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04" autoAdjust="0"/>
    <p:restoredTop sz="94660"/>
  </p:normalViewPr>
  <p:slideViewPr>
    <p:cSldViewPr>
      <p:cViewPr varScale="1">
        <p:scale>
          <a:sx n="72" d="100"/>
          <a:sy n="72" d="100"/>
        </p:scale>
        <p:origin x="-131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4" Type="http://schemas.openxmlformats.org/officeDocument/2006/relationships/image" Target="../media/image38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39D06B-EC08-4978-9959-EB2E4559ECCA}" type="datetimeFigureOut">
              <a:rPr lang="zh-CN" altLang="en-US" smtClean="0"/>
              <a:t>2011/6/16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5D8256-E8E1-4027-A0E8-29DCBDB7A6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fld id="{9F0EA892-BE5C-48BB-AD36-0145E134B8A8}" type="slidenum">
              <a:rPr lang="zh-CN" altLang="en-US">
                <a:latin typeface="Arial" pitchFamily="34" charset="0"/>
              </a:rPr>
              <a:pPr eaLnBrk="1" hangingPunct="1"/>
              <a:t>20</a:t>
            </a:fld>
            <a:endParaRPr lang="en-US" altLang="zh-CN">
              <a:latin typeface="Arial" pitchFamily="34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smtClean="0"/>
              <a:t>由于异性电荷相吸</a:t>
            </a:r>
            <a:r>
              <a:rPr lang="en-US" altLang="zh-CN" smtClean="0"/>
              <a:t>,</a:t>
            </a:r>
            <a:r>
              <a:rPr lang="zh-CN" altLang="en-US" smtClean="0"/>
              <a:t>所以回路电流方向相反</a:t>
            </a:r>
            <a:r>
              <a:rPr lang="en-US" altLang="zh-CN" smtClean="0"/>
              <a:t>.</a:t>
            </a:r>
            <a:r>
              <a:rPr lang="zh-CN" altLang="en-US" smtClean="0"/>
              <a:t>这</a:t>
            </a:r>
            <a:r>
              <a:rPr lang="en-US" altLang="zh-CN" smtClean="0"/>
              <a:t>2</a:t>
            </a:r>
            <a:r>
              <a:rPr lang="zh-CN" altLang="en-US" smtClean="0"/>
              <a:t>个图都是示意图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fld id="{F998087B-A39D-44A3-A412-11D5F2BE17E5}" type="slidenum">
              <a:rPr lang="zh-CN" altLang="en-US">
                <a:latin typeface="Arial" pitchFamily="34" charset="0"/>
              </a:rPr>
              <a:pPr eaLnBrk="1" hangingPunct="1"/>
              <a:t>25</a:t>
            </a:fld>
            <a:endParaRPr lang="en-US" altLang="zh-CN">
              <a:latin typeface="Arial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1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3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4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4.e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9.bin"/><Relationship Id="rId5" Type="http://schemas.openxmlformats.org/officeDocument/2006/relationships/oleObject" Target="../embeddings/oleObject18.bin"/><Relationship Id="rId4" Type="http://schemas.openxmlformats.org/officeDocument/2006/relationships/oleObject" Target="../embeddings/oleObject17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oleObject" Target="../embeddings/oleObject23.bin"/><Relationship Id="rId4" Type="http://schemas.openxmlformats.org/officeDocument/2006/relationships/oleObject" Target="../embeddings/oleObject22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25.bin"/><Relationship Id="rId5" Type="http://schemas.openxmlformats.org/officeDocument/2006/relationships/image" Target="../media/image51.wmf"/><Relationship Id="rId4" Type="http://schemas.openxmlformats.org/officeDocument/2006/relationships/oleObject" Target="../embeddings/oleObject24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29.bin"/><Relationship Id="rId5" Type="http://schemas.openxmlformats.org/officeDocument/2006/relationships/oleObject" Target="../embeddings/oleObject28.bin"/><Relationship Id="rId4" Type="http://schemas.openxmlformats.org/officeDocument/2006/relationships/oleObject" Target="../embeddings/oleObject27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oleObject" Target="../embeddings/oleObject30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yangl\Local%20Settings\Temp\notesFFF692\a%20square-wave%20is%20made%20up%20of%20a%20sum%20of%20odd%20harmonics" TargetMode="External"/><Relationship Id="rId3" Type="http://schemas.openxmlformats.org/officeDocument/2006/relationships/oleObject" Target="../embeddings/oleObject3.bin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057400" y="3739118"/>
            <a:ext cx="6629400" cy="36933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2400" smtClean="0"/>
              <a:t>Introduction of Signal Integrity</a:t>
            </a:r>
            <a:endParaRPr lang="en-US" sz="2400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7032501" y="4478338"/>
            <a:ext cx="1654299" cy="720197"/>
          </a:xfrm>
        </p:spPr>
        <p:txBody>
          <a:bodyPr/>
          <a:lstStyle/>
          <a:p>
            <a:pPr marL="0" indent="0" eaLnBrk="1" hangingPunct="1"/>
            <a:r>
              <a:rPr lang="en-US" altLang="zh-CN" sz="1800" dirty="0" smtClean="0"/>
              <a:t>Long </a:t>
            </a:r>
            <a:r>
              <a:rPr lang="en-US" altLang="zh-CN" sz="1800" dirty="0" smtClean="0"/>
              <a:t>Yang</a:t>
            </a:r>
            <a:endParaRPr lang="en-US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altLang="zh-CN" dirty="0" smtClean="0"/>
              <a:t>Criteria of Non-Distortion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en-US" altLang="zh-CN" b="1" dirty="0" smtClean="0">
                <a:solidFill>
                  <a:srgbClr val="FF0000"/>
                </a:solidFill>
              </a:rPr>
              <a:t>Why Low-Pass?</a:t>
            </a:r>
          </a:p>
          <a:p>
            <a:pPr>
              <a:buFontTx/>
              <a:buChar char="-"/>
            </a:pPr>
            <a:r>
              <a:rPr lang="en-US" altLang="zh-CN" dirty="0" smtClean="0"/>
              <a:t>Amplitude Variation</a:t>
            </a:r>
          </a:p>
          <a:p>
            <a:pPr>
              <a:buFontTx/>
              <a:buChar char="-"/>
            </a:pPr>
            <a:r>
              <a:rPr lang="en-US" altLang="zh-CN" dirty="0" smtClean="0"/>
              <a:t>Phase Variation</a:t>
            </a:r>
          </a:p>
          <a:p>
            <a:pPr>
              <a:buFontTx/>
              <a:buChar char="-"/>
            </a:pPr>
            <a:endParaRPr lang="zh-CN" altLang="en-US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2895600"/>
            <a:ext cx="4876800" cy="3561348"/>
          </a:xfrm>
          <a:prstGeom prst="rect">
            <a:avLst/>
          </a:prstGeom>
          <a:noFill/>
        </p:spPr>
      </p:pic>
      <p:graphicFrame>
        <p:nvGraphicFramePr>
          <p:cNvPr id="78850" name="Object 2"/>
          <p:cNvGraphicFramePr>
            <a:graphicFrameLocks noChangeAspect="1"/>
          </p:cNvGraphicFramePr>
          <p:nvPr/>
        </p:nvGraphicFramePr>
        <p:xfrm>
          <a:off x="5867400" y="4572000"/>
          <a:ext cx="1876425" cy="457200"/>
        </p:xfrm>
        <a:graphic>
          <a:graphicData uri="http://schemas.openxmlformats.org/presentationml/2006/ole">
            <p:oleObj spid="_x0000_s6146" name="Equation" r:id="rId4" imgW="1879600" imgH="457200" progId="Equation.3">
              <p:embed/>
            </p:oleObj>
          </a:graphicData>
        </a:graphic>
      </p:graphicFrame>
      <p:graphicFrame>
        <p:nvGraphicFramePr>
          <p:cNvPr id="78851" name="Object 3"/>
          <p:cNvGraphicFramePr>
            <a:graphicFrameLocks noChangeAspect="1"/>
          </p:cNvGraphicFramePr>
          <p:nvPr/>
        </p:nvGraphicFramePr>
        <p:xfrm>
          <a:off x="990600" y="3810000"/>
          <a:ext cx="1844814" cy="581396"/>
        </p:xfrm>
        <a:graphic>
          <a:graphicData uri="http://schemas.openxmlformats.org/presentationml/2006/ole">
            <p:oleObj spid="_x0000_s6147" name="Equation" r:id="rId5" imgW="1574117" imgH="495085" progId="Equation.3">
              <p:embed/>
            </p:oleObj>
          </a:graphicData>
        </a:graphic>
      </p:graphicFrame>
      <p:graphicFrame>
        <p:nvGraphicFramePr>
          <p:cNvPr id="78852" name="Object 4"/>
          <p:cNvGraphicFramePr>
            <a:graphicFrameLocks noChangeAspect="1"/>
          </p:cNvGraphicFramePr>
          <p:nvPr/>
        </p:nvGraphicFramePr>
        <p:xfrm>
          <a:off x="0" y="4876800"/>
          <a:ext cx="4811223" cy="743197"/>
        </p:xfrm>
        <a:graphic>
          <a:graphicData uri="http://schemas.openxmlformats.org/presentationml/2006/ole">
            <p:oleObj spid="_x0000_s6148" name="Equation" r:id="rId6" imgW="3124080" imgH="4824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altLang="zh-CN" dirty="0" smtClean="0"/>
              <a:t>Criteria of Non-Distortion</a:t>
            </a:r>
            <a:endParaRPr lang="zh-CN" altLang="en-US" dirty="0"/>
          </a:p>
        </p:txBody>
      </p:sp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447800"/>
            <a:ext cx="6324600" cy="4415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7523" name="Object 3"/>
          <p:cNvGraphicFramePr>
            <a:graphicFrameLocks noChangeAspect="1"/>
          </p:cNvGraphicFramePr>
          <p:nvPr/>
        </p:nvGraphicFramePr>
        <p:xfrm>
          <a:off x="3886200" y="3200400"/>
          <a:ext cx="3326524" cy="1371600"/>
        </p:xfrm>
        <a:graphic>
          <a:graphicData uri="http://schemas.openxmlformats.org/presentationml/2006/ole">
            <p:oleObj spid="_x0000_s7170" name="Equation" r:id="rId4" imgW="2006600" imgH="8255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altLang="zh-CN" dirty="0" smtClean="0"/>
              <a:t>Interconnect and Spectrum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eaLnBrk="1" hangingPunct="1"/>
            <a:r>
              <a:rPr lang="en-US" altLang="zh-CN" dirty="0" smtClean="0">
                <a:ea typeface="宋体" pitchFamily="2" charset="-122"/>
              </a:rPr>
              <a:t>Real digital signals strongly display analog behavior.</a:t>
            </a:r>
          </a:p>
          <a:p>
            <a:pPr lvl="2" eaLnBrk="1" hangingPunct="1"/>
            <a:r>
              <a:rPr lang="en-US" altLang="zh-CN" dirty="0" smtClean="0">
                <a:ea typeface="宋体" pitchFamily="2" charset="-122"/>
              </a:rPr>
              <a:t>Analog properties are easily treated in frequency domain</a:t>
            </a:r>
          </a:p>
          <a:p>
            <a:pPr lvl="2" eaLnBrk="1" hangingPunct="1"/>
            <a:r>
              <a:rPr lang="en-US" altLang="zh-CN" dirty="0" smtClean="0">
                <a:ea typeface="宋体" pitchFamily="2" charset="-122"/>
              </a:rPr>
              <a:t>Frequency-dependent interconnect property</a:t>
            </a:r>
          </a:p>
          <a:p>
            <a:pPr lvl="1" eaLnBrk="1" hangingPunct="1"/>
            <a:endParaRPr lang="en-US" altLang="zh-CN" dirty="0" smtClean="0">
              <a:ea typeface="宋体" pitchFamily="2" charset="-122"/>
            </a:endParaRPr>
          </a:p>
          <a:p>
            <a:pPr lvl="1" eaLnBrk="1" hangingPunct="1"/>
            <a:endParaRPr lang="en-US" altLang="zh-CN" dirty="0" smtClean="0">
              <a:ea typeface="宋体" pitchFamily="2" charset="-122"/>
            </a:endParaRPr>
          </a:p>
          <a:p>
            <a:pPr lvl="1" eaLnBrk="1" hangingPunct="1"/>
            <a:endParaRPr lang="en-US" altLang="zh-CN" dirty="0" smtClean="0">
              <a:ea typeface="宋体" pitchFamily="2" charset="-122"/>
            </a:endParaRPr>
          </a:p>
          <a:p>
            <a:pPr eaLnBrk="1" hangingPunct="1"/>
            <a:endParaRPr lang="en-US" altLang="zh-CN" dirty="0" smtClean="0">
              <a:ea typeface="宋体" pitchFamily="2" charset="-122"/>
            </a:endParaRP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Signal’s Spectrum</a:t>
            </a:r>
          </a:p>
          <a:p>
            <a:pPr lvl="2" eaLnBrk="1" hangingPunct="1"/>
            <a:r>
              <a:rPr lang="en-US" altLang="zh-CN" dirty="0" smtClean="0">
                <a:ea typeface="宋体" pitchFamily="2" charset="-122"/>
              </a:rPr>
              <a:t>Zero Rise Time -&gt; Uniform Infinite Spectrum</a:t>
            </a:r>
          </a:p>
          <a:p>
            <a:pPr lvl="2" eaLnBrk="1" hangingPunct="1"/>
            <a:r>
              <a:rPr lang="en-US" altLang="zh-CN" dirty="0" smtClean="0">
                <a:ea typeface="宋体" pitchFamily="2" charset="-122"/>
              </a:rPr>
              <a:t>Limited Rise Time -&gt; Decayed Infinite Spectrum</a:t>
            </a:r>
          </a:p>
          <a:p>
            <a:pPr lvl="2" eaLnBrk="1" hangingPunct="1"/>
            <a:r>
              <a:rPr lang="en-US" altLang="zh-CN" dirty="0" smtClean="0">
                <a:ea typeface="宋体" pitchFamily="2" charset="-122"/>
              </a:rPr>
              <a:t>Reasonable Truncated Spectrum -&gt; </a:t>
            </a:r>
            <a:r>
              <a:rPr lang="en-US" altLang="zh-CN" i="1" dirty="0" err="1" smtClean="0">
                <a:latin typeface="Times" pitchFamily="18" charset="0"/>
                <a:ea typeface="宋体" pitchFamily="2" charset="-122"/>
                <a:cs typeface="Times" pitchFamily="18" charset="0"/>
              </a:rPr>
              <a:t>f</a:t>
            </a:r>
            <a:r>
              <a:rPr lang="en-US" altLang="zh-CN" baseline="-25000" dirty="0" err="1" smtClean="0">
                <a:ea typeface="宋体" pitchFamily="2" charset="-122"/>
              </a:rPr>
              <a:t>knee</a:t>
            </a:r>
            <a:endParaRPr lang="en-US" altLang="zh-CN" baseline="-25000" dirty="0" smtClean="0">
              <a:ea typeface="宋体" pitchFamily="2" charset="-122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3048000"/>
            <a:ext cx="4059238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3" name="Line 5"/>
          <p:cNvSpPr>
            <a:spLocks noChangeShapeType="1"/>
          </p:cNvSpPr>
          <p:nvPr/>
        </p:nvSpPr>
        <p:spPr bwMode="auto">
          <a:xfrm flipV="1">
            <a:off x="7297737" y="3444875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74" name="Freeform 6"/>
          <p:cNvSpPr>
            <a:spLocks/>
          </p:cNvSpPr>
          <p:nvPr/>
        </p:nvSpPr>
        <p:spPr bwMode="auto">
          <a:xfrm flipV="1">
            <a:off x="7388225" y="2968625"/>
            <a:ext cx="673100" cy="131763"/>
          </a:xfrm>
          <a:custGeom>
            <a:avLst/>
            <a:gdLst>
              <a:gd name="T0" fmla="*/ 0 w 424"/>
              <a:gd name="T1" fmla="*/ 10457 h 63"/>
              <a:gd name="T2" fmla="*/ 323850 w 424"/>
              <a:gd name="T3" fmla="*/ 129672 h 63"/>
              <a:gd name="T4" fmla="*/ 673100 w 424"/>
              <a:gd name="T5" fmla="*/ 0 h 6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24" h="63">
                <a:moveTo>
                  <a:pt x="0" y="5"/>
                </a:moveTo>
                <a:cubicBezTo>
                  <a:pt x="66" y="34"/>
                  <a:pt x="133" y="63"/>
                  <a:pt x="204" y="62"/>
                </a:cubicBezTo>
                <a:cubicBezTo>
                  <a:pt x="275" y="61"/>
                  <a:pt x="349" y="30"/>
                  <a:pt x="424" y="0"/>
                </a:cubicBezTo>
              </a:path>
            </a:pathLst>
          </a:custGeom>
          <a:noFill/>
          <a:ln w="9525" cap="flat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75" name="Freeform 7"/>
          <p:cNvSpPr>
            <a:spLocks/>
          </p:cNvSpPr>
          <p:nvPr/>
        </p:nvSpPr>
        <p:spPr bwMode="auto">
          <a:xfrm flipV="1">
            <a:off x="7485062" y="3138488"/>
            <a:ext cx="474663" cy="90487"/>
          </a:xfrm>
          <a:custGeom>
            <a:avLst/>
            <a:gdLst>
              <a:gd name="T0" fmla="*/ 0 w 424"/>
              <a:gd name="T1" fmla="*/ 7182 h 63"/>
              <a:gd name="T2" fmla="*/ 228376 w 424"/>
              <a:gd name="T3" fmla="*/ 89051 h 63"/>
              <a:gd name="T4" fmla="*/ 474663 w 424"/>
              <a:gd name="T5" fmla="*/ 0 h 6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24" h="63">
                <a:moveTo>
                  <a:pt x="0" y="5"/>
                </a:moveTo>
                <a:cubicBezTo>
                  <a:pt x="66" y="34"/>
                  <a:pt x="133" y="63"/>
                  <a:pt x="204" y="62"/>
                </a:cubicBezTo>
                <a:cubicBezTo>
                  <a:pt x="275" y="61"/>
                  <a:pt x="349" y="30"/>
                  <a:pt x="424" y="0"/>
                </a:cubicBezTo>
              </a:path>
            </a:pathLst>
          </a:custGeom>
          <a:noFill/>
          <a:ln w="9525" cap="flat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76" name="Freeform 8"/>
          <p:cNvSpPr>
            <a:spLocks/>
          </p:cNvSpPr>
          <p:nvPr/>
        </p:nvSpPr>
        <p:spPr bwMode="auto">
          <a:xfrm>
            <a:off x="7569200" y="3276600"/>
            <a:ext cx="282575" cy="34925"/>
          </a:xfrm>
          <a:custGeom>
            <a:avLst/>
            <a:gdLst>
              <a:gd name="T0" fmla="*/ 0 w 178"/>
              <a:gd name="T1" fmla="*/ 34925 h 22"/>
              <a:gd name="T2" fmla="*/ 133350 w 178"/>
              <a:gd name="T3" fmla="*/ 1588 h 22"/>
              <a:gd name="T4" fmla="*/ 282575 w 178"/>
              <a:gd name="T5" fmla="*/ 26988 h 2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78" h="22">
                <a:moveTo>
                  <a:pt x="0" y="22"/>
                </a:moveTo>
                <a:cubicBezTo>
                  <a:pt x="27" y="12"/>
                  <a:pt x="54" y="2"/>
                  <a:pt x="84" y="1"/>
                </a:cubicBezTo>
                <a:cubicBezTo>
                  <a:pt x="114" y="0"/>
                  <a:pt x="146" y="8"/>
                  <a:pt x="178" y="17"/>
                </a:cubicBezTo>
              </a:path>
            </a:pathLst>
          </a:custGeom>
          <a:noFill/>
          <a:ln w="9525" cap="flat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7315200" y="3124200"/>
            <a:ext cx="8239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400" b="0">
                <a:latin typeface="Arial" pitchFamily="34" charset="0"/>
                <a:ea typeface="宋体" pitchFamily="2" charset="-122"/>
              </a:rPr>
              <a:t>antenna</a:t>
            </a:r>
          </a:p>
        </p:txBody>
      </p:sp>
      <p:sp>
        <p:nvSpPr>
          <p:cNvPr id="1682442" name="AutoShape 10"/>
          <p:cNvSpPr>
            <a:spLocks noChangeArrowheads="1"/>
          </p:cNvSpPr>
          <p:nvPr/>
        </p:nvSpPr>
        <p:spPr bwMode="auto">
          <a:xfrm>
            <a:off x="1524000" y="3886200"/>
            <a:ext cx="6740525" cy="366712"/>
          </a:xfrm>
          <a:prstGeom prst="notchedRightArrow">
            <a:avLst>
              <a:gd name="adj1" fmla="val 50000"/>
              <a:gd name="adj2" fmla="val 459524"/>
            </a:avLst>
          </a:prstGeom>
          <a:gradFill rotWithShape="1">
            <a:gsLst>
              <a:gs pos="0">
                <a:schemeClr val="accent1">
                  <a:alpha val="37000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2000">
                <a:solidFill>
                  <a:srgbClr val="FF3300"/>
                </a:solidFill>
                <a:ea typeface="宋体" pitchFamily="2" charset="-122"/>
              </a:rPr>
              <a:t>Frequency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6643687" y="3054350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>
                <a:ea typeface="宋体" pitchFamily="2" charset="-122"/>
              </a:rPr>
              <a:t>…</a:t>
            </a:r>
          </a:p>
        </p:txBody>
      </p:sp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5335587" y="3355975"/>
            <a:ext cx="1068388" cy="88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5257800" y="2819400"/>
            <a:ext cx="1270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1000" dirty="0">
                <a:ea typeface="宋体" pitchFamily="2" charset="-122"/>
              </a:rPr>
              <a:t>Transmission Line</a:t>
            </a:r>
            <a:r>
              <a:rPr lang="en-US" altLang="zh-CN" dirty="0"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altLang="zh-CN" dirty="0" smtClean="0"/>
              <a:t>Interconnect and Spectrum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6AC0F0-B111-41D2-AE70-D08CE09940F1}" type="datetime1">
              <a:rPr lang="zh-CN" altLang="en-US" smtClean="0"/>
              <a:pPr>
                <a:defRPr/>
              </a:pPr>
              <a:t>2011/6/16</a:t>
            </a:fld>
            <a:endParaRPr lang="en-US"/>
          </a:p>
        </p:txBody>
      </p:sp>
      <p:grpSp>
        <p:nvGrpSpPr>
          <p:cNvPr id="3" name="Group 2"/>
          <p:cNvGrpSpPr>
            <a:grpSpLocks noChangeAspect="1"/>
          </p:cNvGrpSpPr>
          <p:nvPr/>
        </p:nvGrpSpPr>
        <p:grpSpPr bwMode="auto">
          <a:xfrm>
            <a:off x="0" y="2316285"/>
            <a:ext cx="5486400" cy="1757362"/>
            <a:chOff x="1800" y="3780"/>
            <a:chExt cx="8640" cy="2767"/>
          </a:xfrm>
        </p:grpSpPr>
        <p:sp>
          <p:nvSpPr>
            <p:cNvPr id="11267" name="AutoShape 3"/>
            <p:cNvSpPr>
              <a:spLocks noChangeAspect="1" noChangeArrowheads="1"/>
            </p:cNvSpPr>
            <p:nvPr/>
          </p:nvSpPr>
          <p:spPr bwMode="auto">
            <a:xfrm>
              <a:off x="1800" y="3780"/>
              <a:ext cx="8640" cy="2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1268" name="Line 4"/>
            <p:cNvSpPr>
              <a:spLocks noChangeShapeType="1"/>
            </p:cNvSpPr>
            <p:nvPr/>
          </p:nvSpPr>
          <p:spPr bwMode="auto">
            <a:xfrm>
              <a:off x="2520" y="5939"/>
              <a:ext cx="7560" cy="0"/>
            </a:xfrm>
            <a:prstGeom prst="line">
              <a:avLst/>
            </a:prstGeom>
            <a:noFill/>
            <a:ln w="9525">
              <a:solidFill>
                <a:srgbClr val="8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69" name="Line 5"/>
            <p:cNvSpPr>
              <a:spLocks noChangeShapeType="1"/>
            </p:cNvSpPr>
            <p:nvPr/>
          </p:nvSpPr>
          <p:spPr bwMode="auto">
            <a:xfrm flipV="1">
              <a:off x="6120" y="3960"/>
              <a:ext cx="1" cy="2160"/>
            </a:xfrm>
            <a:prstGeom prst="line">
              <a:avLst/>
            </a:prstGeom>
            <a:noFill/>
            <a:ln w="9525">
              <a:solidFill>
                <a:srgbClr val="8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70" name="Line 6"/>
            <p:cNvSpPr>
              <a:spLocks noChangeShapeType="1"/>
            </p:cNvSpPr>
            <p:nvPr/>
          </p:nvSpPr>
          <p:spPr bwMode="auto">
            <a:xfrm flipH="1" flipV="1">
              <a:off x="4079" y="4500"/>
              <a:ext cx="1" cy="144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71" name="Line 7"/>
            <p:cNvSpPr>
              <a:spLocks noChangeShapeType="1"/>
            </p:cNvSpPr>
            <p:nvPr/>
          </p:nvSpPr>
          <p:spPr bwMode="auto">
            <a:xfrm flipH="1" flipV="1">
              <a:off x="8039" y="4500"/>
              <a:ext cx="1" cy="144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72" name="Line 8"/>
            <p:cNvSpPr>
              <a:spLocks noChangeShapeType="1"/>
            </p:cNvSpPr>
            <p:nvPr/>
          </p:nvSpPr>
          <p:spPr bwMode="auto">
            <a:xfrm flipV="1">
              <a:off x="4080" y="4500"/>
              <a:ext cx="3960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1273" name="Line 9"/>
            <p:cNvSpPr>
              <a:spLocks noChangeShapeType="1"/>
            </p:cNvSpPr>
            <p:nvPr/>
          </p:nvSpPr>
          <p:spPr bwMode="auto">
            <a:xfrm flipV="1">
              <a:off x="3720" y="4500"/>
              <a:ext cx="720" cy="144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74" name="Line 10"/>
            <p:cNvSpPr>
              <a:spLocks noChangeShapeType="1"/>
            </p:cNvSpPr>
            <p:nvPr/>
          </p:nvSpPr>
          <p:spPr bwMode="auto">
            <a:xfrm>
              <a:off x="7710" y="4500"/>
              <a:ext cx="690" cy="144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75" name="Text Box 11"/>
            <p:cNvSpPr txBox="1">
              <a:spLocks noChangeArrowheads="1"/>
            </p:cNvSpPr>
            <p:nvPr/>
          </p:nvSpPr>
          <p:spPr bwMode="auto">
            <a:xfrm>
              <a:off x="7560" y="5400"/>
              <a:ext cx="568" cy="8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1276" name="Text Box 12"/>
            <p:cNvSpPr txBox="1">
              <a:spLocks noChangeArrowheads="1"/>
            </p:cNvSpPr>
            <p:nvPr/>
          </p:nvSpPr>
          <p:spPr bwMode="auto">
            <a:xfrm>
              <a:off x="3960" y="5400"/>
              <a:ext cx="788" cy="8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77" name="Object 13"/>
          <p:cNvGraphicFramePr>
            <a:graphicFrameLocks noChangeAspect="1"/>
          </p:cNvGraphicFramePr>
          <p:nvPr/>
        </p:nvGraphicFramePr>
        <p:xfrm>
          <a:off x="5630492" y="1882692"/>
          <a:ext cx="2679700" cy="1600200"/>
        </p:xfrm>
        <a:graphic>
          <a:graphicData uri="http://schemas.openxmlformats.org/presentationml/2006/ole">
            <p:oleObj spid="_x0000_s8194" name="Equation" r:id="rId3" imgW="2679480" imgH="1600200" progId="Equation.3">
              <p:embed/>
            </p:oleObj>
          </a:graphicData>
        </a:graphic>
      </p:graphicFrame>
      <p:sp>
        <p:nvSpPr>
          <p:cNvPr id="1128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79" name="Object 15"/>
          <p:cNvGraphicFramePr>
            <a:graphicFrameLocks noChangeAspect="1"/>
          </p:cNvGraphicFramePr>
          <p:nvPr/>
        </p:nvGraphicFramePr>
        <p:xfrm>
          <a:off x="4429494" y="4085125"/>
          <a:ext cx="4152900" cy="1485900"/>
        </p:xfrm>
        <a:graphic>
          <a:graphicData uri="http://schemas.openxmlformats.org/presentationml/2006/ole">
            <p:oleObj spid="_x0000_s8195" name="Equation" r:id="rId4" imgW="4152900" imgH="1485900" progId="Equation.3">
              <p:embed/>
            </p:oleObj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1128156" y="3800104"/>
            <a:ext cx="6120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/>
              <a:t>-T/2</a:t>
            </a:r>
            <a:endParaRPr lang="zh-CN" altLang="en-US" sz="1600" dirty="0"/>
          </a:p>
        </p:txBody>
      </p:sp>
      <p:sp>
        <p:nvSpPr>
          <p:cNvPr id="21" name="TextBox 20"/>
          <p:cNvSpPr txBox="1"/>
          <p:nvPr/>
        </p:nvSpPr>
        <p:spPr>
          <a:xfrm>
            <a:off x="3738748" y="3793177"/>
            <a:ext cx="5341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/>
              <a:t>T/2</a:t>
            </a:r>
            <a:endParaRPr lang="zh-CN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 anchorCtr="0"/>
          <a:lstStyle/>
          <a:p>
            <a:pPr eaLnBrk="1" hangingPunct="1"/>
            <a:r>
              <a:rPr lang="en-US" altLang="zh-CN" dirty="0" smtClean="0"/>
              <a:t>Interconnect and Spectrum</a:t>
            </a:r>
            <a:endParaRPr lang="en-US" altLang="zh-CN" sz="3600" b="0" baseline="-25000" dirty="0" smtClean="0">
              <a:latin typeface="Times New Roman" pitchFamily="18" charset="0"/>
              <a:ea typeface="宋体" pitchFamily="2" charset="-122"/>
            </a:endParaRPr>
          </a:p>
        </p:txBody>
      </p:sp>
      <p:grpSp>
        <p:nvGrpSpPr>
          <p:cNvPr id="2" name="Group 8"/>
          <p:cNvGrpSpPr/>
          <p:nvPr/>
        </p:nvGrpSpPr>
        <p:grpSpPr>
          <a:xfrm>
            <a:off x="950027" y="1687430"/>
            <a:ext cx="5943600" cy="3465512"/>
            <a:chOff x="914400" y="1960563"/>
            <a:chExt cx="5943600" cy="3465512"/>
          </a:xfrm>
        </p:grpSpPr>
        <p:pic>
          <p:nvPicPr>
            <p:cNvPr id="21508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14400" y="1960563"/>
              <a:ext cx="5943600" cy="3465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1506" name="Line 2"/>
            <p:cNvSpPr>
              <a:spLocks noChangeShapeType="1"/>
            </p:cNvSpPr>
            <p:nvPr/>
          </p:nvSpPr>
          <p:spPr bwMode="auto">
            <a:xfrm>
              <a:off x="1930400" y="3016250"/>
              <a:ext cx="3133725" cy="187483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dash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07" name="Line 3"/>
            <p:cNvSpPr>
              <a:spLocks noChangeShapeType="1"/>
            </p:cNvSpPr>
            <p:nvPr/>
          </p:nvSpPr>
          <p:spPr bwMode="auto">
            <a:xfrm flipV="1">
              <a:off x="1447800" y="2989263"/>
              <a:ext cx="457200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dash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9" name="Object 5"/>
          <p:cNvGraphicFramePr>
            <a:graphicFrameLocks noChangeAspect="1"/>
          </p:cNvGraphicFramePr>
          <p:nvPr/>
        </p:nvGraphicFramePr>
        <p:xfrm>
          <a:off x="5925788" y="3325092"/>
          <a:ext cx="2576945" cy="1340011"/>
        </p:xfrm>
        <a:graphic>
          <a:graphicData uri="http://schemas.openxmlformats.org/presentationml/2006/ole">
            <p:oleObj spid="_x0000_s9218" name="Equation" r:id="rId4" imgW="1663700" imgH="863600" progId="Equation.3">
              <p:embed/>
            </p:oleObj>
          </a:graphicData>
        </a:graphic>
      </p:graphicFrame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146960" y="5225143"/>
            <a:ext cx="34067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ea typeface="宋体" pitchFamily="2" charset="-122"/>
              </a:rPr>
              <a:t>Knee Frequency </a:t>
            </a:r>
            <a:r>
              <a:rPr lang="en-US" altLang="zh-CN" sz="3200" i="1" dirty="0" err="1" smtClean="0">
                <a:latin typeface="Times New Roman" pitchFamily="18" charset="0"/>
                <a:ea typeface="宋体" pitchFamily="2" charset="-122"/>
              </a:rPr>
              <a:t>f</a:t>
            </a:r>
            <a:r>
              <a:rPr lang="en-US" altLang="zh-CN" sz="3200" baseline="-25000" dirty="0" err="1" smtClean="0">
                <a:latin typeface="Times New Roman" pitchFamily="18" charset="0"/>
                <a:ea typeface="宋体" pitchFamily="2" charset="-122"/>
              </a:rPr>
              <a:t>knee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altLang="zh-CN" dirty="0" smtClean="0"/>
              <a:t>Noise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066800"/>
            <a:ext cx="8229600" cy="4525963"/>
          </a:xfrm>
        </p:spPr>
        <p:txBody>
          <a:bodyPr/>
          <a:lstStyle/>
          <a:p>
            <a:r>
              <a:rPr lang="en-US" altLang="zh-CN" dirty="0" smtClean="0"/>
              <a:t>An unwanted perturbation to a wanted signal</a:t>
            </a:r>
          </a:p>
          <a:p>
            <a:pPr lvl="2"/>
            <a:r>
              <a:rPr lang="en-US" altLang="zh-CN" dirty="0" smtClean="0"/>
              <a:t>Random noise</a:t>
            </a:r>
          </a:p>
          <a:p>
            <a:pPr lvl="2"/>
            <a:r>
              <a:rPr lang="en-US" altLang="zh-CN" dirty="0" smtClean="0"/>
              <a:t>Deterministic noise</a:t>
            </a:r>
          </a:p>
          <a:p>
            <a:r>
              <a:rPr lang="en-US" altLang="zh-CN" dirty="0" smtClean="0"/>
              <a:t>Mutual Capacitance</a:t>
            </a:r>
          </a:p>
          <a:p>
            <a:r>
              <a:rPr lang="en-US" altLang="zh-CN" dirty="0" smtClean="0"/>
              <a:t>Mutual Inductance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6AC0F0-B111-41D2-AE70-D08CE09940F1}" type="datetime1">
              <a:rPr lang="zh-CN" altLang="en-US" smtClean="0"/>
              <a:pPr>
                <a:defRPr/>
              </a:pPr>
              <a:t>2011/6/16</a:t>
            </a:fld>
            <a:endParaRPr lang="en-US"/>
          </a:p>
        </p:txBody>
      </p:sp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7105" name="Object 1"/>
          <p:cNvGraphicFramePr>
            <a:graphicFrameLocks noChangeAspect="1"/>
          </p:cNvGraphicFramePr>
          <p:nvPr/>
        </p:nvGraphicFramePr>
        <p:xfrm>
          <a:off x="6248400" y="2819400"/>
          <a:ext cx="1409700" cy="952500"/>
        </p:xfrm>
        <a:graphic>
          <a:graphicData uri="http://schemas.openxmlformats.org/presentationml/2006/ole">
            <p:oleObj spid="_x0000_s10242" name="Equation" r:id="rId3" imgW="1409088" imgH="952087" progId="Equation.3">
              <p:embed/>
            </p:oleObj>
          </a:graphicData>
        </a:graphic>
      </p:graphicFrame>
      <p:grpSp>
        <p:nvGrpSpPr>
          <p:cNvPr id="5" name="Group 3"/>
          <p:cNvGrpSpPr>
            <a:grpSpLocks noChangeAspect="1"/>
          </p:cNvGrpSpPr>
          <p:nvPr/>
        </p:nvGrpSpPr>
        <p:grpSpPr bwMode="auto">
          <a:xfrm>
            <a:off x="1828800" y="4049713"/>
            <a:ext cx="5943600" cy="2808287"/>
            <a:chOff x="1440" y="3732"/>
            <a:chExt cx="9360" cy="4423"/>
          </a:xfrm>
        </p:grpSpPr>
        <p:sp>
          <p:nvSpPr>
            <p:cNvPr id="47108" name="AutoShape 4"/>
            <p:cNvSpPr>
              <a:spLocks noChangeAspect="1" noChangeArrowheads="1"/>
            </p:cNvSpPr>
            <p:nvPr/>
          </p:nvSpPr>
          <p:spPr bwMode="auto">
            <a:xfrm>
              <a:off x="1440" y="3732"/>
              <a:ext cx="9360" cy="44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09" name="AutoShape 5"/>
            <p:cNvSpPr>
              <a:spLocks noChangeArrowheads="1"/>
            </p:cNvSpPr>
            <p:nvPr/>
          </p:nvSpPr>
          <p:spPr bwMode="auto">
            <a:xfrm>
              <a:off x="2486" y="4373"/>
              <a:ext cx="2092" cy="1877"/>
            </a:xfrm>
            <a:prstGeom prst="cube">
              <a:avLst>
                <a:gd name="adj" fmla="val 92449"/>
              </a:avLst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zh-CN" altLang="en-US"/>
            </a:p>
          </p:txBody>
        </p:sp>
        <p:sp>
          <p:nvSpPr>
            <p:cNvPr id="47110" name="AutoShape 6"/>
            <p:cNvSpPr>
              <a:spLocks noChangeArrowheads="1"/>
            </p:cNvSpPr>
            <p:nvPr/>
          </p:nvSpPr>
          <p:spPr bwMode="auto">
            <a:xfrm>
              <a:off x="3636" y="4373"/>
              <a:ext cx="2093" cy="1877"/>
            </a:xfrm>
            <a:prstGeom prst="cube">
              <a:avLst>
                <a:gd name="adj" fmla="val 92449"/>
              </a:avLst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zh-CN" altLang="en-US"/>
            </a:p>
          </p:txBody>
        </p:sp>
        <p:sp>
          <p:nvSpPr>
            <p:cNvPr id="47111" name="Line 7"/>
            <p:cNvSpPr>
              <a:spLocks noChangeShapeType="1"/>
            </p:cNvSpPr>
            <p:nvPr/>
          </p:nvSpPr>
          <p:spPr bwMode="auto">
            <a:xfrm flipH="1">
              <a:off x="2276" y="6151"/>
              <a:ext cx="420" cy="41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zh-CN" altLang="en-US"/>
            </a:p>
          </p:txBody>
        </p:sp>
        <p:sp>
          <p:nvSpPr>
            <p:cNvPr id="47112" name="Line 8"/>
            <p:cNvSpPr>
              <a:spLocks noChangeShapeType="1"/>
            </p:cNvSpPr>
            <p:nvPr/>
          </p:nvSpPr>
          <p:spPr bwMode="auto">
            <a:xfrm flipH="1">
              <a:off x="3428" y="6151"/>
              <a:ext cx="418" cy="41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zh-CN" altLang="en-US"/>
            </a:p>
          </p:txBody>
        </p:sp>
        <p:pic>
          <p:nvPicPr>
            <p:cNvPr id="47113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858" y="6360"/>
              <a:ext cx="628" cy="62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</p:pic>
        <p:pic>
          <p:nvPicPr>
            <p:cNvPr id="47114" name="Picture 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440" y="6949"/>
              <a:ext cx="460" cy="28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</p:pic>
        <p:pic>
          <p:nvPicPr>
            <p:cNvPr id="47115" name="Picture 1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09" y="6360"/>
              <a:ext cx="627" cy="62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</p:pic>
        <p:sp>
          <p:nvSpPr>
            <p:cNvPr id="47116" name="Text Box 12"/>
            <p:cNvSpPr txBox="1">
              <a:spLocks noChangeArrowheads="1"/>
            </p:cNvSpPr>
            <p:nvPr/>
          </p:nvSpPr>
          <p:spPr bwMode="auto">
            <a:xfrm>
              <a:off x="1754" y="6360"/>
              <a:ext cx="496" cy="36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vert="horz" wrap="none" lIns="79553" tIns="39776" rIns="79553" bIns="39776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rPr>
                <a:t>Zs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47117" name="Line 13"/>
            <p:cNvSpPr>
              <a:spLocks noChangeShapeType="1"/>
            </p:cNvSpPr>
            <p:nvPr/>
          </p:nvSpPr>
          <p:spPr bwMode="auto">
            <a:xfrm>
              <a:off x="3024" y="6960"/>
              <a:ext cx="0" cy="25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zh-CN" altLang="en-US"/>
            </a:p>
          </p:txBody>
        </p:sp>
        <p:sp>
          <p:nvSpPr>
            <p:cNvPr id="47118" name="Text Box 14"/>
            <p:cNvSpPr txBox="1">
              <a:spLocks noChangeArrowheads="1"/>
            </p:cNvSpPr>
            <p:nvPr/>
          </p:nvSpPr>
          <p:spPr bwMode="auto">
            <a:xfrm>
              <a:off x="3320" y="6693"/>
              <a:ext cx="507" cy="36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vert="horz" wrap="none" lIns="79553" tIns="39776" rIns="79553" bIns="39776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rPr>
                <a:t>Zo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47119" name="Picture 1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556" y="3748"/>
              <a:ext cx="627" cy="62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</p:pic>
        <p:sp>
          <p:nvSpPr>
            <p:cNvPr id="47120" name="Line 16"/>
            <p:cNvSpPr>
              <a:spLocks noChangeShapeType="1"/>
            </p:cNvSpPr>
            <p:nvPr/>
          </p:nvSpPr>
          <p:spPr bwMode="auto">
            <a:xfrm>
              <a:off x="6171" y="3773"/>
              <a:ext cx="0" cy="25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zh-CN" altLang="en-US"/>
            </a:p>
          </p:txBody>
        </p:sp>
        <p:pic>
          <p:nvPicPr>
            <p:cNvPr id="47121" name="Picture 1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389" y="3762"/>
              <a:ext cx="627" cy="628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</p:pic>
        <p:sp>
          <p:nvSpPr>
            <p:cNvPr id="47122" name="Line 18"/>
            <p:cNvSpPr>
              <a:spLocks noChangeShapeType="1"/>
            </p:cNvSpPr>
            <p:nvPr/>
          </p:nvSpPr>
          <p:spPr bwMode="auto">
            <a:xfrm>
              <a:off x="5004" y="3788"/>
              <a:ext cx="0" cy="25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zh-CN" altLang="en-US"/>
            </a:p>
          </p:txBody>
        </p:sp>
        <p:sp>
          <p:nvSpPr>
            <p:cNvPr id="47123" name="Text Box 19"/>
            <p:cNvSpPr txBox="1">
              <a:spLocks noChangeArrowheads="1"/>
            </p:cNvSpPr>
            <p:nvPr/>
          </p:nvSpPr>
          <p:spPr bwMode="auto">
            <a:xfrm>
              <a:off x="5853" y="4079"/>
              <a:ext cx="507" cy="36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vert="horz" wrap="none" lIns="79553" tIns="39776" rIns="79553" bIns="39776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rPr>
                <a:t>Zo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47124" name="Text Box 20"/>
            <p:cNvSpPr txBox="1">
              <a:spLocks noChangeArrowheads="1"/>
            </p:cNvSpPr>
            <p:nvPr/>
          </p:nvSpPr>
          <p:spPr bwMode="auto">
            <a:xfrm>
              <a:off x="4114" y="3732"/>
              <a:ext cx="507" cy="36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vert="horz" wrap="none" lIns="79553" tIns="39776" rIns="79553" bIns="39776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rPr>
                <a:t>Zo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47125" name="Line 21"/>
            <p:cNvSpPr>
              <a:spLocks noChangeShapeType="1"/>
            </p:cNvSpPr>
            <p:nvPr/>
          </p:nvSpPr>
          <p:spPr bwMode="auto">
            <a:xfrm>
              <a:off x="3602" y="5440"/>
              <a:ext cx="289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sysDot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zh-CN" altLang="en-US"/>
            </a:p>
          </p:txBody>
        </p:sp>
        <p:sp>
          <p:nvSpPr>
            <p:cNvPr id="47126" name="Line 22"/>
            <p:cNvSpPr>
              <a:spLocks noChangeShapeType="1"/>
            </p:cNvSpPr>
            <p:nvPr/>
          </p:nvSpPr>
          <p:spPr bwMode="auto">
            <a:xfrm flipV="1">
              <a:off x="3739" y="5258"/>
              <a:ext cx="336" cy="34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sysDot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zh-CN" altLang="en-US"/>
            </a:p>
          </p:txBody>
        </p:sp>
        <p:sp>
          <p:nvSpPr>
            <p:cNvPr id="47127" name="Line 23"/>
            <p:cNvSpPr>
              <a:spLocks noChangeShapeType="1"/>
            </p:cNvSpPr>
            <p:nvPr/>
          </p:nvSpPr>
          <p:spPr bwMode="auto">
            <a:xfrm flipV="1">
              <a:off x="3923" y="5259"/>
              <a:ext cx="335" cy="35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sysDot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zh-CN" altLang="en-US"/>
            </a:p>
          </p:txBody>
        </p:sp>
        <p:sp>
          <p:nvSpPr>
            <p:cNvPr id="47128" name="Line 24"/>
            <p:cNvSpPr>
              <a:spLocks noChangeShapeType="1"/>
            </p:cNvSpPr>
            <p:nvPr/>
          </p:nvSpPr>
          <p:spPr bwMode="auto">
            <a:xfrm flipV="1">
              <a:off x="4072" y="5428"/>
              <a:ext cx="238" cy="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sysDot"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zh-CN" altLang="en-US"/>
            </a:p>
          </p:txBody>
        </p:sp>
        <p:sp>
          <p:nvSpPr>
            <p:cNvPr id="47129" name="AutoShape 25"/>
            <p:cNvSpPr>
              <a:spLocks noChangeArrowheads="1"/>
            </p:cNvSpPr>
            <p:nvPr/>
          </p:nvSpPr>
          <p:spPr bwMode="auto">
            <a:xfrm>
              <a:off x="6922" y="4582"/>
              <a:ext cx="2093" cy="1876"/>
            </a:xfrm>
            <a:prstGeom prst="cube">
              <a:avLst>
                <a:gd name="adj" fmla="val 92449"/>
              </a:avLst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zh-CN" altLang="en-US"/>
            </a:p>
          </p:txBody>
        </p:sp>
        <p:sp>
          <p:nvSpPr>
            <p:cNvPr id="47130" name="AutoShape 26"/>
            <p:cNvSpPr>
              <a:spLocks noChangeArrowheads="1"/>
            </p:cNvSpPr>
            <p:nvPr/>
          </p:nvSpPr>
          <p:spPr bwMode="auto">
            <a:xfrm>
              <a:off x="8074" y="4582"/>
              <a:ext cx="2091" cy="1876"/>
            </a:xfrm>
            <a:prstGeom prst="cube">
              <a:avLst>
                <a:gd name="adj" fmla="val 92449"/>
              </a:avLst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zh-CN" altLang="en-US"/>
            </a:p>
          </p:txBody>
        </p:sp>
        <p:sp>
          <p:nvSpPr>
            <p:cNvPr id="47131" name="Line 27"/>
            <p:cNvSpPr>
              <a:spLocks noChangeShapeType="1"/>
            </p:cNvSpPr>
            <p:nvPr/>
          </p:nvSpPr>
          <p:spPr bwMode="auto">
            <a:xfrm flipH="1">
              <a:off x="6714" y="6360"/>
              <a:ext cx="418" cy="41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zh-CN" altLang="en-US"/>
            </a:p>
          </p:txBody>
        </p:sp>
        <p:sp>
          <p:nvSpPr>
            <p:cNvPr id="47132" name="Line 28"/>
            <p:cNvSpPr>
              <a:spLocks noChangeShapeType="1"/>
            </p:cNvSpPr>
            <p:nvPr/>
          </p:nvSpPr>
          <p:spPr bwMode="auto">
            <a:xfrm flipH="1">
              <a:off x="7864" y="6360"/>
              <a:ext cx="418" cy="41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zh-CN" altLang="en-US"/>
            </a:p>
          </p:txBody>
        </p:sp>
        <p:pic>
          <p:nvPicPr>
            <p:cNvPr id="47133" name="Picture 2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296" y="6570"/>
              <a:ext cx="626" cy="62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</p:pic>
        <p:pic>
          <p:nvPicPr>
            <p:cNvPr id="47134" name="Picture 3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876" y="7157"/>
              <a:ext cx="462" cy="2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</p:pic>
        <p:pic>
          <p:nvPicPr>
            <p:cNvPr id="47135" name="Picture 3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446" y="6570"/>
              <a:ext cx="628" cy="62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</p:pic>
        <p:sp>
          <p:nvSpPr>
            <p:cNvPr id="47136" name="Text Box 32"/>
            <p:cNvSpPr txBox="1">
              <a:spLocks noChangeArrowheads="1"/>
            </p:cNvSpPr>
            <p:nvPr/>
          </p:nvSpPr>
          <p:spPr bwMode="auto">
            <a:xfrm>
              <a:off x="6190" y="6570"/>
              <a:ext cx="496" cy="36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vert="horz" wrap="none" lIns="79553" tIns="39776" rIns="79553" bIns="39776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rPr>
                <a:t>Zs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47137" name="Line 33"/>
            <p:cNvSpPr>
              <a:spLocks noChangeShapeType="1"/>
            </p:cNvSpPr>
            <p:nvPr/>
          </p:nvSpPr>
          <p:spPr bwMode="auto">
            <a:xfrm>
              <a:off x="7461" y="7169"/>
              <a:ext cx="0" cy="25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zh-CN" altLang="en-US"/>
            </a:p>
          </p:txBody>
        </p:sp>
        <p:sp>
          <p:nvSpPr>
            <p:cNvPr id="47138" name="Text Box 34"/>
            <p:cNvSpPr txBox="1">
              <a:spLocks noChangeArrowheads="1"/>
            </p:cNvSpPr>
            <p:nvPr/>
          </p:nvSpPr>
          <p:spPr bwMode="auto">
            <a:xfrm>
              <a:off x="7757" y="6903"/>
              <a:ext cx="507" cy="36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vert="horz" wrap="none" lIns="79553" tIns="39776" rIns="79553" bIns="39776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rPr>
                <a:t>Zo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47139" name="Picture 3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993" y="3957"/>
              <a:ext cx="628" cy="62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</p:pic>
        <p:sp>
          <p:nvSpPr>
            <p:cNvPr id="47140" name="Line 36"/>
            <p:cNvSpPr>
              <a:spLocks noChangeShapeType="1"/>
            </p:cNvSpPr>
            <p:nvPr/>
          </p:nvSpPr>
          <p:spPr bwMode="auto">
            <a:xfrm>
              <a:off x="10608" y="3983"/>
              <a:ext cx="0" cy="25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zh-CN" altLang="en-US"/>
            </a:p>
          </p:txBody>
        </p:sp>
        <p:pic>
          <p:nvPicPr>
            <p:cNvPr id="47141" name="Picture 3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826" y="3972"/>
              <a:ext cx="628" cy="62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</p:pic>
        <p:sp>
          <p:nvSpPr>
            <p:cNvPr id="47142" name="Line 38"/>
            <p:cNvSpPr>
              <a:spLocks noChangeShapeType="1"/>
            </p:cNvSpPr>
            <p:nvPr/>
          </p:nvSpPr>
          <p:spPr bwMode="auto">
            <a:xfrm>
              <a:off x="9439" y="3998"/>
              <a:ext cx="0" cy="25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zh-CN" altLang="en-US"/>
            </a:p>
          </p:txBody>
        </p:sp>
        <p:sp>
          <p:nvSpPr>
            <p:cNvPr id="47143" name="Text Box 39"/>
            <p:cNvSpPr txBox="1">
              <a:spLocks noChangeArrowheads="1"/>
            </p:cNvSpPr>
            <p:nvPr/>
          </p:nvSpPr>
          <p:spPr bwMode="auto">
            <a:xfrm>
              <a:off x="10290" y="4288"/>
              <a:ext cx="507" cy="36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vert="horz" wrap="none" lIns="79553" tIns="39776" rIns="79553" bIns="39776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rPr>
                <a:t>Zo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47144" name="Text Box 40"/>
            <p:cNvSpPr txBox="1">
              <a:spLocks noChangeArrowheads="1"/>
            </p:cNvSpPr>
            <p:nvPr/>
          </p:nvSpPr>
          <p:spPr bwMode="auto">
            <a:xfrm>
              <a:off x="8551" y="3941"/>
              <a:ext cx="507" cy="36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vert="horz" wrap="none" lIns="79553" tIns="39776" rIns="79553" bIns="39776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rPr>
                <a:t>Zo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47145" name="Picture 4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688" y="5134"/>
              <a:ext cx="631" cy="696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</p:pic>
        <p:pic>
          <p:nvPicPr>
            <p:cNvPr id="47146" name="Picture 4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747" y="5216"/>
              <a:ext cx="631" cy="69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</p:pic>
        <p:sp>
          <p:nvSpPr>
            <p:cNvPr id="47147" name="Line 43"/>
            <p:cNvSpPr>
              <a:spLocks noChangeShapeType="1"/>
            </p:cNvSpPr>
            <p:nvPr/>
          </p:nvSpPr>
          <p:spPr bwMode="auto">
            <a:xfrm>
              <a:off x="8290" y="5536"/>
              <a:ext cx="431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sysDot"/>
              <a:round/>
              <a:headEnd type="stealth" w="med" len="sm"/>
              <a:tailEnd type="stealth" w="med" len="sm"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zh-CN" altLang="en-US"/>
            </a:p>
          </p:txBody>
        </p:sp>
        <p:sp>
          <p:nvSpPr>
            <p:cNvPr id="47148" name="Line 44"/>
            <p:cNvSpPr>
              <a:spLocks noChangeShapeType="1"/>
            </p:cNvSpPr>
            <p:nvPr/>
          </p:nvSpPr>
          <p:spPr bwMode="auto">
            <a:xfrm flipV="1">
              <a:off x="2307" y="5205"/>
              <a:ext cx="611" cy="61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zh-CN" altLang="en-US"/>
            </a:p>
          </p:txBody>
        </p:sp>
        <p:sp>
          <p:nvSpPr>
            <p:cNvPr id="47149" name="Line 45"/>
            <p:cNvSpPr>
              <a:spLocks noChangeShapeType="1"/>
            </p:cNvSpPr>
            <p:nvPr/>
          </p:nvSpPr>
          <p:spPr bwMode="auto">
            <a:xfrm flipH="1" flipV="1">
              <a:off x="2904" y="4622"/>
              <a:ext cx="14" cy="596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zh-CN" altLang="en-US"/>
            </a:p>
          </p:txBody>
        </p:sp>
        <p:sp>
          <p:nvSpPr>
            <p:cNvPr id="47150" name="Line 46"/>
            <p:cNvSpPr>
              <a:spLocks noChangeShapeType="1"/>
            </p:cNvSpPr>
            <p:nvPr/>
          </p:nvSpPr>
          <p:spPr bwMode="auto">
            <a:xfrm flipV="1">
              <a:off x="2904" y="3993"/>
              <a:ext cx="639" cy="641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zh-CN" altLang="en-US"/>
            </a:p>
          </p:txBody>
        </p:sp>
        <p:sp>
          <p:nvSpPr>
            <p:cNvPr id="47151" name="Line 47"/>
            <p:cNvSpPr>
              <a:spLocks noChangeShapeType="1"/>
            </p:cNvSpPr>
            <p:nvPr/>
          </p:nvSpPr>
          <p:spPr bwMode="auto">
            <a:xfrm flipV="1">
              <a:off x="3003" y="4592"/>
              <a:ext cx="304" cy="307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  <a:headEnd/>
              <a:tailEnd type="arrow" w="med" len="med"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zh-CN" altLang="en-US"/>
            </a:p>
          </p:txBody>
        </p:sp>
        <p:sp>
          <p:nvSpPr>
            <p:cNvPr id="47152" name="Freeform 48"/>
            <p:cNvSpPr>
              <a:spLocks/>
            </p:cNvSpPr>
            <p:nvPr/>
          </p:nvSpPr>
          <p:spPr bwMode="auto">
            <a:xfrm>
              <a:off x="3630" y="5498"/>
              <a:ext cx="573" cy="387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92" y="12"/>
                </a:cxn>
                <a:cxn ang="0">
                  <a:pos x="262" y="76"/>
                </a:cxn>
                <a:cxn ang="0">
                  <a:pos x="186" y="178"/>
                </a:cxn>
              </a:cxnLst>
              <a:rect l="0" t="0" r="r" b="b"/>
              <a:pathLst>
                <a:path w="263" h="178">
                  <a:moveTo>
                    <a:pt x="0" y="6"/>
                  </a:moveTo>
                  <a:cubicBezTo>
                    <a:pt x="74" y="3"/>
                    <a:pt x="148" y="0"/>
                    <a:pt x="192" y="12"/>
                  </a:cubicBezTo>
                  <a:cubicBezTo>
                    <a:pt x="236" y="24"/>
                    <a:pt x="263" y="48"/>
                    <a:pt x="262" y="76"/>
                  </a:cubicBezTo>
                  <a:cubicBezTo>
                    <a:pt x="261" y="104"/>
                    <a:pt x="223" y="141"/>
                    <a:pt x="186" y="178"/>
                  </a:cubicBez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zh-CN" altLang="en-US"/>
            </a:p>
          </p:txBody>
        </p:sp>
        <p:sp>
          <p:nvSpPr>
            <p:cNvPr id="47153" name="Freeform 49"/>
            <p:cNvSpPr>
              <a:spLocks/>
            </p:cNvSpPr>
            <p:nvPr/>
          </p:nvSpPr>
          <p:spPr bwMode="auto">
            <a:xfrm>
              <a:off x="3834" y="5107"/>
              <a:ext cx="975" cy="263"/>
            </a:xfrm>
            <a:custGeom>
              <a:avLst/>
              <a:gdLst/>
              <a:ahLst/>
              <a:cxnLst>
                <a:cxn ang="0">
                  <a:pos x="0" y="96"/>
                </a:cxn>
                <a:cxn ang="0">
                  <a:pos x="205" y="115"/>
                </a:cxn>
                <a:cxn ang="0">
                  <a:pos x="351" y="102"/>
                </a:cxn>
                <a:cxn ang="0">
                  <a:pos x="447" y="0"/>
                </a:cxn>
              </a:cxnLst>
              <a:rect l="0" t="0" r="r" b="b"/>
              <a:pathLst>
                <a:path w="447" h="121">
                  <a:moveTo>
                    <a:pt x="0" y="96"/>
                  </a:moveTo>
                  <a:cubicBezTo>
                    <a:pt x="73" y="105"/>
                    <a:pt x="147" y="114"/>
                    <a:pt x="205" y="115"/>
                  </a:cubicBezTo>
                  <a:cubicBezTo>
                    <a:pt x="263" y="116"/>
                    <a:pt x="311" y="121"/>
                    <a:pt x="351" y="102"/>
                  </a:cubicBezTo>
                  <a:cubicBezTo>
                    <a:pt x="391" y="83"/>
                    <a:pt x="419" y="41"/>
                    <a:pt x="447" y="0"/>
                  </a:cubicBez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zh-CN" altLang="en-US"/>
            </a:p>
          </p:txBody>
        </p:sp>
        <p:sp>
          <p:nvSpPr>
            <p:cNvPr id="47154" name="Line 50"/>
            <p:cNvSpPr>
              <a:spLocks noChangeShapeType="1"/>
            </p:cNvSpPr>
            <p:nvPr/>
          </p:nvSpPr>
          <p:spPr bwMode="auto">
            <a:xfrm flipV="1">
              <a:off x="6761" y="5374"/>
              <a:ext cx="611" cy="61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zh-CN" altLang="en-US"/>
            </a:p>
          </p:txBody>
        </p:sp>
        <p:sp>
          <p:nvSpPr>
            <p:cNvPr id="47155" name="Line 51"/>
            <p:cNvSpPr>
              <a:spLocks noChangeShapeType="1"/>
            </p:cNvSpPr>
            <p:nvPr/>
          </p:nvSpPr>
          <p:spPr bwMode="auto">
            <a:xfrm flipH="1" flipV="1">
              <a:off x="7359" y="4788"/>
              <a:ext cx="13" cy="598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zh-CN" altLang="en-US"/>
            </a:p>
          </p:txBody>
        </p:sp>
        <p:sp>
          <p:nvSpPr>
            <p:cNvPr id="47156" name="Line 52"/>
            <p:cNvSpPr>
              <a:spLocks noChangeShapeType="1"/>
            </p:cNvSpPr>
            <p:nvPr/>
          </p:nvSpPr>
          <p:spPr bwMode="auto">
            <a:xfrm flipV="1">
              <a:off x="7359" y="4161"/>
              <a:ext cx="639" cy="642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zh-CN" altLang="en-US"/>
            </a:p>
          </p:txBody>
        </p:sp>
        <p:sp>
          <p:nvSpPr>
            <p:cNvPr id="47157" name="Line 53"/>
            <p:cNvSpPr>
              <a:spLocks noChangeShapeType="1"/>
            </p:cNvSpPr>
            <p:nvPr/>
          </p:nvSpPr>
          <p:spPr bwMode="auto">
            <a:xfrm flipV="1">
              <a:off x="7456" y="4760"/>
              <a:ext cx="306" cy="305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  <a:headEnd/>
              <a:tailEnd type="arrow" w="med" len="med"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zh-CN" altLang="en-US"/>
            </a:p>
          </p:txBody>
        </p:sp>
        <p:sp>
          <p:nvSpPr>
            <p:cNvPr id="47158" name="Freeform 54"/>
            <p:cNvSpPr>
              <a:spLocks/>
            </p:cNvSpPr>
            <p:nvPr/>
          </p:nvSpPr>
          <p:spPr bwMode="auto">
            <a:xfrm>
              <a:off x="8305" y="5374"/>
              <a:ext cx="628" cy="399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92" y="12"/>
                </a:cxn>
                <a:cxn ang="0">
                  <a:pos x="262" y="76"/>
                </a:cxn>
                <a:cxn ang="0">
                  <a:pos x="186" y="178"/>
                </a:cxn>
              </a:cxnLst>
              <a:rect l="0" t="0" r="r" b="b"/>
              <a:pathLst>
                <a:path w="263" h="178">
                  <a:moveTo>
                    <a:pt x="0" y="6"/>
                  </a:moveTo>
                  <a:cubicBezTo>
                    <a:pt x="74" y="3"/>
                    <a:pt x="148" y="0"/>
                    <a:pt x="192" y="12"/>
                  </a:cubicBezTo>
                  <a:cubicBezTo>
                    <a:pt x="236" y="24"/>
                    <a:pt x="263" y="48"/>
                    <a:pt x="262" y="76"/>
                  </a:cubicBezTo>
                  <a:cubicBezTo>
                    <a:pt x="261" y="104"/>
                    <a:pt x="223" y="141"/>
                    <a:pt x="186" y="178"/>
                  </a:cubicBezTo>
                </a:path>
              </a:pathLst>
            </a:custGeom>
            <a:noFill/>
            <a:ln w="28575" cap="flat" cmpd="sng">
              <a:solidFill>
                <a:srgbClr val="0099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zh-CN" altLang="en-US"/>
            </a:p>
          </p:txBody>
        </p:sp>
        <p:sp>
          <p:nvSpPr>
            <p:cNvPr id="47159" name="Text Box 55"/>
            <p:cNvSpPr txBox="1">
              <a:spLocks noChangeArrowheads="1"/>
            </p:cNvSpPr>
            <p:nvPr/>
          </p:nvSpPr>
          <p:spPr bwMode="auto">
            <a:xfrm>
              <a:off x="4896" y="5263"/>
              <a:ext cx="618" cy="448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vert="horz" wrap="none" lIns="79553" tIns="39776" rIns="79553" bIns="39776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rPr>
                <a:t>I</a:t>
              </a:r>
              <a:r>
                <a:rPr kumimoji="0" lang="en-US" altLang="zh-CN" sz="1400" b="1" i="0" u="none" strike="noStrike" cap="none" normalizeH="0" baseline="-2500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rPr>
                <a:t>Cm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47160" name="Text Box 56"/>
            <p:cNvSpPr txBox="1">
              <a:spLocks noChangeArrowheads="1"/>
            </p:cNvSpPr>
            <p:nvPr/>
          </p:nvSpPr>
          <p:spPr bwMode="auto">
            <a:xfrm>
              <a:off x="8049" y="5598"/>
              <a:ext cx="503" cy="36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vert="horz" wrap="none" lIns="79553" tIns="39776" rIns="79553" bIns="39776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rPr>
                <a:t>L</a:t>
              </a:r>
              <a:r>
                <a:rPr kumimoji="0" lang="en-US" altLang="zh-CN" sz="7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rPr>
                <a:t>m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47161" name="Text Box 57"/>
            <p:cNvSpPr txBox="1">
              <a:spLocks noChangeArrowheads="1"/>
            </p:cNvSpPr>
            <p:nvPr/>
          </p:nvSpPr>
          <p:spPr bwMode="auto">
            <a:xfrm>
              <a:off x="3837" y="6244"/>
              <a:ext cx="842" cy="448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vert="horz" wrap="none" lIns="79553" tIns="39776" rIns="79553" bIns="39776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rPr>
                <a:t>near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47162" name="Text Box 58"/>
            <p:cNvSpPr txBox="1">
              <a:spLocks noChangeArrowheads="1"/>
            </p:cNvSpPr>
            <p:nvPr/>
          </p:nvSpPr>
          <p:spPr bwMode="auto">
            <a:xfrm>
              <a:off x="5772" y="4477"/>
              <a:ext cx="828" cy="448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vert="horz" wrap="square" lIns="79553" tIns="39776" rIns="79553" bIns="39776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rPr>
                <a:t>far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47163" name="Text Box 59"/>
            <p:cNvSpPr txBox="1">
              <a:spLocks noChangeArrowheads="1"/>
            </p:cNvSpPr>
            <p:nvPr/>
          </p:nvSpPr>
          <p:spPr bwMode="auto">
            <a:xfrm>
              <a:off x="8483" y="6356"/>
              <a:ext cx="842" cy="448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vert="horz" wrap="none" lIns="79553" tIns="39776" rIns="79553" bIns="39776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rPr>
                <a:t>near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47164" name="Text Box 60"/>
            <p:cNvSpPr txBox="1">
              <a:spLocks noChangeArrowheads="1"/>
            </p:cNvSpPr>
            <p:nvPr/>
          </p:nvSpPr>
          <p:spPr bwMode="auto">
            <a:xfrm>
              <a:off x="10155" y="4563"/>
              <a:ext cx="608" cy="448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vert="horz" wrap="none" lIns="79553" tIns="39776" rIns="79553" bIns="39776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rPr>
                <a:t>far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47165" name="Text Box 61"/>
            <p:cNvSpPr txBox="1">
              <a:spLocks noChangeArrowheads="1"/>
            </p:cNvSpPr>
            <p:nvPr/>
          </p:nvSpPr>
          <p:spPr bwMode="auto">
            <a:xfrm>
              <a:off x="9224" y="5523"/>
              <a:ext cx="598" cy="448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vert="horz" wrap="none" lIns="79553" tIns="39776" rIns="79553" bIns="39776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rPr>
                <a:t>I</a:t>
              </a:r>
              <a:r>
                <a:rPr kumimoji="0" lang="en-US" altLang="zh-CN" sz="1400" b="1" i="0" u="none" strike="noStrike" cap="none" normalizeH="0" baseline="-2500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rPr>
                <a:t>Lm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graphicFrame>
          <p:nvGraphicFramePr>
            <p:cNvPr id="47166" name="Object 62"/>
            <p:cNvGraphicFramePr>
              <a:graphicFrameLocks noChangeAspect="1"/>
            </p:cNvGraphicFramePr>
            <p:nvPr/>
          </p:nvGraphicFramePr>
          <p:xfrm>
            <a:off x="3960" y="7512"/>
            <a:ext cx="4133" cy="589"/>
          </p:xfrm>
          <a:graphic>
            <a:graphicData uri="http://schemas.openxmlformats.org/presentationml/2006/ole">
              <p:oleObj spid="_x0000_s10243" name="Equation" r:id="rId7" imgW="2222280" imgH="317160" progId="Equation.3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86100" y="2133600"/>
            <a:ext cx="60579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altLang="zh-CN" dirty="0" smtClean="0"/>
              <a:t>Equalization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/>
          <a:lstStyle/>
          <a:p>
            <a:r>
              <a:rPr lang="en-US" altLang="zh-CN" dirty="0" smtClean="0"/>
              <a:t>Input signal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Low-pass signal channel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Received Signal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Sampling received signal</a:t>
            </a:r>
            <a:endParaRPr lang="zh-CN" altLang="zh-CN" dirty="0" smtClean="0"/>
          </a:p>
        </p:txBody>
      </p:sp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21" name="Object 1"/>
          <p:cNvGraphicFramePr>
            <a:graphicFrameLocks noChangeAspect="1"/>
          </p:cNvGraphicFramePr>
          <p:nvPr/>
        </p:nvGraphicFramePr>
        <p:xfrm>
          <a:off x="873826" y="1729839"/>
          <a:ext cx="1588851" cy="533400"/>
        </p:xfrm>
        <a:graphic>
          <a:graphicData uri="http://schemas.openxmlformats.org/presentationml/2006/ole">
            <p:oleObj spid="_x0000_s11266" name="Equation" r:id="rId4" imgW="1333500" imgH="444500" progId="Equation.3">
              <p:embed/>
            </p:oleObj>
          </a:graphicData>
        </a:graphic>
      </p:graphicFrame>
      <p:sp>
        <p:nvSpPr>
          <p:cNvPr id="819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2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25" name="Object 5"/>
          <p:cNvGraphicFramePr>
            <a:graphicFrameLocks noChangeAspect="1"/>
          </p:cNvGraphicFramePr>
          <p:nvPr/>
        </p:nvGraphicFramePr>
        <p:xfrm>
          <a:off x="1219200" y="2819400"/>
          <a:ext cx="1600200" cy="685800"/>
        </p:xfrm>
        <a:graphic>
          <a:graphicData uri="http://schemas.openxmlformats.org/presentationml/2006/ole">
            <p:oleObj spid="_x0000_s11267" name="Equation" r:id="rId5" imgW="1333500" imgH="571500" progId="Equation.3">
              <p:embed/>
            </p:oleObj>
          </a:graphicData>
        </a:graphic>
      </p:graphicFrame>
      <p:sp>
        <p:nvSpPr>
          <p:cNvPr id="8192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29" name="Object 9"/>
          <p:cNvGraphicFramePr>
            <a:graphicFrameLocks noChangeAspect="1"/>
          </p:cNvGraphicFramePr>
          <p:nvPr/>
        </p:nvGraphicFramePr>
        <p:xfrm>
          <a:off x="990600" y="4038600"/>
          <a:ext cx="2211388" cy="533400"/>
        </p:xfrm>
        <a:graphic>
          <a:graphicData uri="http://schemas.openxmlformats.org/presentationml/2006/ole">
            <p:oleObj spid="_x0000_s11268" name="Equation" r:id="rId6" imgW="1892300" imgH="457200" progId="Equation.3">
              <p:embed/>
            </p:oleObj>
          </a:graphicData>
        </a:graphic>
      </p:graphicFrame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Object 10"/>
          <p:cNvGraphicFramePr>
            <a:graphicFrameLocks noChangeAspect="1"/>
          </p:cNvGraphicFramePr>
          <p:nvPr/>
        </p:nvGraphicFramePr>
        <p:xfrm>
          <a:off x="838200" y="5486400"/>
          <a:ext cx="2474976" cy="1066800"/>
        </p:xfrm>
        <a:graphic>
          <a:graphicData uri="http://schemas.openxmlformats.org/presentationml/2006/ole">
            <p:oleObj spid="_x0000_s11269" name="Equation" r:id="rId7" imgW="2209800" imgH="952500" progId="Equation.3">
              <p:embed/>
            </p:oleObj>
          </a:graphicData>
        </a:graphic>
      </p:graphicFrame>
      <p:sp>
        <p:nvSpPr>
          <p:cNvPr id="15" name="Rounded Rectangle 14"/>
          <p:cNvSpPr/>
          <p:nvPr/>
        </p:nvSpPr>
        <p:spPr bwMode="auto">
          <a:xfrm>
            <a:off x="1828800" y="6019800"/>
            <a:ext cx="1448791" cy="581891"/>
          </a:xfrm>
          <a:prstGeom prst="roundRect">
            <a:avLst/>
          </a:prstGeom>
          <a:noFill/>
          <a:ln w="50800" cap="flat" cmpd="sng" algn="ctr">
            <a:gradFill>
              <a:gsLst>
                <a:gs pos="0">
                  <a:srgbClr val="CCCCFF"/>
                </a:gs>
                <a:gs pos="17999">
                  <a:srgbClr val="99CCFF"/>
                </a:gs>
                <a:gs pos="36000">
                  <a:srgbClr val="9966FF"/>
                </a:gs>
                <a:gs pos="61000">
                  <a:srgbClr val="CC99FF"/>
                </a:gs>
                <a:gs pos="82001">
                  <a:srgbClr val="99CCFF"/>
                </a:gs>
                <a:gs pos="100000">
                  <a:srgbClr val="CCCCFF"/>
                </a:gs>
              </a:gsLst>
              <a:lin ang="5400000" scaled="0"/>
            </a:gra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67446" y="5284520"/>
            <a:ext cx="4312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dirty="0" smtClean="0"/>
              <a:t>ISI: Inter-Symbol Interference.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altLang="zh-CN" dirty="0" smtClean="0"/>
              <a:t>Equalization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/>
              <a:t>ISI is given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How to mitigate ISI?</a:t>
            </a:r>
          </a:p>
          <a:p>
            <a:pPr lvl="2"/>
            <a:r>
              <a:rPr lang="en-US" altLang="zh-CN" dirty="0" smtClean="0"/>
              <a:t>?</a:t>
            </a:r>
          </a:p>
          <a:p>
            <a:pPr lvl="2"/>
            <a:r>
              <a:rPr lang="en-US" altLang="zh-CN" dirty="0" smtClean="0"/>
              <a:t>?</a:t>
            </a:r>
          </a:p>
          <a:p>
            <a:pPr lvl="2"/>
            <a:endParaRPr lang="en-US" altLang="zh-CN" dirty="0" smtClean="0"/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Why Pre-emphasis?</a:t>
            </a:r>
          </a:p>
          <a:p>
            <a:pPr lvl="2"/>
            <a:r>
              <a:rPr lang="en-US" altLang="zh-CN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Always effective?</a:t>
            </a:r>
          </a:p>
          <a:p>
            <a:pPr lvl="2"/>
            <a:r>
              <a:rPr lang="en-US" altLang="zh-CN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How to design?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05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0593" name="Object 1"/>
          <p:cNvGraphicFramePr>
            <a:graphicFrameLocks noChangeAspect="1"/>
          </p:cNvGraphicFramePr>
          <p:nvPr/>
        </p:nvGraphicFramePr>
        <p:xfrm>
          <a:off x="2057400" y="2057400"/>
          <a:ext cx="2425959" cy="609600"/>
        </p:xfrm>
        <a:graphic>
          <a:graphicData uri="http://schemas.openxmlformats.org/presentationml/2006/ole">
            <p:oleObj spid="_x0000_s12290" name="Equation" r:id="rId3" imgW="1854200" imgH="469900" progId="Equation.3">
              <p:embed/>
            </p:oleObj>
          </a:graphicData>
        </a:graphic>
      </p:graphicFrame>
      <p:pic>
        <p:nvPicPr>
          <p:cNvPr id="1105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600200"/>
            <a:ext cx="4495800" cy="2836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0" y="4298611"/>
            <a:ext cx="6096000" cy="2559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altLang="zh-CN" dirty="0" smtClean="0"/>
              <a:t>Single-ended VS Differential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8686800" cy="4830763"/>
          </a:xfrm>
        </p:spPr>
        <p:txBody>
          <a:bodyPr/>
          <a:lstStyle/>
          <a:p>
            <a:pPr lvl="1"/>
            <a:r>
              <a:rPr lang="en-US" altLang="zh-CN" dirty="0" smtClean="0"/>
              <a:t>Two transmission lines are driven 180</a:t>
            </a:r>
            <a:r>
              <a:rPr lang="zh-CN" altLang="zh-CN" dirty="0" smtClean="0"/>
              <a:t>◦</a:t>
            </a:r>
            <a:r>
              <a:rPr lang="en-US" altLang="zh-CN" dirty="0" smtClean="0"/>
              <a:t> out of phase (in the odd mode), and the differences between the voltages are used to recover the signal at the receiver using a differential amplifier. </a:t>
            </a:r>
          </a:p>
          <a:p>
            <a:pPr lvl="2"/>
            <a:r>
              <a:rPr lang="en-US" altLang="zh-CN" sz="1400" dirty="0" smtClean="0"/>
              <a:t>Power Saving</a:t>
            </a:r>
          </a:p>
          <a:p>
            <a:pPr lvl="2"/>
            <a:r>
              <a:rPr lang="en-US" altLang="zh-CN" sz="1400" dirty="0" smtClean="0"/>
              <a:t>Removal of Common-Mode Noise</a:t>
            </a:r>
            <a:endParaRPr lang="zh-CN" altLang="zh-CN" sz="1400" dirty="0" smtClean="0"/>
          </a:p>
          <a:p>
            <a:pPr lvl="2"/>
            <a:r>
              <a:rPr lang="en-US" altLang="zh-CN" sz="1400" dirty="0" smtClean="0"/>
              <a:t>Virtual Reference Plane</a:t>
            </a:r>
            <a:endParaRPr lang="zh-CN" altLang="zh-CN" sz="1400" dirty="0" smtClean="0"/>
          </a:p>
          <a:p>
            <a:pPr lvl="2"/>
            <a:r>
              <a:rPr lang="en-US" altLang="zh-CN" sz="1400" dirty="0" smtClean="0"/>
              <a:t>Double RX signal Level</a:t>
            </a:r>
            <a:endParaRPr lang="zh-CN" altLang="zh-CN" sz="1400" dirty="0" smtClean="0"/>
          </a:p>
          <a:p>
            <a:endParaRPr lang="zh-CN" altLang="en-US" dirty="0"/>
          </a:p>
        </p:txBody>
      </p:sp>
      <p:pic>
        <p:nvPicPr>
          <p:cNvPr id="8089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3124200"/>
            <a:ext cx="4883150" cy="249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68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5867400"/>
            <a:ext cx="6600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6AC0F0-B111-41D2-AE70-D08CE09940F1}" type="datetime1">
              <a:rPr lang="zh-CN" altLang="en-US" smtClean="0"/>
              <a:pPr>
                <a:defRPr/>
              </a:pPr>
              <a:t>2011/6/16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39388" y="463138"/>
            <a:ext cx="34794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 w="11430"/>
                <a:solidFill>
                  <a:schemeClr val="tx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Q&amp;A</a:t>
            </a:r>
            <a:endParaRPr lang="en-US" altLang="zh-CN" sz="5400" b="1" cap="none" spc="0" dirty="0">
              <a:ln w="11430"/>
              <a:solidFill>
                <a:schemeClr val="tx1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2" name="Group 6"/>
          <p:cNvGrpSpPr>
            <a:grpSpLocks noChangeAspect="1"/>
          </p:cNvGrpSpPr>
          <p:nvPr/>
        </p:nvGrpSpPr>
        <p:grpSpPr bwMode="auto">
          <a:xfrm>
            <a:off x="3330575" y="1911350"/>
            <a:ext cx="2574925" cy="2614613"/>
            <a:chOff x="2098" y="1204"/>
            <a:chExt cx="1622" cy="1647"/>
          </a:xfrm>
        </p:grpSpPr>
        <p:sp>
          <p:nvSpPr>
            <p:cNvPr id="83973" name="AutoShape 5"/>
            <p:cNvSpPr>
              <a:spLocks noChangeAspect="1" noChangeArrowheads="1" noTextEdit="1"/>
            </p:cNvSpPr>
            <p:nvPr/>
          </p:nvSpPr>
          <p:spPr bwMode="auto">
            <a:xfrm>
              <a:off x="2098" y="1204"/>
              <a:ext cx="1622" cy="1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75" name="Freeform 7"/>
            <p:cNvSpPr>
              <a:spLocks/>
            </p:cNvSpPr>
            <p:nvPr/>
          </p:nvSpPr>
          <p:spPr bwMode="auto">
            <a:xfrm>
              <a:off x="2098" y="1223"/>
              <a:ext cx="1600" cy="148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00" y="0"/>
                </a:cxn>
                <a:cxn ang="0">
                  <a:pos x="3200" y="1998"/>
                </a:cxn>
                <a:cxn ang="0">
                  <a:pos x="0" y="296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200" h="2961">
                  <a:moveTo>
                    <a:pt x="0" y="0"/>
                  </a:moveTo>
                  <a:lnTo>
                    <a:pt x="3200" y="0"/>
                  </a:lnTo>
                  <a:lnTo>
                    <a:pt x="3200" y="1998"/>
                  </a:lnTo>
                  <a:lnTo>
                    <a:pt x="0" y="296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B38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76" name="Freeform 8"/>
            <p:cNvSpPr>
              <a:spLocks/>
            </p:cNvSpPr>
            <p:nvPr/>
          </p:nvSpPr>
          <p:spPr bwMode="auto">
            <a:xfrm>
              <a:off x="2296" y="2135"/>
              <a:ext cx="443" cy="127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772" y="0"/>
                </a:cxn>
                <a:cxn ang="0">
                  <a:pos x="886" y="178"/>
                </a:cxn>
                <a:cxn ang="0">
                  <a:pos x="0" y="253"/>
                </a:cxn>
                <a:cxn ang="0">
                  <a:pos x="57" y="0"/>
                </a:cxn>
                <a:cxn ang="0">
                  <a:pos x="57" y="0"/>
                </a:cxn>
              </a:cxnLst>
              <a:rect l="0" t="0" r="r" b="b"/>
              <a:pathLst>
                <a:path w="886" h="253">
                  <a:moveTo>
                    <a:pt x="57" y="0"/>
                  </a:moveTo>
                  <a:lnTo>
                    <a:pt x="772" y="0"/>
                  </a:lnTo>
                  <a:lnTo>
                    <a:pt x="886" y="178"/>
                  </a:lnTo>
                  <a:lnTo>
                    <a:pt x="0" y="253"/>
                  </a:lnTo>
                  <a:lnTo>
                    <a:pt x="57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BDC9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77" name="Freeform 9"/>
            <p:cNvSpPr>
              <a:spLocks/>
            </p:cNvSpPr>
            <p:nvPr/>
          </p:nvSpPr>
          <p:spPr bwMode="auto">
            <a:xfrm>
              <a:off x="2552" y="1223"/>
              <a:ext cx="1118" cy="556"/>
            </a:xfrm>
            <a:custGeom>
              <a:avLst/>
              <a:gdLst/>
              <a:ahLst/>
              <a:cxnLst>
                <a:cxn ang="0">
                  <a:pos x="580" y="234"/>
                </a:cxn>
                <a:cxn ang="0">
                  <a:pos x="222" y="103"/>
                </a:cxn>
                <a:cxn ang="0">
                  <a:pos x="219" y="118"/>
                </a:cxn>
                <a:cxn ang="0">
                  <a:pos x="215" y="133"/>
                </a:cxn>
                <a:cxn ang="0">
                  <a:pos x="213" y="150"/>
                </a:cxn>
                <a:cxn ang="0">
                  <a:pos x="213" y="167"/>
                </a:cxn>
                <a:cxn ang="0">
                  <a:pos x="213" y="181"/>
                </a:cxn>
                <a:cxn ang="0">
                  <a:pos x="213" y="192"/>
                </a:cxn>
                <a:cxn ang="0">
                  <a:pos x="215" y="205"/>
                </a:cxn>
                <a:cxn ang="0">
                  <a:pos x="217" y="219"/>
                </a:cxn>
                <a:cxn ang="0">
                  <a:pos x="222" y="234"/>
                </a:cxn>
                <a:cxn ang="0">
                  <a:pos x="226" y="247"/>
                </a:cxn>
                <a:cxn ang="0">
                  <a:pos x="232" y="262"/>
                </a:cxn>
                <a:cxn ang="0">
                  <a:pos x="240" y="278"/>
                </a:cxn>
                <a:cxn ang="0">
                  <a:pos x="247" y="293"/>
                </a:cxn>
                <a:cxn ang="0">
                  <a:pos x="255" y="306"/>
                </a:cxn>
                <a:cxn ang="0">
                  <a:pos x="262" y="319"/>
                </a:cxn>
                <a:cxn ang="0">
                  <a:pos x="272" y="335"/>
                </a:cxn>
                <a:cxn ang="0">
                  <a:pos x="279" y="346"/>
                </a:cxn>
                <a:cxn ang="0">
                  <a:pos x="293" y="365"/>
                </a:cxn>
                <a:cxn ang="0">
                  <a:pos x="306" y="386"/>
                </a:cxn>
                <a:cxn ang="0">
                  <a:pos x="317" y="399"/>
                </a:cxn>
                <a:cxn ang="0">
                  <a:pos x="323" y="409"/>
                </a:cxn>
                <a:cxn ang="0">
                  <a:pos x="0" y="430"/>
                </a:cxn>
                <a:cxn ang="0">
                  <a:pos x="1133" y="909"/>
                </a:cxn>
                <a:cxn ang="0">
                  <a:pos x="1747" y="865"/>
                </a:cxn>
                <a:cxn ang="0">
                  <a:pos x="1919" y="614"/>
                </a:cxn>
                <a:cxn ang="0">
                  <a:pos x="2230" y="631"/>
                </a:cxn>
                <a:cxn ang="0">
                  <a:pos x="2221" y="622"/>
                </a:cxn>
                <a:cxn ang="0">
                  <a:pos x="2209" y="612"/>
                </a:cxn>
                <a:cxn ang="0">
                  <a:pos x="2194" y="601"/>
                </a:cxn>
                <a:cxn ang="0">
                  <a:pos x="2177" y="587"/>
                </a:cxn>
                <a:cxn ang="0">
                  <a:pos x="2158" y="572"/>
                </a:cxn>
                <a:cxn ang="0">
                  <a:pos x="2137" y="555"/>
                </a:cxn>
                <a:cxn ang="0">
                  <a:pos x="2120" y="542"/>
                </a:cxn>
                <a:cxn ang="0">
                  <a:pos x="2109" y="532"/>
                </a:cxn>
                <a:cxn ang="0">
                  <a:pos x="2095" y="523"/>
                </a:cxn>
                <a:cxn ang="0">
                  <a:pos x="2084" y="513"/>
                </a:cxn>
                <a:cxn ang="0">
                  <a:pos x="2071" y="504"/>
                </a:cxn>
                <a:cxn ang="0">
                  <a:pos x="2059" y="494"/>
                </a:cxn>
                <a:cxn ang="0">
                  <a:pos x="2046" y="485"/>
                </a:cxn>
                <a:cxn ang="0">
                  <a:pos x="2035" y="475"/>
                </a:cxn>
                <a:cxn ang="0">
                  <a:pos x="2021" y="466"/>
                </a:cxn>
                <a:cxn ang="0">
                  <a:pos x="2010" y="456"/>
                </a:cxn>
                <a:cxn ang="0">
                  <a:pos x="1997" y="447"/>
                </a:cxn>
                <a:cxn ang="0">
                  <a:pos x="1983" y="439"/>
                </a:cxn>
                <a:cxn ang="0">
                  <a:pos x="1972" y="431"/>
                </a:cxn>
                <a:cxn ang="0">
                  <a:pos x="1960" y="422"/>
                </a:cxn>
                <a:cxn ang="0">
                  <a:pos x="1943" y="411"/>
                </a:cxn>
                <a:cxn ang="0">
                  <a:pos x="1922" y="395"/>
                </a:cxn>
                <a:cxn ang="0">
                  <a:pos x="1901" y="382"/>
                </a:cxn>
                <a:cxn ang="0">
                  <a:pos x="1882" y="371"/>
                </a:cxn>
                <a:cxn ang="0">
                  <a:pos x="1865" y="359"/>
                </a:cxn>
                <a:cxn ang="0">
                  <a:pos x="1850" y="352"/>
                </a:cxn>
                <a:cxn ang="0">
                  <a:pos x="1837" y="344"/>
                </a:cxn>
                <a:cxn ang="0">
                  <a:pos x="1823" y="336"/>
                </a:cxn>
                <a:cxn ang="0">
                  <a:pos x="1812" y="333"/>
                </a:cxn>
                <a:cxn ang="0">
                  <a:pos x="1799" y="327"/>
                </a:cxn>
                <a:cxn ang="0">
                  <a:pos x="1785" y="321"/>
                </a:cxn>
                <a:cxn ang="0">
                  <a:pos x="1774" y="319"/>
                </a:cxn>
                <a:cxn ang="0">
                  <a:pos x="2126" y="0"/>
                </a:cxn>
                <a:cxn ang="0">
                  <a:pos x="1403" y="192"/>
                </a:cxn>
                <a:cxn ang="0">
                  <a:pos x="858" y="0"/>
                </a:cxn>
              </a:cxnLst>
              <a:rect l="0" t="0" r="r" b="b"/>
              <a:pathLst>
                <a:path w="2234" h="1112">
                  <a:moveTo>
                    <a:pt x="858" y="0"/>
                  </a:moveTo>
                  <a:lnTo>
                    <a:pt x="580" y="234"/>
                  </a:lnTo>
                  <a:lnTo>
                    <a:pt x="224" y="101"/>
                  </a:lnTo>
                  <a:lnTo>
                    <a:pt x="222" y="103"/>
                  </a:lnTo>
                  <a:lnTo>
                    <a:pt x="221" y="112"/>
                  </a:lnTo>
                  <a:lnTo>
                    <a:pt x="219" y="118"/>
                  </a:lnTo>
                  <a:lnTo>
                    <a:pt x="217" y="124"/>
                  </a:lnTo>
                  <a:lnTo>
                    <a:pt x="215" y="133"/>
                  </a:lnTo>
                  <a:lnTo>
                    <a:pt x="215" y="143"/>
                  </a:lnTo>
                  <a:lnTo>
                    <a:pt x="213" y="150"/>
                  </a:lnTo>
                  <a:lnTo>
                    <a:pt x="213" y="162"/>
                  </a:lnTo>
                  <a:lnTo>
                    <a:pt x="213" y="167"/>
                  </a:lnTo>
                  <a:lnTo>
                    <a:pt x="213" y="173"/>
                  </a:lnTo>
                  <a:lnTo>
                    <a:pt x="213" y="181"/>
                  </a:lnTo>
                  <a:lnTo>
                    <a:pt x="213" y="186"/>
                  </a:lnTo>
                  <a:lnTo>
                    <a:pt x="213" y="192"/>
                  </a:lnTo>
                  <a:lnTo>
                    <a:pt x="215" y="198"/>
                  </a:lnTo>
                  <a:lnTo>
                    <a:pt x="215" y="205"/>
                  </a:lnTo>
                  <a:lnTo>
                    <a:pt x="217" y="213"/>
                  </a:lnTo>
                  <a:lnTo>
                    <a:pt x="217" y="219"/>
                  </a:lnTo>
                  <a:lnTo>
                    <a:pt x="219" y="226"/>
                  </a:lnTo>
                  <a:lnTo>
                    <a:pt x="222" y="234"/>
                  </a:lnTo>
                  <a:lnTo>
                    <a:pt x="224" y="241"/>
                  </a:lnTo>
                  <a:lnTo>
                    <a:pt x="226" y="247"/>
                  </a:lnTo>
                  <a:lnTo>
                    <a:pt x="228" y="255"/>
                  </a:lnTo>
                  <a:lnTo>
                    <a:pt x="232" y="262"/>
                  </a:lnTo>
                  <a:lnTo>
                    <a:pt x="236" y="270"/>
                  </a:lnTo>
                  <a:lnTo>
                    <a:pt x="240" y="278"/>
                  </a:lnTo>
                  <a:lnTo>
                    <a:pt x="241" y="285"/>
                  </a:lnTo>
                  <a:lnTo>
                    <a:pt x="247" y="293"/>
                  </a:lnTo>
                  <a:lnTo>
                    <a:pt x="251" y="300"/>
                  </a:lnTo>
                  <a:lnTo>
                    <a:pt x="255" y="306"/>
                  </a:lnTo>
                  <a:lnTo>
                    <a:pt x="259" y="314"/>
                  </a:lnTo>
                  <a:lnTo>
                    <a:pt x="262" y="319"/>
                  </a:lnTo>
                  <a:lnTo>
                    <a:pt x="266" y="327"/>
                  </a:lnTo>
                  <a:lnTo>
                    <a:pt x="272" y="335"/>
                  </a:lnTo>
                  <a:lnTo>
                    <a:pt x="276" y="340"/>
                  </a:lnTo>
                  <a:lnTo>
                    <a:pt x="279" y="346"/>
                  </a:lnTo>
                  <a:lnTo>
                    <a:pt x="285" y="354"/>
                  </a:lnTo>
                  <a:lnTo>
                    <a:pt x="293" y="365"/>
                  </a:lnTo>
                  <a:lnTo>
                    <a:pt x="300" y="376"/>
                  </a:lnTo>
                  <a:lnTo>
                    <a:pt x="306" y="386"/>
                  </a:lnTo>
                  <a:lnTo>
                    <a:pt x="314" y="393"/>
                  </a:lnTo>
                  <a:lnTo>
                    <a:pt x="317" y="399"/>
                  </a:lnTo>
                  <a:lnTo>
                    <a:pt x="321" y="405"/>
                  </a:lnTo>
                  <a:lnTo>
                    <a:pt x="323" y="409"/>
                  </a:lnTo>
                  <a:lnTo>
                    <a:pt x="327" y="411"/>
                  </a:lnTo>
                  <a:lnTo>
                    <a:pt x="0" y="430"/>
                  </a:lnTo>
                  <a:lnTo>
                    <a:pt x="409" y="663"/>
                  </a:lnTo>
                  <a:lnTo>
                    <a:pt x="1133" y="909"/>
                  </a:lnTo>
                  <a:lnTo>
                    <a:pt x="1618" y="1112"/>
                  </a:lnTo>
                  <a:lnTo>
                    <a:pt x="1747" y="865"/>
                  </a:lnTo>
                  <a:lnTo>
                    <a:pt x="1595" y="633"/>
                  </a:lnTo>
                  <a:lnTo>
                    <a:pt x="1919" y="614"/>
                  </a:lnTo>
                  <a:lnTo>
                    <a:pt x="2234" y="633"/>
                  </a:lnTo>
                  <a:lnTo>
                    <a:pt x="2230" y="631"/>
                  </a:lnTo>
                  <a:lnTo>
                    <a:pt x="2225" y="625"/>
                  </a:lnTo>
                  <a:lnTo>
                    <a:pt x="2221" y="622"/>
                  </a:lnTo>
                  <a:lnTo>
                    <a:pt x="2215" y="618"/>
                  </a:lnTo>
                  <a:lnTo>
                    <a:pt x="2209" y="612"/>
                  </a:lnTo>
                  <a:lnTo>
                    <a:pt x="2202" y="608"/>
                  </a:lnTo>
                  <a:lnTo>
                    <a:pt x="2194" y="601"/>
                  </a:lnTo>
                  <a:lnTo>
                    <a:pt x="2187" y="595"/>
                  </a:lnTo>
                  <a:lnTo>
                    <a:pt x="2177" y="587"/>
                  </a:lnTo>
                  <a:lnTo>
                    <a:pt x="2168" y="580"/>
                  </a:lnTo>
                  <a:lnTo>
                    <a:pt x="2158" y="572"/>
                  </a:lnTo>
                  <a:lnTo>
                    <a:pt x="2149" y="563"/>
                  </a:lnTo>
                  <a:lnTo>
                    <a:pt x="2137" y="555"/>
                  </a:lnTo>
                  <a:lnTo>
                    <a:pt x="2126" y="547"/>
                  </a:lnTo>
                  <a:lnTo>
                    <a:pt x="2120" y="542"/>
                  </a:lnTo>
                  <a:lnTo>
                    <a:pt x="2114" y="538"/>
                  </a:lnTo>
                  <a:lnTo>
                    <a:pt x="2109" y="532"/>
                  </a:lnTo>
                  <a:lnTo>
                    <a:pt x="2103" y="528"/>
                  </a:lnTo>
                  <a:lnTo>
                    <a:pt x="2095" y="523"/>
                  </a:lnTo>
                  <a:lnTo>
                    <a:pt x="2090" y="519"/>
                  </a:lnTo>
                  <a:lnTo>
                    <a:pt x="2084" y="513"/>
                  </a:lnTo>
                  <a:lnTo>
                    <a:pt x="2078" y="509"/>
                  </a:lnTo>
                  <a:lnTo>
                    <a:pt x="2071" y="504"/>
                  </a:lnTo>
                  <a:lnTo>
                    <a:pt x="2065" y="500"/>
                  </a:lnTo>
                  <a:lnTo>
                    <a:pt x="2059" y="494"/>
                  </a:lnTo>
                  <a:lnTo>
                    <a:pt x="2054" y="490"/>
                  </a:lnTo>
                  <a:lnTo>
                    <a:pt x="2046" y="485"/>
                  </a:lnTo>
                  <a:lnTo>
                    <a:pt x="2040" y="481"/>
                  </a:lnTo>
                  <a:lnTo>
                    <a:pt x="2035" y="475"/>
                  </a:lnTo>
                  <a:lnTo>
                    <a:pt x="2029" y="471"/>
                  </a:lnTo>
                  <a:lnTo>
                    <a:pt x="2021" y="466"/>
                  </a:lnTo>
                  <a:lnTo>
                    <a:pt x="2016" y="462"/>
                  </a:lnTo>
                  <a:lnTo>
                    <a:pt x="2010" y="456"/>
                  </a:lnTo>
                  <a:lnTo>
                    <a:pt x="2002" y="452"/>
                  </a:lnTo>
                  <a:lnTo>
                    <a:pt x="1997" y="447"/>
                  </a:lnTo>
                  <a:lnTo>
                    <a:pt x="1991" y="443"/>
                  </a:lnTo>
                  <a:lnTo>
                    <a:pt x="1983" y="439"/>
                  </a:lnTo>
                  <a:lnTo>
                    <a:pt x="1979" y="435"/>
                  </a:lnTo>
                  <a:lnTo>
                    <a:pt x="1972" y="431"/>
                  </a:lnTo>
                  <a:lnTo>
                    <a:pt x="1966" y="426"/>
                  </a:lnTo>
                  <a:lnTo>
                    <a:pt x="1960" y="422"/>
                  </a:lnTo>
                  <a:lnTo>
                    <a:pt x="1955" y="418"/>
                  </a:lnTo>
                  <a:lnTo>
                    <a:pt x="1943" y="411"/>
                  </a:lnTo>
                  <a:lnTo>
                    <a:pt x="1934" y="405"/>
                  </a:lnTo>
                  <a:lnTo>
                    <a:pt x="1922" y="395"/>
                  </a:lnTo>
                  <a:lnTo>
                    <a:pt x="1913" y="390"/>
                  </a:lnTo>
                  <a:lnTo>
                    <a:pt x="1901" y="382"/>
                  </a:lnTo>
                  <a:lnTo>
                    <a:pt x="1892" y="376"/>
                  </a:lnTo>
                  <a:lnTo>
                    <a:pt x="1882" y="371"/>
                  </a:lnTo>
                  <a:lnTo>
                    <a:pt x="1875" y="365"/>
                  </a:lnTo>
                  <a:lnTo>
                    <a:pt x="1865" y="359"/>
                  </a:lnTo>
                  <a:lnTo>
                    <a:pt x="1858" y="357"/>
                  </a:lnTo>
                  <a:lnTo>
                    <a:pt x="1850" y="352"/>
                  </a:lnTo>
                  <a:lnTo>
                    <a:pt x="1843" y="346"/>
                  </a:lnTo>
                  <a:lnTo>
                    <a:pt x="1837" y="344"/>
                  </a:lnTo>
                  <a:lnTo>
                    <a:pt x="1831" y="340"/>
                  </a:lnTo>
                  <a:lnTo>
                    <a:pt x="1823" y="336"/>
                  </a:lnTo>
                  <a:lnTo>
                    <a:pt x="1818" y="335"/>
                  </a:lnTo>
                  <a:lnTo>
                    <a:pt x="1812" y="333"/>
                  </a:lnTo>
                  <a:lnTo>
                    <a:pt x="1808" y="331"/>
                  </a:lnTo>
                  <a:lnTo>
                    <a:pt x="1799" y="327"/>
                  </a:lnTo>
                  <a:lnTo>
                    <a:pt x="1791" y="323"/>
                  </a:lnTo>
                  <a:lnTo>
                    <a:pt x="1785" y="321"/>
                  </a:lnTo>
                  <a:lnTo>
                    <a:pt x="1782" y="319"/>
                  </a:lnTo>
                  <a:lnTo>
                    <a:pt x="1774" y="319"/>
                  </a:lnTo>
                  <a:lnTo>
                    <a:pt x="1772" y="319"/>
                  </a:lnTo>
                  <a:lnTo>
                    <a:pt x="2126" y="0"/>
                  </a:lnTo>
                  <a:lnTo>
                    <a:pt x="1318" y="0"/>
                  </a:lnTo>
                  <a:lnTo>
                    <a:pt x="1403" y="192"/>
                  </a:lnTo>
                  <a:lnTo>
                    <a:pt x="858" y="0"/>
                  </a:lnTo>
                  <a:lnTo>
                    <a:pt x="858" y="0"/>
                  </a:lnTo>
                  <a:close/>
                </a:path>
              </a:pathLst>
            </a:custGeom>
            <a:solidFill>
              <a:srgbClr val="80806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78" name="Freeform 10"/>
            <p:cNvSpPr>
              <a:spLocks/>
            </p:cNvSpPr>
            <p:nvPr/>
          </p:nvSpPr>
          <p:spPr bwMode="auto">
            <a:xfrm>
              <a:off x="2446" y="1499"/>
              <a:ext cx="612" cy="364"/>
            </a:xfrm>
            <a:custGeom>
              <a:avLst/>
              <a:gdLst/>
              <a:ahLst/>
              <a:cxnLst>
                <a:cxn ang="0">
                  <a:pos x="673" y="726"/>
                </a:cxn>
                <a:cxn ang="0">
                  <a:pos x="747" y="719"/>
                </a:cxn>
                <a:cxn ang="0">
                  <a:pos x="820" y="705"/>
                </a:cxn>
                <a:cxn ang="0">
                  <a:pos x="888" y="686"/>
                </a:cxn>
                <a:cxn ang="0">
                  <a:pos x="953" y="665"/>
                </a:cxn>
                <a:cxn ang="0">
                  <a:pos x="1010" y="639"/>
                </a:cxn>
                <a:cxn ang="0">
                  <a:pos x="1063" y="608"/>
                </a:cxn>
                <a:cxn ang="0">
                  <a:pos x="1109" y="574"/>
                </a:cxn>
                <a:cxn ang="0">
                  <a:pos x="1148" y="538"/>
                </a:cxn>
                <a:cxn ang="0">
                  <a:pos x="1179" y="496"/>
                </a:cxn>
                <a:cxn ang="0">
                  <a:pos x="1204" y="455"/>
                </a:cxn>
                <a:cxn ang="0">
                  <a:pos x="1219" y="409"/>
                </a:cxn>
                <a:cxn ang="0">
                  <a:pos x="1225" y="365"/>
                </a:cxn>
                <a:cxn ang="0">
                  <a:pos x="1219" y="316"/>
                </a:cxn>
                <a:cxn ang="0">
                  <a:pos x="1204" y="272"/>
                </a:cxn>
                <a:cxn ang="0">
                  <a:pos x="1179" y="230"/>
                </a:cxn>
                <a:cxn ang="0">
                  <a:pos x="1148" y="188"/>
                </a:cxn>
                <a:cxn ang="0">
                  <a:pos x="1109" y="152"/>
                </a:cxn>
                <a:cxn ang="0">
                  <a:pos x="1063" y="118"/>
                </a:cxn>
                <a:cxn ang="0">
                  <a:pos x="1010" y="86"/>
                </a:cxn>
                <a:cxn ang="0">
                  <a:pos x="953" y="61"/>
                </a:cxn>
                <a:cxn ang="0">
                  <a:pos x="888" y="36"/>
                </a:cxn>
                <a:cxn ang="0">
                  <a:pos x="820" y="19"/>
                </a:cxn>
                <a:cxn ang="0">
                  <a:pos x="747" y="8"/>
                </a:cxn>
                <a:cxn ang="0">
                  <a:pos x="673" y="0"/>
                </a:cxn>
                <a:cxn ang="0">
                  <a:pos x="597" y="0"/>
                </a:cxn>
                <a:cxn ang="0">
                  <a:pos x="517" y="2"/>
                </a:cxn>
                <a:cxn ang="0">
                  <a:pos x="441" y="12"/>
                </a:cxn>
                <a:cxn ang="0">
                  <a:pos x="373" y="27"/>
                </a:cxn>
                <a:cxn ang="0">
                  <a:pos x="306" y="46"/>
                </a:cxn>
                <a:cxn ang="0">
                  <a:pos x="243" y="71"/>
                </a:cxn>
                <a:cxn ang="0">
                  <a:pos x="188" y="99"/>
                </a:cxn>
                <a:cxn ang="0">
                  <a:pos x="139" y="131"/>
                </a:cxn>
                <a:cxn ang="0">
                  <a:pos x="95" y="167"/>
                </a:cxn>
                <a:cxn ang="0">
                  <a:pos x="61" y="206"/>
                </a:cxn>
                <a:cxn ang="0">
                  <a:pos x="30" y="245"/>
                </a:cxn>
                <a:cxn ang="0">
                  <a:pos x="13" y="291"/>
                </a:cxn>
                <a:cxn ang="0">
                  <a:pos x="0" y="335"/>
                </a:cxn>
                <a:cxn ang="0">
                  <a:pos x="0" y="382"/>
                </a:cxn>
                <a:cxn ang="0">
                  <a:pos x="9" y="428"/>
                </a:cxn>
                <a:cxn ang="0">
                  <a:pos x="27" y="472"/>
                </a:cxn>
                <a:cxn ang="0">
                  <a:pos x="53" y="513"/>
                </a:cxn>
                <a:cxn ang="0">
                  <a:pos x="87" y="551"/>
                </a:cxn>
                <a:cxn ang="0">
                  <a:pos x="129" y="588"/>
                </a:cxn>
                <a:cxn ang="0">
                  <a:pos x="179" y="622"/>
                </a:cxn>
                <a:cxn ang="0">
                  <a:pos x="232" y="648"/>
                </a:cxn>
                <a:cxn ang="0">
                  <a:pos x="293" y="673"/>
                </a:cxn>
                <a:cxn ang="0">
                  <a:pos x="359" y="696"/>
                </a:cxn>
                <a:cxn ang="0">
                  <a:pos x="428" y="711"/>
                </a:cxn>
                <a:cxn ang="0">
                  <a:pos x="502" y="721"/>
                </a:cxn>
                <a:cxn ang="0">
                  <a:pos x="580" y="728"/>
                </a:cxn>
              </a:cxnLst>
              <a:rect l="0" t="0" r="r" b="b"/>
              <a:pathLst>
                <a:path w="1225" h="728">
                  <a:moveTo>
                    <a:pt x="612" y="728"/>
                  </a:moveTo>
                  <a:lnTo>
                    <a:pt x="627" y="728"/>
                  </a:lnTo>
                  <a:lnTo>
                    <a:pt x="643" y="728"/>
                  </a:lnTo>
                  <a:lnTo>
                    <a:pt x="658" y="726"/>
                  </a:lnTo>
                  <a:lnTo>
                    <a:pt x="673" y="726"/>
                  </a:lnTo>
                  <a:lnTo>
                    <a:pt x="688" y="724"/>
                  </a:lnTo>
                  <a:lnTo>
                    <a:pt x="704" y="723"/>
                  </a:lnTo>
                  <a:lnTo>
                    <a:pt x="719" y="721"/>
                  </a:lnTo>
                  <a:lnTo>
                    <a:pt x="734" y="721"/>
                  </a:lnTo>
                  <a:lnTo>
                    <a:pt x="747" y="719"/>
                  </a:lnTo>
                  <a:lnTo>
                    <a:pt x="762" y="717"/>
                  </a:lnTo>
                  <a:lnTo>
                    <a:pt x="778" y="713"/>
                  </a:lnTo>
                  <a:lnTo>
                    <a:pt x="793" y="711"/>
                  </a:lnTo>
                  <a:lnTo>
                    <a:pt x="806" y="709"/>
                  </a:lnTo>
                  <a:lnTo>
                    <a:pt x="820" y="705"/>
                  </a:lnTo>
                  <a:lnTo>
                    <a:pt x="835" y="702"/>
                  </a:lnTo>
                  <a:lnTo>
                    <a:pt x="850" y="700"/>
                  </a:lnTo>
                  <a:lnTo>
                    <a:pt x="861" y="696"/>
                  </a:lnTo>
                  <a:lnTo>
                    <a:pt x="875" y="692"/>
                  </a:lnTo>
                  <a:lnTo>
                    <a:pt x="888" y="686"/>
                  </a:lnTo>
                  <a:lnTo>
                    <a:pt x="901" y="685"/>
                  </a:lnTo>
                  <a:lnTo>
                    <a:pt x="915" y="679"/>
                  </a:lnTo>
                  <a:lnTo>
                    <a:pt x="926" y="673"/>
                  </a:lnTo>
                  <a:lnTo>
                    <a:pt x="939" y="669"/>
                  </a:lnTo>
                  <a:lnTo>
                    <a:pt x="953" y="665"/>
                  </a:lnTo>
                  <a:lnTo>
                    <a:pt x="964" y="660"/>
                  </a:lnTo>
                  <a:lnTo>
                    <a:pt x="975" y="654"/>
                  </a:lnTo>
                  <a:lnTo>
                    <a:pt x="987" y="648"/>
                  </a:lnTo>
                  <a:lnTo>
                    <a:pt x="1000" y="645"/>
                  </a:lnTo>
                  <a:lnTo>
                    <a:pt x="1010" y="639"/>
                  </a:lnTo>
                  <a:lnTo>
                    <a:pt x="1021" y="633"/>
                  </a:lnTo>
                  <a:lnTo>
                    <a:pt x="1032" y="627"/>
                  </a:lnTo>
                  <a:lnTo>
                    <a:pt x="1044" y="622"/>
                  </a:lnTo>
                  <a:lnTo>
                    <a:pt x="1053" y="614"/>
                  </a:lnTo>
                  <a:lnTo>
                    <a:pt x="1063" y="608"/>
                  </a:lnTo>
                  <a:lnTo>
                    <a:pt x="1072" y="601"/>
                  </a:lnTo>
                  <a:lnTo>
                    <a:pt x="1082" y="595"/>
                  </a:lnTo>
                  <a:lnTo>
                    <a:pt x="1091" y="588"/>
                  </a:lnTo>
                  <a:lnTo>
                    <a:pt x="1101" y="582"/>
                  </a:lnTo>
                  <a:lnTo>
                    <a:pt x="1109" y="574"/>
                  </a:lnTo>
                  <a:lnTo>
                    <a:pt x="1118" y="567"/>
                  </a:lnTo>
                  <a:lnTo>
                    <a:pt x="1126" y="559"/>
                  </a:lnTo>
                  <a:lnTo>
                    <a:pt x="1133" y="551"/>
                  </a:lnTo>
                  <a:lnTo>
                    <a:pt x="1141" y="544"/>
                  </a:lnTo>
                  <a:lnTo>
                    <a:pt x="1148" y="538"/>
                  </a:lnTo>
                  <a:lnTo>
                    <a:pt x="1154" y="529"/>
                  </a:lnTo>
                  <a:lnTo>
                    <a:pt x="1162" y="521"/>
                  </a:lnTo>
                  <a:lnTo>
                    <a:pt x="1167" y="513"/>
                  </a:lnTo>
                  <a:lnTo>
                    <a:pt x="1175" y="506"/>
                  </a:lnTo>
                  <a:lnTo>
                    <a:pt x="1179" y="496"/>
                  </a:lnTo>
                  <a:lnTo>
                    <a:pt x="1185" y="489"/>
                  </a:lnTo>
                  <a:lnTo>
                    <a:pt x="1188" y="479"/>
                  </a:lnTo>
                  <a:lnTo>
                    <a:pt x="1194" y="472"/>
                  </a:lnTo>
                  <a:lnTo>
                    <a:pt x="1200" y="462"/>
                  </a:lnTo>
                  <a:lnTo>
                    <a:pt x="1204" y="455"/>
                  </a:lnTo>
                  <a:lnTo>
                    <a:pt x="1207" y="445"/>
                  </a:lnTo>
                  <a:lnTo>
                    <a:pt x="1211" y="437"/>
                  </a:lnTo>
                  <a:lnTo>
                    <a:pt x="1213" y="428"/>
                  </a:lnTo>
                  <a:lnTo>
                    <a:pt x="1217" y="418"/>
                  </a:lnTo>
                  <a:lnTo>
                    <a:pt x="1219" y="409"/>
                  </a:lnTo>
                  <a:lnTo>
                    <a:pt x="1221" y="399"/>
                  </a:lnTo>
                  <a:lnTo>
                    <a:pt x="1221" y="390"/>
                  </a:lnTo>
                  <a:lnTo>
                    <a:pt x="1223" y="382"/>
                  </a:lnTo>
                  <a:lnTo>
                    <a:pt x="1223" y="373"/>
                  </a:lnTo>
                  <a:lnTo>
                    <a:pt x="1225" y="365"/>
                  </a:lnTo>
                  <a:lnTo>
                    <a:pt x="1223" y="356"/>
                  </a:lnTo>
                  <a:lnTo>
                    <a:pt x="1223" y="346"/>
                  </a:lnTo>
                  <a:lnTo>
                    <a:pt x="1221" y="335"/>
                  </a:lnTo>
                  <a:lnTo>
                    <a:pt x="1221" y="325"/>
                  </a:lnTo>
                  <a:lnTo>
                    <a:pt x="1219" y="316"/>
                  </a:lnTo>
                  <a:lnTo>
                    <a:pt x="1217" y="308"/>
                  </a:lnTo>
                  <a:lnTo>
                    <a:pt x="1213" y="299"/>
                  </a:lnTo>
                  <a:lnTo>
                    <a:pt x="1211" y="291"/>
                  </a:lnTo>
                  <a:lnTo>
                    <a:pt x="1207" y="282"/>
                  </a:lnTo>
                  <a:lnTo>
                    <a:pt x="1204" y="272"/>
                  </a:lnTo>
                  <a:lnTo>
                    <a:pt x="1200" y="264"/>
                  </a:lnTo>
                  <a:lnTo>
                    <a:pt x="1194" y="255"/>
                  </a:lnTo>
                  <a:lnTo>
                    <a:pt x="1188" y="245"/>
                  </a:lnTo>
                  <a:lnTo>
                    <a:pt x="1185" y="238"/>
                  </a:lnTo>
                  <a:lnTo>
                    <a:pt x="1179" y="230"/>
                  </a:lnTo>
                  <a:lnTo>
                    <a:pt x="1175" y="223"/>
                  </a:lnTo>
                  <a:lnTo>
                    <a:pt x="1167" y="213"/>
                  </a:lnTo>
                  <a:lnTo>
                    <a:pt x="1162" y="206"/>
                  </a:lnTo>
                  <a:lnTo>
                    <a:pt x="1154" y="196"/>
                  </a:lnTo>
                  <a:lnTo>
                    <a:pt x="1148" y="188"/>
                  </a:lnTo>
                  <a:lnTo>
                    <a:pt x="1141" y="181"/>
                  </a:lnTo>
                  <a:lnTo>
                    <a:pt x="1133" y="173"/>
                  </a:lnTo>
                  <a:lnTo>
                    <a:pt x="1126" y="167"/>
                  </a:lnTo>
                  <a:lnTo>
                    <a:pt x="1118" y="160"/>
                  </a:lnTo>
                  <a:lnTo>
                    <a:pt x="1109" y="152"/>
                  </a:lnTo>
                  <a:lnTo>
                    <a:pt x="1101" y="145"/>
                  </a:lnTo>
                  <a:lnTo>
                    <a:pt x="1091" y="137"/>
                  </a:lnTo>
                  <a:lnTo>
                    <a:pt x="1082" y="131"/>
                  </a:lnTo>
                  <a:lnTo>
                    <a:pt x="1072" y="124"/>
                  </a:lnTo>
                  <a:lnTo>
                    <a:pt x="1063" y="118"/>
                  </a:lnTo>
                  <a:lnTo>
                    <a:pt x="1053" y="112"/>
                  </a:lnTo>
                  <a:lnTo>
                    <a:pt x="1044" y="107"/>
                  </a:lnTo>
                  <a:lnTo>
                    <a:pt x="1032" y="99"/>
                  </a:lnTo>
                  <a:lnTo>
                    <a:pt x="1021" y="93"/>
                  </a:lnTo>
                  <a:lnTo>
                    <a:pt x="1010" y="86"/>
                  </a:lnTo>
                  <a:lnTo>
                    <a:pt x="1000" y="82"/>
                  </a:lnTo>
                  <a:lnTo>
                    <a:pt x="987" y="74"/>
                  </a:lnTo>
                  <a:lnTo>
                    <a:pt x="975" y="71"/>
                  </a:lnTo>
                  <a:lnTo>
                    <a:pt x="964" y="65"/>
                  </a:lnTo>
                  <a:lnTo>
                    <a:pt x="953" y="61"/>
                  </a:lnTo>
                  <a:lnTo>
                    <a:pt x="939" y="55"/>
                  </a:lnTo>
                  <a:lnTo>
                    <a:pt x="926" y="52"/>
                  </a:lnTo>
                  <a:lnTo>
                    <a:pt x="915" y="46"/>
                  </a:lnTo>
                  <a:lnTo>
                    <a:pt x="901" y="42"/>
                  </a:lnTo>
                  <a:lnTo>
                    <a:pt x="888" y="36"/>
                  </a:lnTo>
                  <a:lnTo>
                    <a:pt x="875" y="34"/>
                  </a:lnTo>
                  <a:lnTo>
                    <a:pt x="861" y="31"/>
                  </a:lnTo>
                  <a:lnTo>
                    <a:pt x="850" y="27"/>
                  </a:lnTo>
                  <a:lnTo>
                    <a:pt x="835" y="23"/>
                  </a:lnTo>
                  <a:lnTo>
                    <a:pt x="820" y="19"/>
                  </a:lnTo>
                  <a:lnTo>
                    <a:pt x="806" y="17"/>
                  </a:lnTo>
                  <a:lnTo>
                    <a:pt x="793" y="15"/>
                  </a:lnTo>
                  <a:lnTo>
                    <a:pt x="778" y="12"/>
                  </a:lnTo>
                  <a:lnTo>
                    <a:pt x="762" y="10"/>
                  </a:lnTo>
                  <a:lnTo>
                    <a:pt x="747" y="8"/>
                  </a:lnTo>
                  <a:lnTo>
                    <a:pt x="734" y="6"/>
                  </a:lnTo>
                  <a:lnTo>
                    <a:pt x="719" y="4"/>
                  </a:lnTo>
                  <a:lnTo>
                    <a:pt x="704" y="2"/>
                  </a:lnTo>
                  <a:lnTo>
                    <a:pt x="688" y="0"/>
                  </a:lnTo>
                  <a:lnTo>
                    <a:pt x="673" y="0"/>
                  </a:lnTo>
                  <a:lnTo>
                    <a:pt x="658" y="0"/>
                  </a:lnTo>
                  <a:lnTo>
                    <a:pt x="643" y="0"/>
                  </a:lnTo>
                  <a:lnTo>
                    <a:pt x="627" y="0"/>
                  </a:lnTo>
                  <a:lnTo>
                    <a:pt x="612" y="0"/>
                  </a:lnTo>
                  <a:lnTo>
                    <a:pt x="597" y="0"/>
                  </a:lnTo>
                  <a:lnTo>
                    <a:pt x="580" y="0"/>
                  </a:lnTo>
                  <a:lnTo>
                    <a:pt x="565" y="0"/>
                  </a:lnTo>
                  <a:lnTo>
                    <a:pt x="549" y="0"/>
                  </a:lnTo>
                  <a:lnTo>
                    <a:pt x="532" y="0"/>
                  </a:lnTo>
                  <a:lnTo>
                    <a:pt x="517" y="2"/>
                  </a:lnTo>
                  <a:lnTo>
                    <a:pt x="502" y="4"/>
                  </a:lnTo>
                  <a:lnTo>
                    <a:pt x="487" y="6"/>
                  </a:lnTo>
                  <a:lnTo>
                    <a:pt x="472" y="8"/>
                  </a:lnTo>
                  <a:lnTo>
                    <a:pt x="456" y="10"/>
                  </a:lnTo>
                  <a:lnTo>
                    <a:pt x="441" y="12"/>
                  </a:lnTo>
                  <a:lnTo>
                    <a:pt x="428" y="15"/>
                  </a:lnTo>
                  <a:lnTo>
                    <a:pt x="414" y="17"/>
                  </a:lnTo>
                  <a:lnTo>
                    <a:pt x="399" y="19"/>
                  </a:lnTo>
                  <a:lnTo>
                    <a:pt x="386" y="23"/>
                  </a:lnTo>
                  <a:lnTo>
                    <a:pt x="373" y="27"/>
                  </a:lnTo>
                  <a:lnTo>
                    <a:pt x="359" y="31"/>
                  </a:lnTo>
                  <a:lnTo>
                    <a:pt x="346" y="34"/>
                  </a:lnTo>
                  <a:lnTo>
                    <a:pt x="333" y="36"/>
                  </a:lnTo>
                  <a:lnTo>
                    <a:pt x="319" y="42"/>
                  </a:lnTo>
                  <a:lnTo>
                    <a:pt x="306" y="46"/>
                  </a:lnTo>
                  <a:lnTo>
                    <a:pt x="293" y="52"/>
                  </a:lnTo>
                  <a:lnTo>
                    <a:pt x="281" y="55"/>
                  </a:lnTo>
                  <a:lnTo>
                    <a:pt x="268" y="61"/>
                  </a:lnTo>
                  <a:lnTo>
                    <a:pt x="257" y="65"/>
                  </a:lnTo>
                  <a:lnTo>
                    <a:pt x="243" y="71"/>
                  </a:lnTo>
                  <a:lnTo>
                    <a:pt x="232" y="74"/>
                  </a:lnTo>
                  <a:lnTo>
                    <a:pt x="221" y="82"/>
                  </a:lnTo>
                  <a:lnTo>
                    <a:pt x="209" y="86"/>
                  </a:lnTo>
                  <a:lnTo>
                    <a:pt x="200" y="93"/>
                  </a:lnTo>
                  <a:lnTo>
                    <a:pt x="188" y="99"/>
                  </a:lnTo>
                  <a:lnTo>
                    <a:pt x="179" y="107"/>
                  </a:lnTo>
                  <a:lnTo>
                    <a:pt x="169" y="112"/>
                  </a:lnTo>
                  <a:lnTo>
                    <a:pt x="158" y="118"/>
                  </a:lnTo>
                  <a:lnTo>
                    <a:pt x="148" y="124"/>
                  </a:lnTo>
                  <a:lnTo>
                    <a:pt x="139" y="131"/>
                  </a:lnTo>
                  <a:lnTo>
                    <a:pt x="129" y="137"/>
                  </a:lnTo>
                  <a:lnTo>
                    <a:pt x="120" y="145"/>
                  </a:lnTo>
                  <a:lnTo>
                    <a:pt x="112" y="152"/>
                  </a:lnTo>
                  <a:lnTo>
                    <a:pt x="105" y="160"/>
                  </a:lnTo>
                  <a:lnTo>
                    <a:pt x="95" y="167"/>
                  </a:lnTo>
                  <a:lnTo>
                    <a:pt x="87" y="173"/>
                  </a:lnTo>
                  <a:lnTo>
                    <a:pt x="80" y="181"/>
                  </a:lnTo>
                  <a:lnTo>
                    <a:pt x="72" y="188"/>
                  </a:lnTo>
                  <a:lnTo>
                    <a:pt x="67" y="196"/>
                  </a:lnTo>
                  <a:lnTo>
                    <a:pt x="61" y="206"/>
                  </a:lnTo>
                  <a:lnTo>
                    <a:pt x="53" y="213"/>
                  </a:lnTo>
                  <a:lnTo>
                    <a:pt x="47" y="223"/>
                  </a:lnTo>
                  <a:lnTo>
                    <a:pt x="42" y="230"/>
                  </a:lnTo>
                  <a:lnTo>
                    <a:pt x="36" y="238"/>
                  </a:lnTo>
                  <a:lnTo>
                    <a:pt x="30" y="245"/>
                  </a:lnTo>
                  <a:lnTo>
                    <a:pt x="27" y="255"/>
                  </a:lnTo>
                  <a:lnTo>
                    <a:pt x="23" y="264"/>
                  </a:lnTo>
                  <a:lnTo>
                    <a:pt x="17" y="272"/>
                  </a:lnTo>
                  <a:lnTo>
                    <a:pt x="15" y="282"/>
                  </a:lnTo>
                  <a:lnTo>
                    <a:pt x="13" y="291"/>
                  </a:lnTo>
                  <a:lnTo>
                    <a:pt x="9" y="299"/>
                  </a:lnTo>
                  <a:lnTo>
                    <a:pt x="6" y="308"/>
                  </a:lnTo>
                  <a:lnTo>
                    <a:pt x="4" y="316"/>
                  </a:lnTo>
                  <a:lnTo>
                    <a:pt x="2" y="325"/>
                  </a:lnTo>
                  <a:lnTo>
                    <a:pt x="0" y="335"/>
                  </a:lnTo>
                  <a:lnTo>
                    <a:pt x="0" y="346"/>
                  </a:lnTo>
                  <a:lnTo>
                    <a:pt x="0" y="356"/>
                  </a:lnTo>
                  <a:lnTo>
                    <a:pt x="0" y="365"/>
                  </a:lnTo>
                  <a:lnTo>
                    <a:pt x="0" y="373"/>
                  </a:lnTo>
                  <a:lnTo>
                    <a:pt x="0" y="382"/>
                  </a:lnTo>
                  <a:lnTo>
                    <a:pt x="0" y="390"/>
                  </a:lnTo>
                  <a:lnTo>
                    <a:pt x="2" y="399"/>
                  </a:lnTo>
                  <a:lnTo>
                    <a:pt x="4" y="409"/>
                  </a:lnTo>
                  <a:lnTo>
                    <a:pt x="6" y="418"/>
                  </a:lnTo>
                  <a:lnTo>
                    <a:pt x="9" y="428"/>
                  </a:lnTo>
                  <a:lnTo>
                    <a:pt x="13" y="437"/>
                  </a:lnTo>
                  <a:lnTo>
                    <a:pt x="15" y="445"/>
                  </a:lnTo>
                  <a:lnTo>
                    <a:pt x="17" y="455"/>
                  </a:lnTo>
                  <a:lnTo>
                    <a:pt x="23" y="462"/>
                  </a:lnTo>
                  <a:lnTo>
                    <a:pt x="27" y="472"/>
                  </a:lnTo>
                  <a:lnTo>
                    <a:pt x="30" y="479"/>
                  </a:lnTo>
                  <a:lnTo>
                    <a:pt x="36" y="489"/>
                  </a:lnTo>
                  <a:lnTo>
                    <a:pt x="42" y="496"/>
                  </a:lnTo>
                  <a:lnTo>
                    <a:pt x="47" y="506"/>
                  </a:lnTo>
                  <a:lnTo>
                    <a:pt x="53" y="513"/>
                  </a:lnTo>
                  <a:lnTo>
                    <a:pt x="61" y="521"/>
                  </a:lnTo>
                  <a:lnTo>
                    <a:pt x="67" y="529"/>
                  </a:lnTo>
                  <a:lnTo>
                    <a:pt x="72" y="538"/>
                  </a:lnTo>
                  <a:lnTo>
                    <a:pt x="80" y="544"/>
                  </a:lnTo>
                  <a:lnTo>
                    <a:pt x="87" y="551"/>
                  </a:lnTo>
                  <a:lnTo>
                    <a:pt x="95" y="559"/>
                  </a:lnTo>
                  <a:lnTo>
                    <a:pt x="105" y="567"/>
                  </a:lnTo>
                  <a:lnTo>
                    <a:pt x="112" y="574"/>
                  </a:lnTo>
                  <a:lnTo>
                    <a:pt x="120" y="582"/>
                  </a:lnTo>
                  <a:lnTo>
                    <a:pt x="129" y="588"/>
                  </a:lnTo>
                  <a:lnTo>
                    <a:pt x="139" y="595"/>
                  </a:lnTo>
                  <a:lnTo>
                    <a:pt x="148" y="601"/>
                  </a:lnTo>
                  <a:lnTo>
                    <a:pt x="158" y="608"/>
                  </a:lnTo>
                  <a:lnTo>
                    <a:pt x="169" y="614"/>
                  </a:lnTo>
                  <a:lnTo>
                    <a:pt x="179" y="622"/>
                  </a:lnTo>
                  <a:lnTo>
                    <a:pt x="188" y="627"/>
                  </a:lnTo>
                  <a:lnTo>
                    <a:pt x="200" y="633"/>
                  </a:lnTo>
                  <a:lnTo>
                    <a:pt x="209" y="639"/>
                  </a:lnTo>
                  <a:lnTo>
                    <a:pt x="221" y="645"/>
                  </a:lnTo>
                  <a:lnTo>
                    <a:pt x="232" y="648"/>
                  </a:lnTo>
                  <a:lnTo>
                    <a:pt x="243" y="654"/>
                  </a:lnTo>
                  <a:lnTo>
                    <a:pt x="257" y="660"/>
                  </a:lnTo>
                  <a:lnTo>
                    <a:pt x="268" y="665"/>
                  </a:lnTo>
                  <a:lnTo>
                    <a:pt x="281" y="669"/>
                  </a:lnTo>
                  <a:lnTo>
                    <a:pt x="293" y="673"/>
                  </a:lnTo>
                  <a:lnTo>
                    <a:pt x="306" y="679"/>
                  </a:lnTo>
                  <a:lnTo>
                    <a:pt x="319" y="685"/>
                  </a:lnTo>
                  <a:lnTo>
                    <a:pt x="333" y="686"/>
                  </a:lnTo>
                  <a:lnTo>
                    <a:pt x="346" y="692"/>
                  </a:lnTo>
                  <a:lnTo>
                    <a:pt x="359" y="696"/>
                  </a:lnTo>
                  <a:lnTo>
                    <a:pt x="373" y="700"/>
                  </a:lnTo>
                  <a:lnTo>
                    <a:pt x="386" y="702"/>
                  </a:lnTo>
                  <a:lnTo>
                    <a:pt x="399" y="705"/>
                  </a:lnTo>
                  <a:lnTo>
                    <a:pt x="414" y="709"/>
                  </a:lnTo>
                  <a:lnTo>
                    <a:pt x="428" y="711"/>
                  </a:lnTo>
                  <a:lnTo>
                    <a:pt x="441" y="713"/>
                  </a:lnTo>
                  <a:lnTo>
                    <a:pt x="456" y="717"/>
                  </a:lnTo>
                  <a:lnTo>
                    <a:pt x="472" y="719"/>
                  </a:lnTo>
                  <a:lnTo>
                    <a:pt x="487" y="721"/>
                  </a:lnTo>
                  <a:lnTo>
                    <a:pt x="502" y="721"/>
                  </a:lnTo>
                  <a:lnTo>
                    <a:pt x="517" y="723"/>
                  </a:lnTo>
                  <a:lnTo>
                    <a:pt x="532" y="724"/>
                  </a:lnTo>
                  <a:lnTo>
                    <a:pt x="549" y="726"/>
                  </a:lnTo>
                  <a:lnTo>
                    <a:pt x="565" y="726"/>
                  </a:lnTo>
                  <a:lnTo>
                    <a:pt x="580" y="728"/>
                  </a:lnTo>
                  <a:lnTo>
                    <a:pt x="597" y="728"/>
                  </a:lnTo>
                  <a:lnTo>
                    <a:pt x="612" y="728"/>
                  </a:lnTo>
                  <a:lnTo>
                    <a:pt x="612" y="728"/>
                  </a:lnTo>
                  <a:close/>
                </a:path>
              </a:pathLst>
            </a:custGeom>
            <a:solidFill>
              <a:srgbClr val="80806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79" name="Freeform 11"/>
            <p:cNvSpPr>
              <a:spLocks/>
            </p:cNvSpPr>
            <p:nvPr/>
          </p:nvSpPr>
          <p:spPr bwMode="auto">
            <a:xfrm>
              <a:off x="2146" y="1474"/>
              <a:ext cx="611" cy="364"/>
            </a:xfrm>
            <a:custGeom>
              <a:avLst/>
              <a:gdLst/>
              <a:ahLst/>
              <a:cxnLst>
                <a:cxn ang="0">
                  <a:pos x="673" y="724"/>
                </a:cxn>
                <a:cxn ang="0">
                  <a:pos x="747" y="716"/>
                </a:cxn>
                <a:cxn ang="0">
                  <a:pos x="820" y="703"/>
                </a:cxn>
                <a:cxn ang="0">
                  <a:pos x="888" y="686"/>
                </a:cxn>
                <a:cxn ang="0">
                  <a:pos x="953" y="663"/>
                </a:cxn>
                <a:cxn ang="0">
                  <a:pos x="1010" y="637"/>
                </a:cxn>
                <a:cxn ang="0">
                  <a:pos x="1063" y="606"/>
                </a:cxn>
                <a:cxn ang="0">
                  <a:pos x="1107" y="572"/>
                </a:cxn>
                <a:cxn ang="0">
                  <a:pos x="1147" y="536"/>
                </a:cxn>
                <a:cxn ang="0">
                  <a:pos x="1179" y="496"/>
                </a:cxn>
                <a:cxn ang="0">
                  <a:pos x="1202" y="452"/>
                </a:cxn>
                <a:cxn ang="0">
                  <a:pos x="1217" y="407"/>
                </a:cxn>
                <a:cxn ang="0">
                  <a:pos x="1223" y="363"/>
                </a:cxn>
                <a:cxn ang="0">
                  <a:pos x="1217" y="315"/>
                </a:cxn>
                <a:cxn ang="0">
                  <a:pos x="1202" y="270"/>
                </a:cxn>
                <a:cxn ang="0">
                  <a:pos x="1179" y="228"/>
                </a:cxn>
                <a:cxn ang="0">
                  <a:pos x="1147" y="188"/>
                </a:cxn>
                <a:cxn ang="0">
                  <a:pos x="1107" y="150"/>
                </a:cxn>
                <a:cxn ang="0">
                  <a:pos x="1063" y="118"/>
                </a:cxn>
                <a:cxn ang="0">
                  <a:pos x="1010" y="85"/>
                </a:cxn>
                <a:cxn ang="0">
                  <a:pos x="953" y="61"/>
                </a:cxn>
                <a:cxn ang="0">
                  <a:pos x="888" y="38"/>
                </a:cxn>
                <a:cxn ang="0">
                  <a:pos x="820" y="21"/>
                </a:cxn>
                <a:cxn ang="0">
                  <a:pos x="747" y="7"/>
                </a:cxn>
                <a:cxn ang="0">
                  <a:pos x="673" y="2"/>
                </a:cxn>
                <a:cxn ang="0">
                  <a:pos x="597" y="0"/>
                </a:cxn>
                <a:cxn ang="0">
                  <a:pos x="517" y="4"/>
                </a:cxn>
                <a:cxn ang="0">
                  <a:pos x="443" y="11"/>
                </a:cxn>
                <a:cxn ang="0">
                  <a:pos x="373" y="28"/>
                </a:cxn>
                <a:cxn ang="0">
                  <a:pos x="306" y="45"/>
                </a:cxn>
                <a:cxn ang="0">
                  <a:pos x="243" y="70"/>
                </a:cxn>
                <a:cxn ang="0">
                  <a:pos x="190" y="99"/>
                </a:cxn>
                <a:cxn ang="0">
                  <a:pos x="139" y="131"/>
                </a:cxn>
                <a:cxn ang="0">
                  <a:pos x="95" y="165"/>
                </a:cxn>
                <a:cxn ang="0">
                  <a:pos x="61" y="203"/>
                </a:cxn>
                <a:cxn ang="0">
                  <a:pos x="31" y="245"/>
                </a:cxn>
                <a:cxn ang="0">
                  <a:pos x="13" y="289"/>
                </a:cxn>
                <a:cxn ang="0">
                  <a:pos x="0" y="334"/>
                </a:cxn>
                <a:cxn ang="0">
                  <a:pos x="0" y="380"/>
                </a:cxn>
                <a:cxn ang="0">
                  <a:pos x="10" y="426"/>
                </a:cxn>
                <a:cxn ang="0">
                  <a:pos x="27" y="469"/>
                </a:cxn>
                <a:cxn ang="0">
                  <a:pos x="53" y="511"/>
                </a:cxn>
                <a:cxn ang="0">
                  <a:pos x="88" y="551"/>
                </a:cxn>
                <a:cxn ang="0">
                  <a:pos x="129" y="587"/>
                </a:cxn>
                <a:cxn ang="0">
                  <a:pos x="179" y="621"/>
                </a:cxn>
                <a:cxn ang="0">
                  <a:pos x="232" y="648"/>
                </a:cxn>
                <a:cxn ang="0">
                  <a:pos x="293" y="673"/>
                </a:cxn>
                <a:cxn ang="0">
                  <a:pos x="359" y="694"/>
                </a:cxn>
                <a:cxn ang="0">
                  <a:pos x="428" y="711"/>
                </a:cxn>
                <a:cxn ang="0">
                  <a:pos x="502" y="720"/>
                </a:cxn>
                <a:cxn ang="0">
                  <a:pos x="580" y="726"/>
                </a:cxn>
              </a:cxnLst>
              <a:rect l="0" t="0" r="r" b="b"/>
              <a:pathLst>
                <a:path w="1223" h="728">
                  <a:moveTo>
                    <a:pt x="612" y="728"/>
                  </a:moveTo>
                  <a:lnTo>
                    <a:pt x="628" y="726"/>
                  </a:lnTo>
                  <a:lnTo>
                    <a:pt x="643" y="726"/>
                  </a:lnTo>
                  <a:lnTo>
                    <a:pt x="658" y="726"/>
                  </a:lnTo>
                  <a:lnTo>
                    <a:pt x="673" y="724"/>
                  </a:lnTo>
                  <a:lnTo>
                    <a:pt x="688" y="722"/>
                  </a:lnTo>
                  <a:lnTo>
                    <a:pt x="704" y="720"/>
                  </a:lnTo>
                  <a:lnTo>
                    <a:pt x="719" y="720"/>
                  </a:lnTo>
                  <a:lnTo>
                    <a:pt x="734" y="718"/>
                  </a:lnTo>
                  <a:lnTo>
                    <a:pt x="747" y="716"/>
                  </a:lnTo>
                  <a:lnTo>
                    <a:pt x="763" y="714"/>
                  </a:lnTo>
                  <a:lnTo>
                    <a:pt x="778" y="713"/>
                  </a:lnTo>
                  <a:lnTo>
                    <a:pt x="793" y="711"/>
                  </a:lnTo>
                  <a:lnTo>
                    <a:pt x="806" y="707"/>
                  </a:lnTo>
                  <a:lnTo>
                    <a:pt x="820" y="703"/>
                  </a:lnTo>
                  <a:lnTo>
                    <a:pt x="835" y="701"/>
                  </a:lnTo>
                  <a:lnTo>
                    <a:pt x="850" y="697"/>
                  </a:lnTo>
                  <a:lnTo>
                    <a:pt x="861" y="694"/>
                  </a:lnTo>
                  <a:lnTo>
                    <a:pt x="875" y="690"/>
                  </a:lnTo>
                  <a:lnTo>
                    <a:pt x="888" y="686"/>
                  </a:lnTo>
                  <a:lnTo>
                    <a:pt x="901" y="682"/>
                  </a:lnTo>
                  <a:lnTo>
                    <a:pt x="915" y="676"/>
                  </a:lnTo>
                  <a:lnTo>
                    <a:pt x="926" y="673"/>
                  </a:lnTo>
                  <a:lnTo>
                    <a:pt x="939" y="669"/>
                  </a:lnTo>
                  <a:lnTo>
                    <a:pt x="953" y="663"/>
                  </a:lnTo>
                  <a:lnTo>
                    <a:pt x="964" y="657"/>
                  </a:lnTo>
                  <a:lnTo>
                    <a:pt x="976" y="654"/>
                  </a:lnTo>
                  <a:lnTo>
                    <a:pt x="987" y="648"/>
                  </a:lnTo>
                  <a:lnTo>
                    <a:pt x="998" y="644"/>
                  </a:lnTo>
                  <a:lnTo>
                    <a:pt x="1010" y="637"/>
                  </a:lnTo>
                  <a:lnTo>
                    <a:pt x="1021" y="631"/>
                  </a:lnTo>
                  <a:lnTo>
                    <a:pt x="1031" y="625"/>
                  </a:lnTo>
                  <a:lnTo>
                    <a:pt x="1042" y="621"/>
                  </a:lnTo>
                  <a:lnTo>
                    <a:pt x="1054" y="614"/>
                  </a:lnTo>
                  <a:lnTo>
                    <a:pt x="1063" y="606"/>
                  </a:lnTo>
                  <a:lnTo>
                    <a:pt x="1073" y="600"/>
                  </a:lnTo>
                  <a:lnTo>
                    <a:pt x="1082" y="593"/>
                  </a:lnTo>
                  <a:lnTo>
                    <a:pt x="1090" y="587"/>
                  </a:lnTo>
                  <a:lnTo>
                    <a:pt x="1099" y="580"/>
                  </a:lnTo>
                  <a:lnTo>
                    <a:pt x="1107" y="572"/>
                  </a:lnTo>
                  <a:lnTo>
                    <a:pt x="1118" y="566"/>
                  </a:lnTo>
                  <a:lnTo>
                    <a:pt x="1126" y="557"/>
                  </a:lnTo>
                  <a:lnTo>
                    <a:pt x="1133" y="551"/>
                  </a:lnTo>
                  <a:lnTo>
                    <a:pt x="1141" y="542"/>
                  </a:lnTo>
                  <a:lnTo>
                    <a:pt x="1147" y="536"/>
                  </a:lnTo>
                  <a:lnTo>
                    <a:pt x="1154" y="526"/>
                  </a:lnTo>
                  <a:lnTo>
                    <a:pt x="1160" y="519"/>
                  </a:lnTo>
                  <a:lnTo>
                    <a:pt x="1168" y="511"/>
                  </a:lnTo>
                  <a:lnTo>
                    <a:pt x="1175" y="504"/>
                  </a:lnTo>
                  <a:lnTo>
                    <a:pt x="1179" y="496"/>
                  </a:lnTo>
                  <a:lnTo>
                    <a:pt x="1185" y="486"/>
                  </a:lnTo>
                  <a:lnTo>
                    <a:pt x="1189" y="479"/>
                  </a:lnTo>
                  <a:lnTo>
                    <a:pt x="1194" y="469"/>
                  </a:lnTo>
                  <a:lnTo>
                    <a:pt x="1198" y="462"/>
                  </a:lnTo>
                  <a:lnTo>
                    <a:pt x="1202" y="452"/>
                  </a:lnTo>
                  <a:lnTo>
                    <a:pt x="1206" y="445"/>
                  </a:lnTo>
                  <a:lnTo>
                    <a:pt x="1209" y="435"/>
                  </a:lnTo>
                  <a:lnTo>
                    <a:pt x="1211" y="426"/>
                  </a:lnTo>
                  <a:lnTo>
                    <a:pt x="1215" y="416"/>
                  </a:lnTo>
                  <a:lnTo>
                    <a:pt x="1217" y="407"/>
                  </a:lnTo>
                  <a:lnTo>
                    <a:pt x="1219" y="399"/>
                  </a:lnTo>
                  <a:lnTo>
                    <a:pt x="1221" y="389"/>
                  </a:lnTo>
                  <a:lnTo>
                    <a:pt x="1223" y="380"/>
                  </a:lnTo>
                  <a:lnTo>
                    <a:pt x="1223" y="372"/>
                  </a:lnTo>
                  <a:lnTo>
                    <a:pt x="1223" y="363"/>
                  </a:lnTo>
                  <a:lnTo>
                    <a:pt x="1223" y="353"/>
                  </a:lnTo>
                  <a:lnTo>
                    <a:pt x="1223" y="344"/>
                  </a:lnTo>
                  <a:lnTo>
                    <a:pt x="1221" y="334"/>
                  </a:lnTo>
                  <a:lnTo>
                    <a:pt x="1219" y="325"/>
                  </a:lnTo>
                  <a:lnTo>
                    <a:pt x="1217" y="315"/>
                  </a:lnTo>
                  <a:lnTo>
                    <a:pt x="1215" y="306"/>
                  </a:lnTo>
                  <a:lnTo>
                    <a:pt x="1211" y="298"/>
                  </a:lnTo>
                  <a:lnTo>
                    <a:pt x="1209" y="289"/>
                  </a:lnTo>
                  <a:lnTo>
                    <a:pt x="1206" y="279"/>
                  </a:lnTo>
                  <a:lnTo>
                    <a:pt x="1202" y="270"/>
                  </a:lnTo>
                  <a:lnTo>
                    <a:pt x="1198" y="262"/>
                  </a:lnTo>
                  <a:lnTo>
                    <a:pt x="1194" y="253"/>
                  </a:lnTo>
                  <a:lnTo>
                    <a:pt x="1189" y="245"/>
                  </a:lnTo>
                  <a:lnTo>
                    <a:pt x="1185" y="237"/>
                  </a:lnTo>
                  <a:lnTo>
                    <a:pt x="1179" y="228"/>
                  </a:lnTo>
                  <a:lnTo>
                    <a:pt x="1175" y="220"/>
                  </a:lnTo>
                  <a:lnTo>
                    <a:pt x="1168" y="211"/>
                  </a:lnTo>
                  <a:lnTo>
                    <a:pt x="1160" y="203"/>
                  </a:lnTo>
                  <a:lnTo>
                    <a:pt x="1154" y="196"/>
                  </a:lnTo>
                  <a:lnTo>
                    <a:pt x="1147" y="188"/>
                  </a:lnTo>
                  <a:lnTo>
                    <a:pt x="1141" y="180"/>
                  </a:lnTo>
                  <a:lnTo>
                    <a:pt x="1133" y="173"/>
                  </a:lnTo>
                  <a:lnTo>
                    <a:pt x="1126" y="165"/>
                  </a:lnTo>
                  <a:lnTo>
                    <a:pt x="1118" y="158"/>
                  </a:lnTo>
                  <a:lnTo>
                    <a:pt x="1107" y="150"/>
                  </a:lnTo>
                  <a:lnTo>
                    <a:pt x="1099" y="142"/>
                  </a:lnTo>
                  <a:lnTo>
                    <a:pt x="1090" y="137"/>
                  </a:lnTo>
                  <a:lnTo>
                    <a:pt x="1082" y="131"/>
                  </a:lnTo>
                  <a:lnTo>
                    <a:pt x="1073" y="123"/>
                  </a:lnTo>
                  <a:lnTo>
                    <a:pt x="1063" y="118"/>
                  </a:lnTo>
                  <a:lnTo>
                    <a:pt x="1054" y="112"/>
                  </a:lnTo>
                  <a:lnTo>
                    <a:pt x="1042" y="106"/>
                  </a:lnTo>
                  <a:lnTo>
                    <a:pt x="1031" y="99"/>
                  </a:lnTo>
                  <a:lnTo>
                    <a:pt x="1021" y="93"/>
                  </a:lnTo>
                  <a:lnTo>
                    <a:pt x="1010" y="85"/>
                  </a:lnTo>
                  <a:lnTo>
                    <a:pt x="998" y="82"/>
                  </a:lnTo>
                  <a:lnTo>
                    <a:pt x="987" y="74"/>
                  </a:lnTo>
                  <a:lnTo>
                    <a:pt x="976" y="70"/>
                  </a:lnTo>
                  <a:lnTo>
                    <a:pt x="964" y="64"/>
                  </a:lnTo>
                  <a:lnTo>
                    <a:pt x="953" y="61"/>
                  </a:lnTo>
                  <a:lnTo>
                    <a:pt x="939" y="55"/>
                  </a:lnTo>
                  <a:lnTo>
                    <a:pt x="926" y="51"/>
                  </a:lnTo>
                  <a:lnTo>
                    <a:pt x="915" y="45"/>
                  </a:lnTo>
                  <a:lnTo>
                    <a:pt x="901" y="42"/>
                  </a:lnTo>
                  <a:lnTo>
                    <a:pt x="888" y="38"/>
                  </a:lnTo>
                  <a:lnTo>
                    <a:pt x="875" y="34"/>
                  </a:lnTo>
                  <a:lnTo>
                    <a:pt x="861" y="30"/>
                  </a:lnTo>
                  <a:lnTo>
                    <a:pt x="850" y="28"/>
                  </a:lnTo>
                  <a:lnTo>
                    <a:pt x="835" y="25"/>
                  </a:lnTo>
                  <a:lnTo>
                    <a:pt x="820" y="21"/>
                  </a:lnTo>
                  <a:lnTo>
                    <a:pt x="806" y="17"/>
                  </a:lnTo>
                  <a:lnTo>
                    <a:pt x="793" y="15"/>
                  </a:lnTo>
                  <a:lnTo>
                    <a:pt x="778" y="11"/>
                  </a:lnTo>
                  <a:lnTo>
                    <a:pt x="763" y="9"/>
                  </a:lnTo>
                  <a:lnTo>
                    <a:pt x="747" y="7"/>
                  </a:lnTo>
                  <a:lnTo>
                    <a:pt x="734" y="7"/>
                  </a:lnTo>
                  <a:lnTo>
                    <a:pt x="719" y="4"/>
                  </a:lnTo>
                  <a:lnTo>
                    <a:pt x="704" y="4"/>
                  </a:lnTo>
                  <a:lnTo>
                    <a:pt x="688" y="2"/>
                  </a:lnTo>
                  <a:lnTo>
                    <a:pt x="673" y="2"/>
                  </a:lnTo>
                  <a:lnTo>
                    <a:pt x="658" y="0"/>
                  </a:lnTo>
                  <a:lnTo>
                    <a:pt x="643" y="0"/>
                  </a:lnTo>
                  <a:lnTo>
                    <a:pt x="628" y="0"/>
                  </a:lnTo>
                  <a:lnTo>
                    <a:pt x="612" y="0"/>
                  </a:lnTo>
                  <a:lnTo>
                    <a:pt x="597" y="0"/>
                  </a:lnTo>
                  <a:lnTo>
                    <a:pt x="580" y="0"/>
                  </a:lnTo>
                  <a:lnTo>
                    <a:pt x="565" y="0"/>
                  </a:lnTo>
                  <a:lnTo>
                    <a:pt x="550" y="2"/>
                  </a:lnTo>
                  <a:lnTo>
                    <a:pt x="533" y="2"/>
                  </a:lnTo>
                  <a:lnTo>
                    <a:pt x="517" y="4"/>
                  </a:lnTo>
                  <a:lnTo>
                    <a:pt x="502" y="4"/>
                  </a:lnTo>
                  <a:lnTo>
                    <a:pt x="487" y="7"/>
                  </a:lnTo>
                  <a:lnTo>
                    <a:pt x="472" y="7"/>
                  </a:lnTo>
                  <a:lnTo>
                    <a:pt x="458" y="9"/>
                  </a:lnTo>
                  <a:lnTo>
                    <a:pt x="443" y="11"/>
                  </a:lnTo>
                  <a:lnTo>
                    <a:pt x="428" y="15"/>
                  </a:lnTo>
                  <a:lnTo>
                    <a:pt x="415" y="17"/>
                  </a:lnTo>
                  <a:lnTo>
                    <a:pt x="401" y="21"/>
                  </a:lnTo>
                  <a:lnTo>
                    <a:pt x="386" y="25"/>
                  </a:lnTo>
                  <a:lnTo>
                    <a:pt x="373" y="28"/>
                  </a:lnTo>
                  <a:lnTo>
                    <a:pt x="359" y="30"/>
                  </a:lnTo>
                  <a:lnTo>
                    <a:pt x="346" y="34"/>
                  </a:lnTo>
                  <a:lnTo>
                    <a:pt x="333" y="38"/>
                  </a:lnTo>
                  <a:lnTo>
                    <a:pt x="320" y="42"/>
                  </a:lnTo>
                  <a:lnTo>
                    <a:pt x="306" y="45"/>
                  </a:lnTo>
                  <a:lnTo>
                    <a:pt x="293" y="51"/>
                  </a:lnTo>
                  <a:lnTo>
                    <a:pt x="282" y="55"/>
                  </a:lnTo>
                  <a:lnTo>
                    <a:pt x="268" y="61"/>
                  </a:lnTo>
                  <a:lnTo>
                    <a:pt x="257" y="64"/>
                  </a:lnTo>
                  <a:lnTo>
                    <a:pt x="243" y="70"/>
                  </a:lnTo>
                  <a:lnTo>
                    <a:pt x="232" y="74"/>
                  </a:lnTo>
                  <a:lnTo>
                    <a:pt x="223" y="82"/>
                  </a:lnTo>
                  <a:lnTo>
                    <a:pt x="209" y="85"/>
                  </a:lnTo>
                  <a:lnTo>
                    <a:pt x="200" y="93"/>
                  </a:lnTo>
                  <a:lnTo>
                    <a:pt x="190" y="99"/>
                  </a:lnTo>
                  <a:lnTo>
                    <a:pt x="179" y="106"/>
                  </a:lnTo>
                  <a:lnTo>
                    <a:pt x="169" y="112"/>
                  </a:lnTo>
                  <a:lnTo>
                    <a:pt x="158" y="118"/>
                  </a:lnTo>
                  <a:lnTo>
                    <a:pt x="148" y="123"/>
                  </a:lnTo>
                  <a:lnTo>
                    <a:pt x="139" y="131"/>
                  </a:lnTo>
                  <a:lnTo>
                    <a:pt x="129" y="137"/>
                  </a:lnTo>
                  <a:lnTo>
                    <a:pt x="120" y="142"/>
                  </a:lnTo>
                  <a:lnTo>
                    <a:pt x="112" y="150"/>
                  </a:lnTo>
                  <a:lnTo>
                    <a:pt x="105" y="158"/>
                  </a:lnTo>
                  <a:lnTo>
                    <a:pt x="95" y="165"/>
                  </a:lnTo>
                  <a:lnTo>
                    <a:pt x="88" y="173"/>
                  </a:lnTo>
                  <a:lnTo>
                    <a:pt x="80" y="180"/>
                  </a:lnTo>
                  <a:lnTo>
                    <a:pt x="72" y="188"/>
                  </a:lnTo>
                  <a:lnTo>
                    <a:pt x="67" y="196"/>
                  </a:lnTo>
                  <a:lnTo>
                    <a:pt x="61" y="203"/>
                  </a:lnTo>
                  <a:lnTo>
                    <a:pt x="53" y="211"/>
                  </a:lnTo>
                  <a:lnTo>
                    <a:pt x="48" y="220"/>
                  </a:lnTo>
                  <a:lnTo>
                    <a:pt x="42" y="228"/>
                  </a:lnTo>
                  <a:lnTo>
                    <a:pt x="36" y="237"/>
                  </a:lnTo>
                  <a:lnTo>
                    <a:pt x="31" y="245"/>
                  </a:lnTo>
                  <a:lnTo>
                    <a:pt x="27" y="253"/>
                  </a:lnTo>
                  <a:lnTo>
                    <a:pt x="23" y="262"/>
                  </a:lnTo>
                  <a:lnTo>
                    <a:pt x="19" y="270"/>
                  </a:lnTo>
                  <a:lnTo>
                    <a:pt x="15" y="279"/>
                  </a:lnTo>
                  <a:lnTo>
                    <a:pt x="13" y="289"/>
                  </a:lnTo>
                  <a:lnTo>
                    <a:pt x="10" y="298"/>
                  </a:lnTo>
                  <a:lnTo>
                    <a:pt x="6" y="306"/>
                  </a:lnTo>
                  <a:lnTo>
                    <a:pt x="4" y="315"/>
                  </a:lnTo>
                  <a:lnTo>
                    <a:pt x="4" y="325"/>
                  </a:lnTo>
                  <a:lnTo>
                    <a:pt x="0" y="334"/>
                  </a:lnTo>
                  <a:lnTo>
                    <a:pt x="0" y="344"/>
                  </a:lnTo>
                  <a:lnTo>
                    <a:pt x="0" y="353"/>
                  </a:lnTo>
                  <a:lnTo>
                    <a:pt x="0" y="363"/>
                  </a:lnTo>
                  <a:lnTo>
                    <a:pt x="0" y="372"/>
                  </a:lnTo>
                  <a:lnTo>
                    <a:pt x="0" y="380"/>
                  </a:lnTo>
                  <a:lnTo>
                    <a:pt x="0" y="389"/>
                  </a:lnTo>
                  <a:lnTo>
                    <a:pt x="4" y="399"/>
                  </a:lnTo>
                  <a:lnTo>
                    <a:pt x="4" y="407"/>
                  </a:lnTo>
                  <a:lnTo>
                    <a:pt x="6" y="416"/>
                  </a:lnTo>
                  <a:lnTo>
                    <a:pt x="10" y="426"/>
                  </a:lnTo>
                  <a:lnTo>
                    <a:pt x="13" y="435"/>
                  </a:lnTo>
                  <a:lnTo>
                    <a:pt x="15" y="445"/>
                  </a:lnTo>
                  <a:lnTo>
                    <a:pt x="19" y="452"/>
                  </a:lnTo>
                  <a:lnTo>
                    <a:pt x="23" y="462"/>
                  </a:lnTo>
                  <a:lnTo>
                    <a:pt x="27" y="469"/>
                  </a:lnTo>
                  <a:lnTo>
                    <a:pt x="31" y="479"/>
                  </a:lnTo>
                  <a:lnTo>
                    <a:pt x="36" y="486"/>
                  </a:lnTo>
                  <a:lnTo>
                    <a:pt x="42" y="496"/>
                  </a:lnTo>
                  <a:lnTo>
                    <a:pt x="48" y="504"/>
                  </a:lnTo>
                  <a:lnTo>
                    <a:pt x="53" y="511"/>
                  </a:lnTo>
                  <a:lnTo>
                    <a:pt x="61" y="519"/>
                  </a:lnTo>
                  <a:lnTo>
                    <a:pt x="67" y="526"/>
                  </a:lnTo>
                  <a:lnTo>
                    <a:pt x="72" y="536"/>
                  </a:lnTo>
                  <a:lnTo>
                    <a:pt x="80" y="542"/>
                  </a:lnTo>
                  <a:lnTo>
                    <a:pt x="88" y="551"/>
                  </a:lnTo>
                  <a:lnTo>
                    <a:pt x="95" y="557"/>
                  </a:lnTo>
                  <a:lnTo>
                    <a:pt x="105" y="566"/>
                  </a:lnTo>
                  <a:lnTo>
                    <a:pt x="112" y="572"/>
                  </a:lnTo>
                  <a:lnTo>
                    <a:pt x="120" y="580"/>
                  </a:lnTo>
                  <a:lnTo>
                    <a:pt x="129" y="587"/>
                  </a:lnTo>
                  <a:lnTo>
                    <a:pt x="139" y="593"/>
                  </a:lnTo>
                  <a:lnTo>
                    <a:pt x="148" y="600"/>
                  </a:lnTo>
                  <a:lnTo>
                    <a:pt x="158" y="606"/>
                  </a:lnTo>
                  <a:lnTo>
                    <a:pt x="169" y="614"/>
                  </a:lnTo>
                  <a:lnTo>
                    <a:pt x="179" y="621"/>
                  </a:lnTo>
                  <a:lnTo>
                    <a:pt x="190" y="625"/>
                  </a:lnTo>
                  <a:lnTo>
                    <a:pt x="200" y="631"/>
                  </a:lnTo>
                  <a:lnTo>
                    <a:pt x="209" y="637"/>
                  </a:lnTo>
                  <a:lnTo>
                    <a:pt x="223" y="644"/>
                  </a:lnTo>
                  <a:lnTo>
                    <a:pt x="232" y="648"/>
                  </a:lnTo>
                  <a:lnTo>
                    <a:pt x="243" y="654"/>
                  </a:lnTo>
                  <a:lnTo>
                    <a:pt x="257" y="657"/>
                  </a:lnTo>
                  <a:lnTo>
                    <a:pt x="268" y="663"/>
                  </a:lnTo>
                  <a:lnTo>
                    <a:pt x="282" y="669"/>
                  </a:lnTo>
                  <a:lnTo>
                    <a:pt x="293" y="673"/>
                  </a:lnTo>
                  <a:lnTo>
                    <a:pt x="306" y="676"/>
                  </a:lnTo>
                  <a:lnTo>
                    <a:pt x="320" y="682"/>
                  </a:lnTo>
                  <a:lnTo>
                    <a:pt x="333" y="686"/>
                  </a:lnTo>
                  <a:lnTo>
                    <a:pt x="346" y="690"/>
                  </a:lnTo>
                  <a:lnTo>
                    <a:pt x="359" y="694"/>
                  </a:lnTo>
                  <a:lnTo>
                    <a:pt x="373" y="697"/>
                  </a:lnTo>
                  <a:lnTo>
                    <a:pt x="386" y="701"/>
                  </a:lnTo>
                  <a:lnTo>
                    <a:pt x="401" y="703"/>
                  </a:lnTo>
                  <a:lnTo>
                    <a:pt x="415" y="707"/>
                  </a:lnTo>
                  <a:lnTo>
                    <a:pt x="428" y="711"/>
                  </a:lnTo>
                  <a:lnTo>
                    <a:pt x="443" y="713"/>
                  </a:lnTo>
                  <a:lnTo>
                    <a:pt x="458" y="714"/>
                  </a:lnTo>
                  <a:lnTo>
                    <a:pt x="472" y="716"/>
                  </a:lnTo>
                  <a:lnTo>
                    <a:pt x="487" y="718"/>
                  </a:lnTo>
                  <a:lnTo>
                    <a:pt x="502" y="720"/>
                  </a:lnTo>
                  <a:lnTo>
                    <a:pt x="517" y="720"/>
                  </a:lnTo>
                  <a:lnTo>
                    <a:pt x="533" y="722"/>
                  </a:lnTo>
                  <a:lnTo>
                    <a:pt x="550" y="724"/>
                  </a:lnTo>
                  <a:lnTo>
                    <a:pt x="565" y="726"/>
                  </a:lnTo>
                  <a:lnTo>
                    <a:pt x="580" y="726"/>
                  </a:lnTo>
                  <a:lnTo>
                    <a:pt x="597" y="726"/>
                  </a:lnTo>
                  <a:lnTo>
                    <a:pt x="612" y="728"/>
                  </a:lnTo>
                  <a:lnTo>
                    <a:pt x="612" y="728"/>
                  </a:lnTo>
                  <a:close/>
                </a:path>
              </a:pathLst>
            </a:custGeom>
            <a:solidFill>
              <a:srgbClr val="80806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80" name="Freeform 12"/>
            <p:cNvSpPr>
              <a:spLocks/>
            </p:cNvSpPr>
            <p:nvPr/>
          </p:nvSpPr>
          <p:spPr bwMode="auto">
            <a:xfrm>
              <a:off x="2604" y="1793"/>
              <a:ext cx="226" cy="167"/>
            </a:xfrm>
            <a:custGeom>
              <a:avLst/>
              <a:gdLst/>
              <a:ahLst/>
              <a:cxnLst>
                <a:cxn ang="0">
                  <a:pos x="216" y="35"/>
                </a:cxn>
                <a:cxn ang="0">
                  <a:pos x="0" y="329"/>
                </a:cxn>
                <a:cxn ang="0">
                  <a:pos x="2" y="329"/>
                </a:cxn>
                <a:cxn ang="0">
                  <a:pos x="7" y="329"/>
                </a:cxn>
                <a:cxn ang="0">
                  <a:pos x="9" y="329"/>
                </a:cxn>
                <a:cxn ang="0">
                  <a:pos x="15" y="329"/>
                </a:cxn>
                <a:cxn ang="0">
                  <a:pos x="19" y="329"/>
                </a:cxn>
                <a:cxn ang="0">
                  <a:pos x="26" y="331"/>
                </a:cxn>
                <a:cxn ang="0">
                  <a:pos x="32" y="331"/>
                </a:cxn>
                <a:cxn ang="0">
                  <a:pos x="40" y="331"/>
                </a:cxn>
                <a:cxn ang="0">
                  <a:pos x="47" y="331"/>
                </a:cxn>
                <a:cxn ang="0">
                  <a:pos x="57" y="331"/>
                </a:cxn>
                <a:cxn ang="0">
                  <a:pos x="64" y="331"/>
                </a:cxn>
                <a:cxn ang="0">
                  <a:pos x="74" y="331"/>
                </a:cxn>
                <a:cxn ang="0">
                  <a:pos x="83" y="331"/>
                </a:cxn>
                <a:cxn ang="0">
                  <a:pos x="95" y="333"/>
                </a:cxn>
                <a:cxn ang="0">
                  <a:pos x="104" y="331"/>
                </a:cxn>
                <a:cxn ang="0">
                  <a:pos x="116" y="331"/>
                </a:cxn>
                <a:cxn ang="0">
                  <a:pos x="125" y="331"/>
                </a:cxn>
                <a:cxn ang="0">
                  <a:pos x="138" y="331"/>
                </a:cxn>
                <a:cxn ang="0">
                  <a:pos x="148" y="331"/>
                </a:cxn>
                <a:cxn ang="0">
                  <a:pos x="161" y="331"/>
                </a:cxn>
                <a:cxn ang="0">
                  <a:pos x="167" y="329"/>
                </a:cxn>
                <a:cxn ang="0">
                  <a:pos x="171" y="329"/>
                </a:cxn>
                <a:cxn ang="0">
                  <a:pos x="178" y="329"/>
                </a:cxn>
                <a:cxn ang="0">
                  <a:pos x="184" y="329"/>
                </a:cxn>
                <a:cxn ang="0">
                  <a:pos x="195" y="329"/>
                </a:cxn>
                <a:cxn ang="0">
                  <a:pos x="207" y="327"/>
                </a:cxn>
                <a:cxn ang="0">
                  <a:pos x="213" y="325"/>
                </a:cxn>
                <a:cxn ang="0">
                  <a:pos x="218" y="325"/>
                </a:cxn>
                <a:cxn ang="0">
                  <a:pos x="224" y="325"/>
                </a:cxn>
                <a:cxn ang="0">
                  <a:pos x="230" y="325"/>
                </a:cxn>
                <a:cxn ang="0">
                  <a:pos x="241" y="324"/>
                </a:cxn>
                <a:cxn ang="0">
                  <a:pos x="253" y="324"/>
                </a:cxn>
                <a:cxn ang="0">
                  <a:pos x="264" y="322"/>
                </a:cxn>
                <a:cxn ang="0">
                  <a:pos x="275" y="322"/>
                </a:cxn>
                <a:cxn ang="0">
                  <a:pos x="285" y="318"/>
                </a:cxn>
                <a:cxn ang="0">
                  <a:pos x="294" y="316"/>
                </a:cxn>
                <a:cxn ang="0">
                  <a:pos x="306" y="314"/>
                </a:cxn>
                <a:cxn ang="0">
                  <a:pos x="315" y="312"/>
                </a:cxn>
                <a:cxn ang="0">
                  <a:pos x="325" y="308"/>
                </a:cxn>
                <a:cxn ang="0">
                  <a:pos x="334" y="306"/>
                </a:cxn>
                <a:cxn ang="0">
                  <a:pos x="342" y="305"/>
                </a:cxn>
                <a:cxn ang="0">
                  <a:pos x="351" y="301"/>
                </a:cxn>
                <a:cxn ang="0">
                  <a:pos x="359" y="299"/>
                </a:cxn>
                <a:cxn ang="0">
                  <a:pos x="367" y="295"/>
                </a:cxn>
                <a:cxn ang="0">
                  <a:pos x="372" y="291"/>
                </a:cxn>
                <a:cxn ang="0">
                  <a:pos x="380" y="289"/>
                </a:cxn>
                <a:cxn ang="0">
                  <a:pos x="388" y="286"/>
                </a:cxn>
                <a:cxn ang="0">
                  <a:pos x="393" y="284"/>
                </a:cxn>
                <a:cxn ang="0">
                  <a:pos x="399" y="282"/>
                </a:cxn>
                <a:cxn ang="0">
                  <a:pos x="407" y="278"/>
                </a:cxn>
                <a:cxn ang="0">
                  <a:pos x="416" y="272"/>
                </a:cxn>
                <a:cxn ang="0">
                  <a:pos x="426" y="267"/>
                </a:cxn>
                <a:cxn ang="0">
                  <a:pos x="433" y="263"/>
                </a:cxn>
                <a:cxn ang="0">
                  <a:pos x="441" y="259"/>
                </a:cxn>
                <a:cxn ang="0">
                  <a:pos x="448" y="253"/>
                </a:cxn>
                <a:cxn ang="0">
                  <a:pos x="452" y="251"/>
                </a:cxn>
                <a:cxn ang="0">
                  <a:pos x="407" y="0"/>
                </a:cxn>
                <a:cxn ang="0">
                  <a:pos x="216" y="35"/>
                </a:cxn>
                <a:cxn ang="0">
                  <a:pos x="216" y="35"/>
                </a:cxn>
              </a:cxnLst>
              <a:rect l="0" t="0" r="r" b="b"/>
              <a:pathLst>
                <a:path w="452" h="333">
                  <a:moveTo>
                    <a:pt x="216" y="35"/>
                  </a:moveTo>
                  <a:lnTo>
                    <a:pt x="0" y="329"/>
                  </a:lnTo>
                  <a:lnTo>
                    <a:pt x="2" y="329"/>
                  </a:lnTo>
                  <a:lnTo>
                    <a:pt x="7" y="329"/>
                  </a:lnTo>
                  <a:lnTo>
                    <a:pt x="9" y="329"/>
                  </a:lnTo>
                  <a:lnTo>
                    <a:pt x="15" y="329"/>
                  </a:lnTo>
                  <a:lnTo>
                    <a:pt x="19" y="329"/>
                  </a:lnTo>
                  <a:lnTo>
                    <a:pt x="26" y="331"/>
                  </a:lnTo>
                  <a:lnTo>
                    <a:pt x="32" y="331"/>
                  </a:lnTo>
                  <a:lnTo>
                    <a:pt x="40" y="331"/>
                  </a:lnTo>
                  <a:lnTo>
                    <a:pt x="47" y="331"/>
                  </a:lnTo>
                  <a:lnTo>
                    <a:pt x="57" y="331"/>
                  </a:lnTo>
                  <a:lnTo>
                    <a:pt x="64" y="331"/>
                  </a:lnTo>
                  <a:lnTo>
                    <a:pt x="74" y="331"/>
                  </a:lnTo>
                  <a:lnTo>
                    <a:pt x="83" y="331"/>
                  </a:lnTo>
                  <a:lnTo>
                    <a:pt x="95" y="333"/>
                  </a:lnTo>
                  <a:lnTo>
                    <a:pt x="104" y="331"/>
                  </a:lnTo>
                  <a:lnTo>
                    <a:pt x="116" y="331"/>
                  </a:lnTo>
                  <a:lnTo>
                    <a:pt x="125" y="331"/>
                  </a:lnTo>
                  <a:lnTo>
                    <a:pt x="138" y="331"/>
                  </a:lnTo>
                  <a:lnTo>
                    <a:pt x="148" y="331"/>
                  </a:lnTo>
                  <a:lnTo>
                    <a:pt x="161" y="331"/>
                  </a:lnTo>
                  <a:lnTo>
                    <a:pt x="167" y="329"/>
                  </a:lnTo>
                  <a:lnTo>
                    <a:pt x="171" y="329"/>
                  </a:lnTo>
                  <a:lnTo>
                    <a:pt x="178" y="329"/>
                  </a:lnTo>
                  <a:lnTo>
                    <a:pt x="184" y="329"/>
                  </a:lnTo>
                  <a:lnTo>
                    <a:pt x="195" y="329"/>
                  </a:lnTo>
                  <a:lnTo>
                    <a:pt x="207" y="327"/>
                  </a:lnTo>
                  <a:lnTo>
                    <a:pt x="213" y="325"/>
                  </a:lnTo>
                  <a:lnTo>
                    <a:pt x="218" y="325"/>
                  </a:lnTo>
                  <a:lnTo>
                    <a:pt x="224" y="325"/>
                  </a:lnTo>
                  <a:lnTo>
                    <a:pt x="230" y="325"/>
                  </a:lnTo>
                  <a:lnTo>
                    <a:pt x="241" y="324"/>
                  </a:lnTo>
                  <a:lnTo>
                    <a:pt x="253" y="324"/>
                  </a:lnTo>
                  <a:lnTo>
                    <a:pt x="264" y="322"/>
                  </a:lnTo>
                  <a:lnTo>
                    <a:pt x="275" y="322"/>
                  </a:lnTo>
                  <a:lnTo>
                    <a:pt x="285" y="318"/>
                  </a:lnTo>
                  <a:lnTo>
                    <a:pt x="294" y="316"/>
                  </a:lnTo>
                  <a:lnTo>
                    <a:pt x="306" y="314"/>
                  </a:lnTo>
                  <a:lnTo>
                    <a:pt x="315" y="312"/>
                  </a:lnTo>
                  <a:lnTo>
                    <a:pt x="325" y="308"/>
                  </a:lnTo>
                  <a:lnTo>
                    <a:pt x="334" y="306"/>
                  </a:lnTo>
                  <a:lnTo>
                    <a:pt x="342" y="305"/>
                  </a:lnTo>
                  <a:lnTo>
                    <a:pt x="351" y="301"/>
                  </a:lnTo>
                  <a:lnTo>
                    <a:pt x="359" y="299"/>
                  </a:lnTo>
                  <a:lnTo>
                    <a:pt x="367" y="295"/>
                  </a:lnTo>
                  <a:lnTo>
                    <a:pt x="372" y="291"/>
                  </a:lnTo>
                  <a:lnTo>
                    <a:pt x="380" y="289"/>
                  </a:lnTo>
                  <a:lnTo>
                    <a:pt x="388" y="286"/>
                  </a:lnTo>
                  <a:lnTo>
                    <a:pt x="393" y="284"/>
                  </a:lnTo>
                  <a:lnTo>
                    <a:pt x="399" y="282"/>
                  </a:lnTo>
                  <a:lnTo>
                    <a:pt x="407" y="278"/>
                  </a:lnTo>
                  <a:lnTo>
                    <a:pt x="416" y="272"/>
                  </a:lnTo>
                  <a:lnTo>
                    <a:pt x="426" y="267"/>
                  </a:lnTo>
                  <a:lnTo>
                    <a:pt x="433" y="263"/>
                  </a:lnTo>
                  <a:lnTo>
                    <a:pt x="441" y="259"/>
                  </a:lnTo>
                  <a:lnTo>
                    <a:pt x="448" y="253"/>
                  </a:lnTo>
                  <a:lnTo>
                    <a:pt x="452" y="251"/>
                  </a:lnTo>
                  <a:lnTo>
                    <a:pt x="407" y="0"/>
                  </a:lnTo>
                  <a:lnTo>
                    <a:pt x="216" y="35"/>
                  </a:lnTo>
                  <a:lnTo>
                    <a:pt x="216" y="35"/>
                  </a:lnTo>
                  <a:close/>
                </a:path>
              </a:pathLst>
            </a:custGeom>
            <a:solidFill>
              <a:srgbClr val="80806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81" name="Freeform 13"/>
            <p:cNvSpPr>
              <a:spLocks/>
            </p:cNvSpPr>
            <p:nvPr/>
          </p:nvSpPr>
          <p:spPr bwMode="auto">
            <a:xfrm>
              <a:off x="2659" y="1614"/>
              <a:ext cx="303" cy="615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2" y="38"/>
                </a:cxn>
                <a:cxn ang="0">
                  <a:pos x="4" y="52"/>
                </a:cxn>
                <a:cxn ang="0">
                  <a:pos x="8" y="61"/>
                </a:cxn>
                <a:cxn ang="0">
                  <a:pos x="11" y="74"/>
                </a:cxn>
                <a:cxn ang="0">
                  <a:pos x="13" y="88"/>
                </a:cxn>
                <a:cxn ang="0">
                  <a:pos x="17" y="105"/>
                </a:cxn>
                <a:cxn ang="0">
                  <a:pos x="21" y="124"/>
                </a:cxn>
                <a:cxn ang="0">
                  <a:pos x="23" y="133"/>
                </a:cxn>
                <a:cxn ang="0">
                  <a:pos x="27" y="147"/>
                </a:cxn>
                <a:cxn ang="0">
                  <a:pos x="28" y="158"/>
                </a:cxn>
                <a:cxn ang="0">
                  <a:pos x="32" y="171"/>
                </a:cxn>
                <a:cxn ang="0">
                  <a:pos x="36" y="185"/>
                </a:cxn>
                <a:cxn ang="0">
                  <a:pos x="38" y="200"/>
                </a:cxn>
                <a:cxn ang="0">
                  <a:pos x="42" y="215"/>
                </a:cxn>
                <a:cxn ang="0">
                  <a:pos x="46" y="232"/>
                </a:cxn>
                <a:cxn ang="0">
                  <a:pos x="49" y="249"/>
                </a:cxn>
                <a:cxn ang="0">
                  <a:pos x="53" y="270"/>
                </a:cxn>
                <a:cxn ang="0">
                  <a:pos x="57" y="287"/>
                </a:cxn>
                <a:cxn ang="0">
                  <a:pos x="61" y="308"/>
                </a:cxn>
                <a:cxn ang="0">
                  <a:pos x="65" y="327"/>
                </a:cxn>
                <a:cxn ang="0">
                  <a:pos x="68" y="348"/>
                </a:cxn>
                <a:cxn ang="0">
                  <a:pos x="74" y="369"/>
                </a:cxn>
                <a:cxn ang="0">
                  <a:pos x="78" y="392"/>
                </a:cxn>
                <a:cxn ang="0">
                  <a:pos x="82" y="415"/>
                </a:cxn>
                <a:cxn ang="0">
                  <a:pos x="87" y="437"/>
                </a:cxn>
                <a:cxn ang="0">
                  <a:pos x="91" y="460"/>
                </a:cxn>
                <a:cxn ang="0">
                  <a:pos x="95" y="483"/>
                </a:cxn>
                <a:cxn ang="0">
                  <a:pos x="99" y="506"/>
                </a:cxn>
                <a:cxn ang="0">
                  <a:pos x="104" y="531"/>
                </a:cxn>
                <a:cxn ang="0">
                  <a:pos x="108" y="551"/>
                </a:cxn>
                <a:cxn ang="0">
                  <a:pos x="114" y="574"/>
                </a:cxn>
                <a:cxn ang="0">
                  <a:pos x="118" y="597"/>
                </a:cxn>
                <a:cxn ang="0">
                  <a:pos x="123" y="620"/>
                </a:cxn>
                <a:cxn ang="0">
                  <a:pos x="125" y="639"/>
                </a:cxn>
                <a:cxn ang="0">
                  <a:pos x="131" y="660"/>
                </a:cxn>
                <a:cxn ang="0">
                  <a:pos x="133" y="679"/>
                </a:cxn>
                <a:cxn ang="0">
                  <a:pos x="139" y="698"/>
                </a:cxn>
                <a:cxn ang="0">
                  <a:pos x="141" y="715"/>
                </a:cxn>
                <a:cxn ang="0">
                  <a:pos x="143" y="732"/>
                </a:cxn>
                <a:cxn ang="0">
                  <a:pos x="146" y="747"/>
                </a:cxn>
                <a:cxn ang="0">
                  <a:pos x="150" y="762"/>
                </a:cxn>
                <a:cxn ang="0">
                  <a:pos x="152" y="776"/>
                </a:cxn>
                <a:cxn ang="0">
                  <a:pos x="154" y="787"/>
                </a:cxn>
                <a:cxn ang="0">
                  <a:pos x="158" y="806"/>
                </a:cxn>
                <a:cxn ang="0">
                  <a:pos x="160" y="818"/>
                </a:cxn>
                <a:cxn ang="0">
                  <a:pos x="162" y="823"/>
                </a:cxn>
                <a:cxn ang="0">
                  <a:pos x="243" y="133"/>
                </a:cxn>
                <a:cxn ang="0">
                  <a:pos x="8" y="0"/>
                </a:cxn>
              </a:cxnLst>
              <a:rect l="0" t="0" r="r" b="b"/>
              <a:pathLst>
                <a:path w="606" h="1230">
                  <a:moveTo>
                    <a:pt x="8" y="0"/>
                  </a:moveTo>
                  <a:lnTo>
                    <a:pt x="0" y="29"/>
                  </a:lnTo>
                  <a:lnTo>
                    <a:pt x="0" y="31"/>
                  </a:lnTo>
                  <a:lnTo>
                    <a:pt x="2" y="38"/>
                  </a:lnTo>
                  <a:lnTo>
                    <a:pt x="2" y="44"/>
                  </a:lnTo>
                  <a:lnTo>
                    <a:pt x="4" y="52"/>
                  </a:lnTo>
                  <a:lnTo>
                    <a:pt x="6" y="55"/>
                  </a:lnTo>
                  <a:lnTo>
                    <a:pt x="8" y="61"/>
                  </a:lnTo>
                  <a:lnTo>
                    <a:pt x="9" y="67"/>
                  </a:lnTo>
                  <a:lnTo>
                    <a:pt x="11" y="74"/>
                  </a:lnTo>
                  <a:lnTo>
                    <a:pt x="11" y="80"/>
                  </a:lnTo>
                  <a:lnTo>
                    <a:pt x="13" y="88"/>
                  </a:lnTo>
                  <a:lnTo>
                    <a:pt x="15" y="95"/>
                  </a:lnTo>
                  <a:lnTo>
                    <a:pt x="17" y="105"/>
                  </a:lnTo>
                  <a:lnTo>
                    <a:pt x="19" y="112"/>
                  </a:lnTo>
                  <a:lnTo>
                    <a:pt x="21" y="124"/>
                  </a:lnTo>
                  <a:lnTo>
                    <a:pt x="23" y="128"/>
                  </a:lnTo>
                  <a:lnTo>
                    <a:pt x="23" y="133"/>
                  </a:lnTo>
                  <a:lnTo>
                    <a:pt x="25" y="141"/>
                  </a:lnTo>
                  <a:lnTo>
                    <a:pt x="27" y="147"/>
                  </a:lnTo>
                  <a:lnTo>
                    <a:pt x="27" y="152"/>
                  </a:lnTo>
                  <a:lnTo>
                    <a:pt x="28" y="158"/>
                  </a:lnTo>
                  <a:lnTo>
                    <a:pt x="30" y="166"/>
                  </a:lnTo>
                  <a:lnTo>
                    <a:pt x="32" y="171"/>
                  </a:lnTo>
                  <a:lnTo>
                    <a:pt x="34" y="177"/>
                  </a:lnTo>
                  <a:lnTo>
                    <a:pt x="36" y="185"/>
                  </a:lnTo>
                  <a:lnTo>
                    <a:pt x="36" y="192"/>
                  </a:lnTo>
                  <a:lnTo>
                    <a:pt x="38" y="200"/>
                  </a:lnTo>
                  <a:lnTo>
                    <a:pt x="40" y="207"/>
                  </a:lnTo>
                  <a:lnTo>
                    <a:pt x="42" y="215"/>
                  </a:lnTo>
                  <a:lnTo>
                    <a:pt x="44" y="223"/>
                  </a:lnTo>
                  <a:lnTo>
                    <a:pt x="46" y="232"/>
                  </a:lnTo>
                  <a:lnTo>
                    <a:pt x="46" y="240"/>
                  </a:lnTo>
                  <a:lnTo>
                    <a:pt x="49" y="249"/>
                  </a:lnTo>
                  <a:lnTo>
                    <a:pt x="51" y="261"/>
                  </a:lnTo>
                  <a:lnTo>
                    <a:pt x="53" y="270"/>
                  </a:lnTo>
                  <a:lnTo>
                    <a:pt x="55" y="278"/>
                  </a:lnTo>
                  <a:lnTo>
                    <a:pt x="57" y="287"/>
                  </a:lnTo>
                  <a:lnTo>
                    <a:pt x="59" y="297"/>
                  </a:lnTo>
                  <a:lnTo>
                    <a:pt x="61" y="308"/>
                  </a:lnTo>
                  <a:lnTo>
                    <a:pt x="61" y="318"/>
                  </a:lnTo>
                  <a:lnTo>
                    <a:pt x="65" y="327"/>
                  </a:lnTo>
                  <a:lnTo>
                    <a:pt x="66" y="337"/>
                  </a:lnTo>
                  <a:lnTo>
                    <a:pt x="68" y="348"/>
                  </a:lnTo>
                  <a:lnTo>
                    <a:pt x="70" y="358"/>
                  </a:lnTo>
                  <a:lnTo>
                    <a:pt x="74" y="369"/>
                  </a:lnTo>
                  <a:lnTo>
                    <a:pt x="74" y="380"/>
                  </a:lnTo>
                  <a:lnTo>
                    <a:pt x="78" y="392"/>
                  </a:lnTo>
                  <a:lnTo>
                    <a:pt x="80" y="403"/>
                  </a:lnTo>
                  <a:lnTo>
                    <a:pt x="82" y="415"/>
                  </a:lnTo>
                  <a:lnTo>
                    <a:pt x="84" y="426"/>
                  </a:lnTo>
                  <a:lnTo>
                    <a:pt x="87" y="437"/>
                  </a:lnTo>
                  <a:lnTo>
                    <a:pt x="87" y="449"/>
                  </a:lnTo>
                  <a:lnTo>
                    <a:pt x="91" y="460"/>
                  </a:lnTo>
                  <a:lnTo>
                    <a:pt x="93" y="472"/>
                  </a:lnTo>
                  <a:lnTo>
                    <a:pt x="95" y="483"/>
                  </a:lnTo>
                  <a:lnTo>
                    <a:pt x="97" y="494"/>
                  </a:lnTo>
                  <a:lnTo>
                    <a:pt x="99" y="506"/>
                  </a:lnTo>
                  <a:lnTo>
                    <a:pt x="101" y="517"/>
                  </a:lnTo>
                  <a:lnTo>
                    <a:pt x="104" y="531"/>
                  </a:lnTo>
                  <a:lnTo>
                    <a:pt x="106" y="540"/>
                  </a:lnTo>
                  <a:lnTo>
                    <a:pt x="108" y="551"/>
                  </a:lnTo>
                  <a:lnTo>
                    <a:pt x="110" y="563"/>
                  </a:lnTo>
                  <a:lnTo>
                    <a:pt x="114" y="574"/>
                  </a:lnTo>
                  <a:lnTo>
                    <a:pt x="116" y="586"/>
                  </a:lnTo>
                  <a:lnTo>
                    <a:pt x="118" y="597"/>
                  </a:lnTo>
                  <a:lnTo>
                    <a:pt x="120" y="608"/>
                  </a:lnTo>
                  <a:lnTo>
                    <a:pt x="123" y="620"/>
                  </a:lnTo>
                  <a:lnTo>
                    <a:pt x="123" y="629"/>
                  </a:lnTo>
                  <a:lnTo>
                    <a:pt x="125" y="639"/>
                  </a:lnTo>
                  <a:lnTo>
                    <a:pt x="127" y="648"/>
                  </a:lnTo>
                  <a:lnTo>
                    <a:pt x="131" y="660"/>
                  </a:lnTo>
                  <a:lnTo>
                    <a:pt x="131" y="669"/>
                  </a:lnTo>
                  <a:lnTo>
                    <a:pt x="133" y="679"/>
                  </a:lnTo>
                  <a:lnTo>
                    <a:pt x="135" y="688"/>
                  </a:lnTo>
                  <a:lnTo>
                    <a:pt x="139" y="698"/>
                  </a:lnTo>
                  <a:lnTo>
                    <a:pt x="139" y="705"/>
                  </a:lnTo>
                  <a:lnTo>
                    <a:pt x="141" y="715"/>
                  </a:lnTo>
                  <a:lnTo>
                    <a:pt x="141" y="723"/>
                  </a:lnTo>
                  <a:lnTo>
                    <a:pt x="143" y="732"/>
                  </a:lnTo>
                  <a:lnTo>
                    <a:pt x="144" y="740"/>
                  </a:lnTo>
                  <a:lnTo>
                    <a:pt x="146" y="747"/>
                  </a:lnTo>
                  <a:lnTo>
                    <a:pt x="148" y="755"/>
                  </a:lnTo>
                  <a:lnTo>
                    <a:pt x="150" y="762"/>
                  </a:lnTo>
                  <a:lnTo>
                    <a:pt x="150" y="768"/>
                  </a:lnTo>
                  <a:lnTo>
                    <a:pt x="152" y="776"/>
                  </a:lnTo>
                  <a:lnTo>
                    <a:pt x="152" y="780"/>
                  </a:lnTo>
                  <a:lnTo>
                    <a:pt x="154" y="787"/>
                  </a:lnTo>
                  <a:lnTo>
                    <a:pt x="156" y="797"/>
                  </a:lnTo>
                  <a:lnTo>
                    <a:pt x="158" y="806"/>
                  </a:lnTo>
                  <a:lnTo>
                    <a:pt x="160" y="812"/>
                  </a:lnTo>
                  <a:lnTo>
                    <a:pt x="160" y="818"/>
                  </a:lnTo>
                  <a:lnTo>
                    <a:pt x="160" y="819"/>
                  </a:lnTo>
                  <a:lnTo>
                    <a:pt x="162" y="823"/>
                  </a:lnTo>
                  <a:lnTo>
                    <a:pt x="606" y="1230"/>
                  </a:lnTo>
                  <a:lnTo>
                    <a:pt x="243" y="133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82" name="Freeform 14"/>
            <p:cNvSpPr>
              <a:spLocks/>
            </p:cNvSpPr>
            <p:nvPr/>
          </p:nvSpPr>
          <p:spPr bwMode="auto">
            <a:xfrm>
              <a:off x="2661" y="1369"/>
              <a:ext cx="397" cy="337"/>
            </a:xfrm>
            <a:custGeom>
              <a:avLst/>
              <a:gdLst/>
              <a:ahLst/>
              <a:cxnLst>
                <a:cxn ang="0">
                  <a:pos x="667" y="0"/>
                </a:cxn>
                <a:cxn ang="0">
                  <a:pos x="656" y="7"/>
                </a:cxn>
                <a:cxn ang="0">
                  <a:pos x="641" y="19"/>
                </a:cxn>
                <a:cxn ang="0">
                  <a:pos x="625" y="28"/>
                </a:cxn>
                <a:cxn ang="0">
                  <a:pos x="610" y="40"/>
                </a:cxn>
                <a:cxn ang="0">
                  <a:pos x="593" y="53"/>
                </a:cxn>
                <a:cxn ang="0">
                  <a:pos x="574" y="66"/>
                </a:cxn>
                <a:cxn ang="0">
                  <a:pos x="551" y="81"/>
                </a:cxn>
                <a:cxn ang="0">
                  <a:pos x="534" y="91"/>
                </a:cxn>
                <a:cxn ang="0">
                  <a:pos x="523" y="100"/>
                </a:cxn>
                <a:cxn ang="0">
                  <a:pos x="511" y="108"/>
                </a:cxn>
                <a:cxn ang="0">
                  <a:pos x="498" y="116"/>
                </a:cxn>
                <a:cxn ang="0">
                  <a:pos x="485" y="123"/>
                </a:cxn>
                <a:cxn ang="0">
                  <a:pos x="471" y="133"/>
                </a:cxn>
                <a:cxn ang="0">
                  <a:pos x="458" y="140"/>
                </a:cxn>
                <a:cxn ang="0">
                  <a:pos x="447" y="148"/>
                </a:cxn>
                <a:cxn ang="0">
                  <a:pos x="431" y="157"/>
                </a:cxn>
                <a:cxn ang="0">
                  <a:pos x="418" y="165"/>
                </a:cxn>
                <a:cxn ang="0">
                  <a:pos x="405" y="175"/>
                </a:cxn>
                <a:cxn ang="0">
                  <a:pos x="390" y="182"/>
                </a:cxn>
                <a:cxn ang="0">
                  <a:pos x="374" y="192"/>
                </a:cxn>
                <a:cxn ang="0">
                  <a:pos x="359" y="201"/>
                </a:cxn>
                <a:cxn ang="0">
                  <a:pos x="344" y="209"/>
                </a:cxn>
                <a:cxn ang="0">
                  <a:pos x="329" y="218"/>
                </a:cxn>
                <a:cxn ang="0">
                  <a:pos x="313" y="230"/>
                </a:cxn>
                <a:cxn ang="0">
                  <a:pos x="296" y="239"/>
                </a:cxn>
                <a:cxn ang="0">
                  <a:pos x="281" y="253"/>
                </a:cxn>
                <a:cxn ang="0">
                  <a:pos x="264" y="266"/>
                </a:cxn>
                <a:cxn ang="0">
                  <a:pos x="249" y="277"/>
                </a:cxn>
                <a:cxn ang="0">
                  <a:pos x="232" y="289"/>
                </a:cxn>
                <a:cxn ang="0">
                  <a:pos x="216" y="302"/>
                </a:cxn>
                <a:cxn ang="0">
                  <a:pos x="199" y="315"/>
                </a:cxn>
                <a:cxn ang="0">
                  <a:pos x="184" y="327"/>
                </a:cxn>
                <a:cxn ang="0">
                  <a:pos x="169" y="340"/>
                </a:cxn>
                <a:cxn ang="0">
                  <a:pos x="154" y="351"/>
                </a:cxn>
                <a:cxn ang="0">
                  <a:pos x="139" y="365"/>
                </a:cxn>
                <a:cxn ang="0">
                  <a:pos x="125" y="376"/>
                </a:cxn>
                <a:cxn ang="0">
                  <a:pos x="110" y="387"/>
                </a:cxn>
                <a:cxn ang="0">
                  <a:pos x="97" y="399"/>
                </a:cxn>
                <a:cxn ang="0">
                  <a:pos x="83" y="410"/>
                </a:cxn>
                <a:cxn ang="0">
                  <a:pos x="72" y="420"/>
                </a:cxn>
                <a:cxn ang="0">
                  <a:pos x="61" y="429"/>
                </a:cxn>
                <a:cxn ang="0">
                  <a:pos x="45" y="445"/>
                </a:cxn>
                <a:cxn ang="0">
                  <a:pos x="26" y="460"/>
                </a:cxn>
                <a:cxn ang="0">
                  <a:pos x="13" y="473"/>
                </a:cxn>
                <a:cxn ang="0">
                  <a:pos x="2" y="486"/>
                </a:cxn>
                <a:cxn ang="0">
                  <a:pos x="182" y="673"/>
                </a:cxn>
                <a:cxn ang="0">
                  <a:pos x="671" y="0"/>
                </a:cxn>
              </a:cxnLst>
              <a:rect l="0" t="0" r="r" b="b"/>
              <a:pathLst>
                <a:path w="795" h="673">
                  <a:moveTo>
                    <a:pt x="671" y="0"/>
                  </a:moveTo>
                  <a:lnTo>
                    <a:pt x="667" y="0"/>
                  </a:lnTo>
                  <a:lnTo>
                    <a:pt x="663" y="2"/>
                  </a:lnTo>
                  <a:lnTo>
                    <a:pt x="656" y="7"/>
                  </a:lnTo>
                  <a:lnTo>
                    <a:pt x="646" y="15"/>
                  </a:lnTo>
                  <a:lnTo>
                    <a:pt x="641" y="19"/>
                  </a:lnTo>
                  <a:lnTo>
                    <a:pt x="633" y="24"/>
                  </a:lnTo>
                  <a:lnTo>
                    <a:pt x="625" y="28"/>
                  </a:lnTo>
                  <a:lnTo>
                    <a:pt x="618" y="34"/>
                  </a:lnTo>
                  <a:lnTo>
                    <a:pt x="610" y="40"/>
                  </a:lnTo>
                  <a:lnTo>
                    <a:pt x="602" y="45"/>
                  </a:lnTo>
                  <a:lnTo>
                    <a:pt x="593" y="53"/>
                  </a:lnTo>
                  <a:lnTo>
                    <a:pt x="583" y="61"/>
                  </a:lnTo>
                  <a:lnTo>
                    <a:pt x="574" y="66"/>
                  </a:lnTo>
                  <a:lnTo>
                    <a:pt x="563" y="74"/>
                  </a:lnTo>
                  <a:lnTo>
                    <a:pt x="551" y="81"/>
                  </a:lnTo>
                  <a:lnTo>
                    <a:pt x="542" y="89"/>
                  </a:lnTo>
                  <a:lnTo>
                    <a:pt x="534" y="91"/>
                  </a:lnTo>
                  <a:lnTo>
                    <a:pt x="528" y="97"/>
                  </a:lnTo>
                  <a:lnTo>
                    <a:pt x="523" y="100"/>
                  </a:lnTo>
                  <a:lnTo>
                    <a:pt x="517" y="104"/>
                  </a:lnTo>
                  <a:lnTo>
                    <a:pt x="511" y="108"/>
                  </a:lnTo>
                  <a:lnTo>
                    <a:pt x="504" y="112"/>
                  </a:lnTo>
                  <a:lnTo>
                    <a:pt x="498" y="116"/>
                  </a:lnTo>
                  <a:lnTo>
                    <a:pt x="492" y="121"/>
                  </a:lnTo>
                  <a:lnTo>
                    <a:pt x="485" y="123"/>
                  </a:lnTo>
                  <a:lnTo>
                    <a:pt x="479" y="129"/>
                  </a:lnTo>
                  <a:lnTo>
                    <a:pt x="471" y="133"/>
                  </a:lnTo>
                  <a:lnTo>
                    <a:pt x="466" y="137"/>
                  </a:lnTo>
                  <a:lnTo>
                    <a:pt x="458" y="140"/>
                  </a:lnTo>
                  <a:lnTo>
                    <a:pt x="452" y="146"/>
                  </a:lnTo>
                  <a:lnTo>
                    <a:pt x="447" y="148"/>
                  </a:lnTo>
                  <a:lnTo>
                    <a:pt x="439" y="154"/>
                  </a:lnTo>
                  <a:lnTo>
                    <a:pt x="431" y="157"/>
                  </a:lnTo>
                  <a:lnTo>
                    <a:pt x="424" y="161"/>
                  </a:lnTo>
                  <a:lnTo>
                    <a:pt x="418" y="165"/>
                  </a:lnTo>
                  <a:lnTo>
                    <a:pt x="412" y="171"/>
                  </a:lnTo>
                  <a:lnTo>
                    <a:pt x="405" y="175"/>
                  </a:lnTo>
                  <a:lnTo>
                    <a:pt x="397" y="178"/>
                  </a:lnTo>
                  <a:lnTo>
                    <a:pt x="390" y="182"/>
                  </a:lnTo>
                  <a:lnTo>
                    <a:pt x="384" y="188"/>
                  </a:lnTo>
                  <a:lnTo>
                    <a:pt x="374" y="192"/>
                  </a:lnTo>
                  <a:lnTo>
                    <a:pt x="367" y="196"/>
                  </a:lnTo>
                  <a:lnTo>
                    <a:pt x="359" y="201"/>
                  </a:lnTo>
                  <a:lnTo>
                    <a:pt x="351" y="205"/>
                  </a:lnTo>
                  <a:lnTo>
                    <a:pt x="344" y="209"/>
                  </a:lnTo>
                  <a:lnTo>
                    <a:pt x="336" y="215"/>
                  </a:lnTo>
                  <a:lnTo>
                    <a:pt x="329" y="218"/>
                  </a:lnTo>
                  <a:lnTo>
                    <a:pt x="321" y="226"/>
                  </a:lnTo>
                  <a:lnTo>
                    <a:pt x="313" y="230"/>
                  </a:lnTo>
                  <a:lnTo>
                    <a:pt x="306" y="235"/>
                  </a:lnTo>
                  <a:lnTo>
                    <a:pt x="296" y="239"/>
                  </a:lnTo>
                  <a:lnTo>
                    <a:pt x="289" y="247"/>
                  </a:lnTo>
                  <a:lnTo>
                    <a:pt x="281" y="253"/>
                  </a:lnTo>
                  <a:lnTo>
                    <a:pt x="274" y="258"/>
                  </a:lnTo>
                  <a:lnTo>
                    <a:pt x="264" y="266"/>
                  </a:lnTo>
                  <a:lnTo>
                    <a:pt x="256" y="272"/>
                  </a:lnTo>
                  <a:lnTo>
                    <a:pt x="249" y="277"/>
                  </a:lnTo>
                  <a:lnTo>
                    <a:pt x="241" y="283"/>
                  </a:lnTo>
                  <a:lnTo>
                    <a:pt x="232" y="289"/>
                  </a:lnTo>
                  <a:lnTo>
                    <a:pt x="224" y="294"/>
                  </a:lnTo>
                  <a:lnTo>
                    <a:pt x="216" y="302"/>
                  </a:lnTo>
                  <a:lnTo>
                    <a:pt x="209" y="308"/>
                  </a:lnTo>
                  <a:lnTo>
                    <a:pt x="199" y="315"/>
                  </a:lnTo>
                  <a:lnTo>
                    <a:pt x="192" y="321"/>
                  </a:lnTo>
                  <a:lnTo>
                    <a:pt x="184" y="327"/>
                  </a:lnTo>
                  <a:lnTo>
                    <a:pt x="177" y="332"/>
                  </a:lnTo>
                  <a:lnTo>
                    <a:pt x="169" y="340"/>
                  </a:lnTo>
                  <a:lnTo>
                    <a:pt x="161" y="346"/>
                  </a:lnTo>
                  <a:lnTo>
                    <a:pt x="154" y="351"/>
                  </a:lnTo>
                  <a:lnTo>
                    <a:pt x="146" y="357"/>
                  </a:lnTo>
                  <a:lnTo>
                    <a:pt x="139" y="365"/>
                  </a:lnTo>
                  <a:lnTo>
                    <a:pt x="133" y="370"/>
                  </a:lnTo>
                  <a:lnTo>
                    <a:pt x="125" y="376"/>
                  </a:lnTo>
                  <a:lnTo>
                    <a:pt x="118" y="382"/>
                  </a:lnTo>
                  <a:lnTo>
                    <a:pt x="110" y="387"/>
                  </a:lnTo>
                  <a:lnTo>
                    <a:pt x="104" y="393"/>
                  </a:lnTo>
                  <a:lnTo>
                    <a:pt x="97" y="399"/>
                  </a:lnTo>
                  <a:lnTo>
                    <a:pt x="91" y="405"/>
                  </a:lnTo>
                  <a:lnTo>
                    <a:pt x="83" y="410"/>
                  </a:lnTo>
                  <a:lnTo>
                    <a:pt x="80" y="416"/>
                  </a:lnTo>
                  <a:lnTo>
                    <a:pt x="72" y="420"/>
                  </a:lnTo>
                  <a:lnTo>
                    <a:pt x="66" y="425"/>
                  </a:lnTo>
                  <a:lnTo>
                    <a:pt x="61" y="429"/>
                  </a:lnTo>
                  <a:lnTo>
                    <a:pt x="57" y="435"/>
                  </a:lnTo>
                  <a:lnTo>
                    <a:pt x="45" y="445"/>
                  </a:lnTo>
                  <a:lnTo>
                    <a:pt x="38" y="454"/>
                  </a:lnTo>
                  <a:lnTo>
                    <a:pt x="26" y="460"/>
                  </a:lnTo>
                  <a:lnTo>
                    <a:pt x="21" y="467"/>
                  </a:lnTo>
                  <a:lnTo>
                    <a:pt x="13" y="473"/>
                  </a:lnTo>
                  <a:lnTo>
                    <a:pt x="9" y="479"/>
                  </a:lnTo>
                  <a:lnTo>
                    <a:pt x="2" y="486"/>
                  </a:lnTo>
                  <a:lnTo>
                    <a:pt x="0" y="488"/>
                  </a:lnTo>
                  <a:lnTo>
                    <a:pt x="182" y="673"/>
                  </a:lnTo>
                  <a:lnTo>
                    <a:pt x="795" y="351"/>
                  </a:lnTo>
                  <a:lnTo>
                    <a:pt x="671" y="0"/>
                  </a:lnTo>
                  <a:lnTo>
                    <a:pt x="671" y="0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83" name="Freeform 15"/>
            <p:cNvSpPr>
              <a:spLocks/>
            </p:cNvSpPr>
            <p:nvPr/>
          </p:nvSpPr>
          <p:spPr bwMode="auto">
            <a:xfrm>
              <a:off x="2747" y="1515"/>
              <a:ext cx="364" cy="459"/>
            </a:xfrm>
            <a:custGeom>
              <a:avLst/>
              <a:gdLst/>
              <a:ahLst/>
              <a:cxnLst>
                <a:cxn ang="0">
                  <a:pos x="420" y="9"/>
                </a:cxn>
                <a:cxn ang="0">
                  <a:pos x="399" y="26"/>
                </a:cxn>
                <a:cxn ang="0">
                  <a:pos x="372" y="51"/>
                </a:cxn>
                <a:cxn ang="0">
                  <a:pos x="346" y="74"/>
                </a:cxn>
                <a:cxn ang="0">
                  <a:pos x="323" y="95"/>
                </a:cxn>
                <a:cxn ang="0">
                  <a:pos x="300" y="106"/>
                </a:cxn>
                <a:cxn ang="0">
                  <a:pos x="281" y="114"/>
                </a:cxn>
                <a:cxn ang="0">
                  <a:pos x="270" y="112"/>
                </a:cxn>
                <a:cxn ang="0">
                  <a:pos x="262" y="129"/>
                </a:cxn>
                <a:cxn ang="0">
                  <a:pos x="249" y="148"/>
                </a:cxn>
                <a:cxn ang="0">
                  <a:pos x="230" y="176"/>
                </a:cxn>
                <a:cxn ang="0">
                  <a:pos x="207" y="201"/>
                </a:cxn>
                <a:cxn ang="0">
                  <a:pos x="190" y="220"/>
                </a:cxn>
                <a:cxn ang="0">
                  <a:pos x="169" y="239"/>
                </a:cxn>
                <a:cxn ang="0">
                  <a:pos x="146" y="258"/>
                </a:cxn>
                <a:cxn ang="0">
                  <a:pos x="121" y="275"/>
                </a:cxn>
                <a:cxn ang="0">
                  <a:pos x="99" y="296"/>
                </a:cxn>
                <a:cxn ang="0">
                  <a:pos x="76" y="313"/>
                </a:cxn>
                <a:cxn ang="0">
                  <a:pos x="53" y="330"/>
                </a:cxn>
                <a:cxn ang="0">
                  <a:pos x="28" y="347"/>
                </a:cxn>
                <a:cxn ang="0">
                  <a:pos x="4" y="366"/>
                </a:cxn>
                <a:cxn ang="0">
                  <a:pos x="0" y="372"/>
                </a:cxn>
                <a:cxn ang="0">
                  <a:pos x="7" y="395"/>
                </a:cxn>
                <a:cxn ang="0">
                  <a:pos x="19" y="423"/>
                </a:cxn>
                <a:cxn ang="0">
                  <a:pos x="24" y="444"/>
                </a:cxn>
                <a:cxn ang="0">
                  <a:pos x="28" y="461"/>
                </a:cxn>
                <a:cxn ang="0">
                  <a:pos x="32" y="480"/>
                </a:cxn>
                <a:cxn ang="0">
                  <a:pos x="36" y="499"/>
                </a:cxn>
                <a:cxn ang="0">
                  <a:pos x="40" y="526"/>
                </a:cxn>
                <a:cxn ang="0">
                  <a:pos x="40" y="558"/>
                </a:cxn>
                <a:cxn ang="0">
                  <a:pos x="40" y="587"/>
                </a:cxn>
                <a:cxn ang="0">
                  <a:pos x="38" y="604"/>
                </a:cxn>
                <a:cxn ang="0">
                  <a:pos x="36" y="621"/>
                </a:cxn>
                <a:cxn ang="0">
                  <a:pos x="43" y="636"/>
                </a:cxn>
                <a:cxn ang="0">
                  <a:pos x="53" y="663"/>
                </a:cxn>
                <a:cxn ang="0">
                  <a:pos x="62" y="688"/>
                </a:cxn>
                <a:cxn ang="0">
                  <a:pos x="70" y="707"/>
                </a:cxn>
                <a:cxn ang="0">
                  <a:pos x="78" y="726"/>
                </a:cxn>
                <a:cxn ang="0">
                  <a:pos x="85" y="747"/>
                </a:cxn>
                <a:cxn ang="0">
                  <a:pos x="93" y="767"/>
                </a:cxn>
                <a:cxn ang="0">
                  <a:pos x="101" y="788"/>
                </a:cxn>
                <a:cxn ang="0">
                  <a:pos x="108" y="809"/>
                </a:cxn>
                <a:cxn ang="0">
                  <a:pos x="114" y="830"/>
                </a:cxn>
                <a:cxn ang="0">
                  <a:pos x="120" y="847"/>
                </a:cxn>
                <a:cxn ang="0">
                  <a:pos x="127" y="868"/>
                </a:cxn>
                <a:cxn ang="0">
                  <a:pos x="135" y="895"/>
                </a:cxn>
                <a:cxn ang="0">
                  <a:pos x="140" y="914"/>
                </a:cxn>
                <a:cxn ang="0">
                  <a:pos x="726" y="283"/>
                </a:cxn>
              </a:cxnLst>
              <a:rect l="0" t="0" r="r" b="b"/>
              <a:pathLst>
                <a:path w="726" h="918">
                  <a:moveTo>
                    <a:pt x="431" y="0"/>
                  </a:moveTo>
                  <a:lnTo>
                    <a:pt x="428" y="1"/>
                  </a:lnTo>
                  <a:lnTo>
                    <a:pt x="420" y="9"/>
                  </a:lnTo>
                  <a:lnTo>
                    <a:pt x="412" y="15"/>
                  </a:lnTo>
                  <a:lnTo>
                    <a:pt x="407" y="20"/>
                  </a:lnTo>
                  <a:lnTo>
                    <a:pt x="399" y="26"/>
                  </a:lnTo>
                  <a:lnTo>
                    <a:pt x="391" y="36"/>
                  </a:lnTo>
                  <a:lnTo>
                    <a:pt x="382" y="41"/>
                  </a:lnTo>
                  <a:lnTo>
                    <a:pt x="372" y="51"/>
                  </a:lnTo>
                  <a:lnTo>
                    <a:pt x="363" y="58"/>
                  </a:lnTo>
                  <a:lnTo>
                    <a:pt x="355" y="66"/>
                  </a:lnTo>
                  <a:lnTo>
                    <a:pt x="346" y="74"/>
                  </a:lnTo>
                  <a:lnTo>
                    <a:pt x="338" y="81"/>
                  </a:lnTo>
                  <a:lnTo>
                    <a:pt x="329" y="89"/>
                  </a:lnTo>
                  <a:lnTo>
                    <a:pt x="323" y="95"/>
                  </a:lnTo>
                  <a:lnTo>
                    <a:pt x="313" y="98"/>
                  </a:lnTo>
                  <a:lnTo>
                    <a:pt x="308" y="102"/>
                  </a:lnTo>
                  <a:lnTo>
                    <a:pt x="300" y="106"/>
                  </a:lnTo>
                  <a:lnTo>
                    <a:pt x="296" y="108"/>
                  </a:lnTo>
                  <a:lnTo>
                    <a:pt x="287" y="112"/>
                  </a:lnTo>
                  <a:lnTo>
                    <a:pt x="281" y="114"/>
                  </a:lnTo>
                  <a:lnTo>
                    <a:pt x="272" y="112"/>
                  </a:lnTo>
                  <a:lnTo>
                    <a:pt x="272" y="112"/>
                  </a:lnTo>
                  <a:lnTo>
                    <a:pt x="270" y="112"/>
                  </a:lnTo>
                  <a:lnTo>
                    <a:pt x="266" y="119"/>
                  </a:lnTo>
                  <a:lnTo>
                    <a:pt x="264" y="121"/>
                  </a:lnTo>
                  <a:lnTo>
                    <a:pt x="262" y="129"/>
                  </a:lnTo>
                  <a:lnTo>
                    <a:pt x="258" y="134"/>
                  </a:lnTo>
                  <a:lnTo>
                    <a:pt x="255" y="140"/>
                  </a:lnTo>
                  <a:lnTo>
                    <a:pt x="249" y="148"/>
                  </a:lnTo>
                  <a:lnTo>
                    <a:pt x="243" y="155"/>
                  </a:lnTo>
                  <a:lnTo>
                    <a:pt x="236" y="165"/>
                  </a:lnTo>
                  <a:lnTo>
                    <a:pt x="230" y="176"/>
                  </a:lnTo>
                  <a:lnTo>
                    <a:pt x="220" y="186"/>
                  </a:lnTo>
                  <a:lnTo>
                    <a:pt x="211" y="195"/>
                  </a:lnTo>
                  <a:lnTo>
                    <a:pt x="207" y="201"/>
                  </a:lnTo>
                  <a:lnTo>
                    <a:pt x="201" y="209"/>
                  </a:lnTo>
                  <a:lnTo>
                    <a:pt x="196" y="214"/>
                  </a:lnTo>
                  <a:lnTo>
                    <a:pt x="190" y="220"/>
                  </a:lnTo>
                  <a:lnTo>
                    <a:pt x="182" y="226"/>
                  </a:lnTo>
                  <a:lnTo>
                    <a:pt x="177" y="233"/>
                  </a:lnTo>
                  <a:lnTo>
                    <a:pt x="169" y="239"/>
                  </a:lnTo>
                  <a:lnTo>
                    <a:pt x="161" y="245"/>
                  </a:lnTo>
                  <a:lnTo>
                    <a:pt x="152" y="250"/>
                  </a:lnTo>
                  <a:lnTo>
                    <a:pt x="146" y="258"/>
                  </a:lnTo>
                  <a:lnTo>
                    <a:pt x="137" y="264"/>
                  </a:lnTo>
                  <a:lnTo>
                    <a:pt x="131" y="269"/>
                  </a:lnTo>
                  <a:lnTo>
                    <a:pt x="121" y="275"/>
                  </a:lnTo>
                  <a:lnTo>
                    <a:pt x="114" y="283"/>
                  </a:lnTo>
                  <a:lnTo>
                    <a:pt x="106" y="288"/>
                  </a:lnTo>
                  <a:lnTo>
                    <a:pt x="99" y="296"/>
                  </a:lnTo>
                  <a:lnTo>
                    <a:pt x="89" y="300"/>
                  </a:lnTo>
                  <a:lnTo>
                    <a:pt x="83" y="307"/>
                  </a:lnTo>
                  <a:lnTo>
                    <a:pt x="76" y="313"/>
                  </a:lnTo>
                  <a:lnTo>
                    <a:pt x="68" y="321"/>
                  </a:lnTo>
                  <a:lnTo>
                    <a:pt x="61" y="325"/>
                  </a:lnTo>
                  <a:lnTo>
                    <a:pt x="53" y="330"/>
                  </a:lnTo>
                  <a:lnTo>
                    <a:pt x="47" y="334"/>
                  </a:lnTo>
                  <a:lnTo>
                    <a:pt x="40" y="340"/>
                  </a:lnTo>
                  <a:lnTo>
                    <a:pt x="28" y="347"/>
                  </a:lnTo>
                  <a:lnTo>
                    <a:pt x="19" y="355"/>
                  </a:lnTo>
                  <a:lnTo>
                    <a:pt x="11" y="361"/>
                  </a:lnTo>
                  <a:lnTo>
                    <a:pt x="4" y="366"/>
                  </a:lnTo>
                  <a:lnTo>
                    <a:pt x="0" y="368"/>
                  </a:lnTo>
                  <a:lnTo>
                    <a:pt x="0" y="370"/>
                  </a:lnTo>
                  <a:lnTo>
                    <a:pt x="0" y="372"/>
                  </a:lnTo>
                  <a:lnTo>
                    <a:pt x="4" y="382"/>
                  </a:lnTo>
                  <a:lnTo>
                    <a:pt x="5" y="387"/>
                  </a:lnTo>
                  <a:lnTo>
                    <a:pt x="7" y="395"/>
                  </a:lnTo>
                  <a:lnTo>
                    <a:pt x="11" y="404"/>
                  </a:lnTo>
                  <a:lnTo>
                    <a:pt x="15" y="414"/>
                  </a:lnTo>
                  <a:lnTo>
                    <a:pt x="19" y="423"/>
                  </a:lnTo>
                  <a:lnTo>
                    <a:pt x="21" y="433"/>
                  </a:lnTo>
                  <a:lnTo>
                    <a:pt x="23" y="439"/>
                  </a:lnTo>
                  <a:lnTo>
                    <a:pt x="24" y="444"/>
                  </a:lnTo>
                  <a:lnTo>
                    <a:pt x="24" y="450"/>
                  </a:lnTo>
                  <a:lnTo>
                    <a:pt x="28" y="458"/>
                  </a:lnTo>
                  <a:lnTo>
                    <a:pt x="28" y="461"/>
                  </a:lnTo>
                  <a:lnTo>
                    <a:pt x="30" y="467"/>
                  </a:lnTo>
                  <a:lnTo>
                    <a:pt x="30" y="475"/>
                  </a:lnTo>
                  <a:lnTo>
                    <a:pt x="32" y="480"/>
                  </a:lnTo>
                  <a:lnTo>
                    <a:pt x="32" y="486"/>
                  </a:lnTo>
                  <a:lnTo>
                    <a:pt x="34" y="492"/>
                  </a:lnTo>
                  <a:lnTo>
                    <a:pt x="36" y="499"/>
                  </a:lnTo>
                  <a:lnTo>
                    <a:pt x="38" y="505"/>
                  </a:lnTo>
                  <a:lnTo>
                    <a:pt x="38" y="517"/>
                  </a:lnTo>
                  <a:lnTo>
                    <a:pt x="40" y="526"/>
                  </a:lnTo>
                  <a:lnTo>
                    <a:pt x="40" y="537"/>
                  </a:lnTo>
                  <a:lnTo>
                    <a:pt x="40" y="549"/>
                  </a:lnTo>
                  <a:lnTo>
                    <a:pt x="40" y="558"/>
                  </a:lnTo>
                  <a:lnTo>
                    <a:pt x="40" y="568"/>
                  </a:lnTo>
                  <a:lnTo>
                    <a:pt x="40" y="575"/>
                  </a:lnTo>
                  <a:lnTo>
                    <a:pt x="40" y="587"/>
                  </a:lnTo>
                  <a:lnTo>
                    <a:pt x="40" y="593"/>
                  </a:lnTo>
                  <a:lnTo>
                    <a:pt x="38" y="598"/>
                  </a:lnTo>
                  <a:lnTo>
                    <a:pt x="38" y="604"/>
                  </a:lnTo>
                  <a:lnTo>
                    <a:pt x="38" y="612"/>
                  </a:lnTo>
                  <a:lnTo>
                    <a:pt x="36" y="617"/>
                  </a:lnTo>
                  <a:lnTo>
                    <a:pt x="36" y="621"/>
                  </a:lnTo>
                  <a:lnTo>
                    <a:pt x="36" y="623"/>
                  </a:lnTo>
                  <a:lnTo>
                    <a:pt x="40" y="631"/>
                  </a:lnTo>
                  <a:lnTo>
                    <a:pt x="43" y="636"/>
                  </a:lnTo>
                  <a:lnTo>
                    <a:pt x="45" y="644"/>
                  </a:lnTo>
                  <a:lnTo>
                    <a:pt x="49" y="653"/>
                  </a:lnTo>
                  <a:lnTo>
                    <a:pt x="53" y="663"/>
                  </a:lnTo>
                  <a:lnTo>
                    <a:pt x="57" y="672"/>
                  </a:lnTo>
                  <a:lnTo>
                    <a:pt x="61" y="684"/>
                  </a:lnTo>
                  <a:lnTo>
                    <a:pt x="62" y="688"/>
                  </a:lnTo>
                  <a:lnTo>
                    <a:pt x="64" y="693"/>
                  </a:lnTo>
                  <a:lnTo>
                    <a:pt x="68" y="701"/>
                  </a:lnTo>
                  <a:lnTo>
                    <a:pt x="70" y="707"/>
                  </a:lnTo>
                  <a:lnTo>
                    <a:pt x="72" y="714"/>
                  </a:lnTo>
                  <a:lnTo>
                    <a:pt x="76" y="720"/>
                  </a:lnTo>
                  <a:lnTo>
                    <a:pt x="78" y="726"/>
                  </a:lnTo>
                  <a:lnTo>
                    <a:pt x="80" y="733"/>
                  </a:lnTo>
                  <a:lnTo>
                    <a:pt x="83" y="739"/>
                  </a:lnTo>
                  <a:lnTo>
                    <a:pt x="85" y="747"/>
                  </a:lnTo>
                  <a:lnTo>
                    <a:pt x="87" y="754"/>
                  </a:lnTo>
                  <a:lnTo>
                    <a:pt x="91" y="762"/>
                  </a:lnTo>
                  <a:lnTo>
                    <a:pt x="93" y="767"/>
                  </a:lnTo>
                  <a:lnTo>
                    <a:pt x="95" y="775"/>
                  </a:lnTo>
                  <a:lnTo>
                    <a:pt x="97" y="781"/>
                  </a:lnTo>
                  <a:lnTo>
                    <a:pt x="101" y="788"/>
                  </a:lnTo>
                  <a:lnTo>
                    <a:pt x="102" y="796"/>
                  </a:lnTo>
                  <a:lnTo>
                    <a:pt x="104" y="804"/>
                  </a:lnTo>
                  <a:lnTo>
                    <a:pt x="108" y="809"/>
                  </a:lnTo>
                  <a:lnTo>
                    <a:pt x="110" y="817"/>
                  </a:lnTo>
                  <a:lnTo>
                    <a:pt x="112" y="823"/>
                  </a:lnTo>
                  <a:lnTo>
                    <a:pt x="114" y="830"/>
                  </a:lnTo>
                  <a:lnTo>
                    <a:pt x="116" y="836"/>
                  </a:lnTo>
                  <a:lnTo>
                    <a:pt x="118" y="842"/>
                  </a:lnTo>
                  <a:lnTo>
                    <a:pt x="120" y="847"/>
                  </a:lnTo>
                  <a:lnTo>
                    <a:pt x="121" y="855"/>
                  </a:lnTo>
                  <a:lnTo>
                    <a:pt x="123" y="861"/>
                  </a:lnTo>
                  <a:lnTo>
                    <a:pt x="127" y="868"/>
                  </a:lnTo>
                  <a:lnTo>
                    <a:pt x="129" y="878"/>
                  </a:lnTo>
                  <a:lnTo>
                    <a:pt x="133" y="887"/>
                  </a:lnTo>
                  <a:lnTo>
                    <a:pt x="135" y="895"/>
                  </a:lnTo>
                  <a:lnTo>
                    <a:pt x="137" y="904"/>
                  </a:lnTo>
                  <a:lnTo>
                    <a:pt x="139" y="910"/>
                  </a:lnTo>
                  <a:lnTo>
                    <a:pt x="140" y="914"/>
                  </a:lnTo>
                  <a:lnTo>
                    <a:pt x="140" y="916"/>
                  </a:lnTo>
                  <a:lnTo>
                    <a:pt x="142" y="918"/>
                  </a:lnTo>
                  <a:lnTo>
                    <a:pt x="726" y="283"/>
                  </a:lnTo>
                  <a:lnTo>
                    <a:pt x="431" y="0"/>
                  </a:lnTo>
                  <a:lnTo>
                    <a:pt x="431" y="0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84" name="Freeform 16"/>
            <p:cNvSpPr>
              <a:spLocks/>
            </p:cNvSpPr>
            <p:nvPr/>
          </p:nvSpPr>
          <p:spPr bwMode="auto">
            <a:xfrm>
              <a:off x="2789" y="1573"/>
              <a:ext cx="380" cy="463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2"/>
                </a:cxn>
                <a:cxn ang="0">
                  <a:pos x="333" y="10"/>
                </a:cxn>
                <a:cxn ang="0">
                  <a:pos x="331" y="14"/>
                </a:cxn>
                <a:cxn ang="0">
                  <a:pos x="329" y="19"/>
                </a:cxn>
                <a:cxn ang="0">
                  <a:pos x="327" y="25"/>
                </a:cxn>
                <a:cxn ang="0">
                  <a:pos x="326" y="35"/>
                </a:cxn>
                <a:cxn ang="0">
                  <a:pos x="322" y="42"/>
                </a:cxn>
                <a:cxn ang="0">
                  <a:pos x="318" y="54"/>
                </a:cxn>
                <a:cxn ang="0">
                  <a:pos x="310" y="63"/>
                </a:cxn>
                <a:cxn ang="0">
                  <a:pos x="305" y="75"/>
                </a:cxn>
                <a:cxn ang="0">
                  <a:pos x="301" y="80"/>
                </a:cxn>
                <a:cxn ang="0">
                  <a:pos x="297" y="86"/>
                </a:cxn>
                <a:cxn ang="0">
                  <a:pos x="293" y="92"/>
                </a:cxn>
                <a:cxn ang="0">
                  <a:pos x="289" y="97"/>
                </a:cxn>
                <a:cxn ang="0">
                  <a:pos x="284" y="105"/>
                </a:cxn>
                <a:cxn ang="0">
                  <a:pos x="278" y="111"/>
                </a:cxn>
                <a:cxn ang="0">
                  <a:pos x="272" y="118"/>
                </a:cxn>
                <a:cxn ang="0">
                  <a:pos x="267" y="126"/>
                </a:cxn>
                <a:cxn ang="0">
                  <a:pos x="259" y="134"/>
                </a:cxn>
                <a:cxn ang="0">
                  <a:pos x="253" y="139"/>
                </a:cxn>
                <a:cxn ang="0">
                  <a:pos x="246" y="147"/>
                </a:cxn>
                <a:cxn ang="0">
                  <a:pos x="238" y="154"/>
                </a:cxn>
                <a:cxn ang="0">
                  <a:pos x="230" y="160"/>
                </a:cxn>
                <a:cxn ang="0">
                  <a:pos x="223" y="168"/>
                </a:cxn>
                <a:cxn ang="0">
                  <a:pos x="213" y="175"/>
                </a:cxn>
                <a:cxn ang="0">
                  <a:pos x="206" y="185"/>
                </a:cxn>
                <a:cxn ang="0">
                  <a:pos x="196" y="191"/>
                </a:cxn>
                <a:cxn ang="0">
                  <a:pos x="189" y="198"/>
                </a:cxn>
                <a:cxn ang="0">
                  <a:pos x="179" y="206"/>
                </a:cxn>
                <a:cxn ang="0">
                  <a:pos x="172" y="213"/>
                </a:cxn>
                <a:cxn ang="0">
                  <a:pos x="162" y="219"/>
                </a:cxn>
                <a:cxn ang="0">
                  <a:pos x="154" y="227"/>
                </a:cxn>
                <a:cxn ang="0">
                  <a:pos x="145" y="232"/>
                </a:cxn>
                <a:cxn ang="0">
                  <a:pos x="139" y="240"/>
                </a:cxn>
                <a:cxn ang="0">
                  <a:pos x="130" y="246"/>
                </a:cxn>
                <a:cxn ang="0">
                  <a:pos x="122" y="251"/>
                </a:cxn>
                <a:cxn ang="0">
                  <a:pos x="114" y="257"/>
                </a:cxn>
                <a:cxn ang="0">
                  <a:pos x="107" y="265"/>
                </a:cxn>
                <a:cxn ang="0">
                  <a:pos x="101" y="268"/>
                </a:cxn>
                <a:cxn ang="0">
                  <a:pos x="94" y="274"/>
                </a:cxn>
                <a:cxn ang="0">
                  <a:pos x="88" y="278"/>
                </a:cxn>
                <a:cxn ang="0">
                  <a:pos x="84" y="284"/>
                </a:cxn>
                <a:cxn ang="0">
                  <a:pos x="75" y="289"/>
                </a:cxn>
                <a:cxn ang="0">
                  <a:pos x="67" y="295"/>
                </a:cxn>
                <a:cxn ang="0">
                  <a:pos x="63" y="299"/>
                </a:cxn>
                <a:cxn ang="0">
                  <a:pos x="61" y="301"/>
                </a:cxn>
                <a:cxn ang="0">
                  <a:pos x="0" y="432"/>
                </a:cxn>
                <a:cxn ang="0">
                  <a:pos x="4" y="708"/>
                </a:cxn>
                <a:cxn ang="0">
                  <a:pos x="71" y="926"/>
                </a:cxn>
                <a:cxn ang="0">
                  <a:pos x="487" y="595"/>
                </a:cxn>
                <a:cxn ang="0">
                  <a:pos x="759" y="352"/>
                </a:cxn>
                <a:cxn ang="0">
                  <a:pos x="533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759" h="926">
                  <a:moveTo>
                    <a:pt x="335" y="0"/>
                  </a:moveTo>
                  <a:lnTo>
                    <a:pt x="333" y="2"/>
                  </a:lnTo>
                  <a:lnTo>
                    <a:pt x="333" y="10"/>
                  </a:lnTo>
                  <a:lnTo>
                    <a:pt x="331" y="14"/>
                  </a:lnTo>
                  <a:lnTo>
                    <a:pt x="329" y="19"/>
                  </a:lnTo>
                  <a:lnTo>
                    <a:pt x="327" y="25"/>
                  </a:lnTo>
                  <a:lnTo>
                    <a:pt x="326" y="35"/>
                  </a:lnTo>
                  <a:lnTo>
                    <a:pt x="322" y="42"/>
                  </a:lnTo>
                  <a:lnTo>
                    <a:pt x="318" y="54"/>
                  </a:lnTo>
                  <a:lnTo>
                    <a:pt x="310" y="63"/>
                  </a:lnTo>
                  <a:lnTo>
                    <a:pt x="305" y="75"/>
                  </a:lnTo>
                  <a:lnTo>
                    <a:pt x="301" y="80"/>
                  </a:lnTo>
                  <a:lnTo>
                    <a:pt x="297" y="86"/>
                  </a:lnTo>
                  <a:lnTo>
                    <a:pt x="293" y="92"/>
                  </a:lnTo>
                  <a:lnTo>
                    <a:pt x="289" y="97"/>
                  </a:lnTo>
                  <a:lnTo>
                    <a:pt x="284" y="105"/>
                  </a:lnTo>
                  <a:lnTo>
                    <a:pt x="278" y="111"/>
                  </a:lnTo>
                  <a:lnTo>
                    <a:pt x="272" y="118"/>
                  </a:lnTo>
                  <a:lnTo>
                    <a:pt x="267" y="126"/>
                  </a:lnTo>
                  <a:lnTo>
                    <a:pt x="259" y="134"/>
                  </a:lnTo>
                  <a:lnTo>
                    <a:pt x="253" y="139"/>
                  </a:lnTo>
                  <a:lnTo>
                    <a:pt x="246" y="147"/>
                  </a:lnTo>
                  <a:lnTo>
                    <a:pt x="238" y="154"/>
                  </a:lnTo>
                  <a:lnTo>
                    <a:pt x="230" y="160"/>
                  </a:lnTo>
                  <a:lnTo>
                    <a:pt x="223" y="168"/>
                  </a:lnTo>
                  <a:lnTo>
                    <a:pt x="213" y="175"/>
                  </a:lnTo>
                  <a:lnTo>
                    <a:pt x="206" y="185"/>
                  </a:lnTo>
                  <a:lnTo>
                    <a:pt x="196" y="191"/>
                  </a:lnTo>
                  <a:lnTo>
                    <a:pt x="189" y="198"/>
                  </a:lnTo>
                  <a:lnTo>
                    <a:pt x="179" y="206"/>
                  </a:lnTo>
                  <a:lnTo>
                    <a:pt x="172" y="213"/>
                  </a:lnTo>
                  <a:lnTo>
                    <a:pt x="162" y="219"/>
                  </a:lnTo>
                  <a:lnTo>
                    <a:pt x="154" y="227"/>
                  </a:lnTo>
                  <a:lnTo>
                    <a:pt x="145" y="232"/>
                  </a:lnTo>
                  <a:lnTo>
                    <a:pt x="139" y="240"/>
                  </a:lnTo>
                  <a:lnTo>
                    <a:pt x="130" y="246"/>
                  </a:lnTo>
                  <a:lnTo>
                    <a:pt x="122" y="251"/>
                  </a:lnTo>
                  <a:lnTo>
                    <a:pt x="114" y="257"/>
                  </a:lnTo>
                  <a:lnTo>
                    <a:pt x="107" y="265"/>
                  </a:lnTo>
                  <a:lnTo>
                    <a:pt x="101" y="268"/>
                  </a:lnTo>
                  <a:lnTo>
                    <a:pt x="94" y="274"/>
                  </a:lnTo>
                  <a:lnTo>
                    <a:pt x="88" y="278"/>
                  </a:lnTo>
                  <a:lnTo>
                    <a:pt x="84" y="284"/>
                  </a:lnTo>
                  <a:lnTo>
                    <a:pt x="75" y="289"/>
                  </a:lnTo>
                  <a:lnTo>
                    <a:pt x="67" y="295"/>
                  </a:lnTo>
                  <a:lnTo>
                    <a:pt x="63" y="299"/>
                  </a:lnTo>
                  <a:lnTo>
                    <a:pt x="61" y="301"/>
                  </a:lnTo>
                  <a:lnTo>
                    <a:pt x="0" y="432"/>
                  </a:lnTo>
                  <a:lnTo>
                    <a:pt x="4" y="708"/>
                  </a:lnTo>
                  <a:lnTo>
                    <a:pt x="71" y="926"/>
                  </a:lnTo>
                  <a:lnTo>
                    <a:pt x="487" y="595"/>
                  </a:lnTo>
                  <a:lnTo>
                    <a:pt x="759" y="352"/>
                  </a:lnTo>
                  <a:lnTo>
                    <a:pt x="533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rgbClr val="C299D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85" name="Freeform 17"/>
            <p:cNvSpPr>
              <a:spLocks/>
            </p:cNvSpPr>
            <p:nvPr/>
          </p:nvSpPr>
          <p:spPr bwMode="auto">
            <a:xfrm>
              <a:off x="2886" y="1565"/>
              <a:ext cx="327" cy="434"/>
            </a:xfrm>
            <a:custGeom>
              <a:avLst/>
              <a:gdLst/>
              <a:ahLst/>
              <a:cxnLst>
                <a:cxn ang="0">
                  <a:pos x="577" y="73"/>
                </a:cxn>
                <a:cxn ang="0">
                  <a:pos x="575" y="76"/>
                </a:cxn>
                <a:cxn ang="0">
                  <a:pos x="575" y="86"/>
                </a:cxn>
                <a:cxn ang="0">
                  <a:pos x="575" y="95"/>
                </a:cxn>
                <a:cxn ang="0">
                  <a:pos x="577" y="109"/>
                </a:cxn>
                <a:cxn ang="0">
                  <a:pos x="580" y="124"/>
                </a:cxn>
                <a:cxn ang="0">
                  <a:pos x="588" y="143"/>
                </a:cxn>
                <a:cxn ang="0">
                  <a:pos x="590" y="152"/>
                </a:cxn>
                <a:cxn ang="0">
                  <a:pos x="596" y="166"/>
                </a:cxn>
                <a:cxn ang="0">
                  <a:pos x="599" y="177"/>
                </a:cxn>
                <a:cxn ang="0">
                  <a:pos x="605" y="192"/>
                </a:cxn>
                <a:cxn ang="0">
                  <a:pos x="611" y="206"/>
                </a:cxn>
                <a:cxn ang="0">
                  <a:pos x="616" y="217"/>
                </a:cxn>
                <a:cxn ang="0">
                  <a:pos x="622" y="230"/>
                </a:cxn>
                <a:cxn ang="0">
                  <a:pos x="628" y="245"/>
                </a:cxn>
                <a:cxn ang="0">
                  <a:pos x="637" y="266"/>
                </a:cxn>
                <a:cxn ang="0">
                  <a:pos x="647" y="285"/>
                </a:cxn>
                <a:cxn ang="0">
                  <a:pos x="653" y="297"/>
                </a:cxn>
                <a:cxn ang="0">
                  <a:pos x="654" y="303"/>
                </a:cxn>
                <a:cxn ang="0">
                  <a:pos x="94" y="865"/>
                </a:cxn>
                <a:cxn ang="0">
                  <a:pos x="94" y="854"/>
                </a:cxn>
                <a:cxn ang="0">
                  <a:pos x="92" y="842"/>
                </a:cxn>
                <a:cxn ang="0">
                  <a:pos x="92" y="833"/>
                </a:cxn>
                <a:cxn ang="0">
                  <a:pos x="92" y="820"/>
                </a:cxn>
                <a:cxn ang="0">
                  <a:pos x="92" y="806"/>
                </a:cxn>
                <a:cxn ang="0">
                  <a:pos x="90" y="791"/>
                </a:cxn>
                <a:cxn ang="0">
                  <a:pos x="88" y="774"/>
                </a:cxn>
                <a:cxn ang="0">
                  <a:pos x="86" y="755"/>
                </a:cxn>
                <a:cxn ang="0">
                  <a:pos x="84" y="736"/>
                </a:cxn>
                <a:cxn ang="0">
                  <a:pos x="80" y="717"/>
                </a:cxn>
                <a:cxn ang="0">
                  <a:pos x="76" y="696"/>
                </a:cxn>
                <a:cxn ang="0">
                  <a:pos x="73" y="673"/>
                </a:cxn>
                <a:cxn ang="0">
                  <a:pos x="71" y="652"/>
                </a:cxn>
                <a:cxn ang="0">
                  <a:pos x="67" y="635"/>
                </a:cxn>
                <a:cxn ang="0">
                  <a:pos x="63" y="622"/>
                </a:cxn>
                <a:cxn ang="0">
                  <a:pos x="61" y="610"/>
                </a:cxn>
                <a:cxn ang="0">
                  <a:pos x="59" y="599"/>
                </a:cxn>
                <a:cxn ang="0">
                  <a:pos x="56" y="586"/>
                </a:cxn>
                <a:cxn ang="0">
                  <a:pos x="54" y="572"/>
                </a:cxn>
                <a:cxn ang="0">
                  <a:pos x="50" y="555"/>
                </a:cxn>
                <a:cxn ang="0">
                  <a:pos x="46" y="538"/>
                </a:cxn>
                <a:cxn ang="0">
                  <a:pos x="42" y="527"/>
                </a:cxn>
                <a:cxn ang="0">
                  <a:pos x="38" y="510"/>
                </a:cxn>
                <a:cxn ang="0">
                  <a:pos x="33" y="489"/>
                </a:cxn>
                <a:cxn ang="0">
                  <a:pos x="29" y="468"/>
                </a:cxn>
                <a:cxn ang="0">
                  <a:pos x="23" y="449"/>
                </a:cxn>
                <a:cxn ang="0">
                  <a:pos x="17" y="430"/>
                </a:cxn>
                <a:cxn ang="0">
                  <a:pos x="12" y="415"/>
                </a:cxn>
                <a:cxn ang="0">
                  <a:pos x="8" y="401"/>
                </a:cxn>
                <a:cxn ang="0">
                  <a:pos x="4" y="390"/>
                </a:cxn>
                <a:cxn ang="0">
                  <a:pos x="2" y="379"/>
                </a:cxn>
                <a:cxn ang="0">
                  <a:pos x="0" y="371"/>
                </a:cxn>
                <a:cxn ang="0">
                  <a:pos x="46" y="399"/>
                </a:cxn>
                <a:cxn ang="0">
                  <a:pos x="234" y="382"/>
                </a:cxn>
                <a:cxn ang="0">
                  <a:pos x="289" y="316"/>
                </a:cxn>
                <a:cxn ang="0">
                  <a:pos x="377" y="270"/>
                </a:cxn>
                <a:cxn ang="0">
                  <a:pos x="388" y="38"/>
                </a:cxn>
                <a:cxn ang="0">
                  <a:pos x="483" y="0"/>
                </a:cxn>
              </a:cxnLst>
              <a:rect l="0" t="0" r="r" b="b"/>
              <a:pathLst>
                <a:path w="654" h="867">
                  <a:moveTo>
                    <a:pt x="483" y="0"/>
                  </a:moveTo>
                  <a:lnTo>
                    <a:pt x="577" y="73"/>
                  </a:lnTo>
                  <a:lnTo>
                    <a:pt x="577" y="73"/>
                  </a:lnTo>
                  <a:lnTo>
                    <a:pt x="575" y="76"/>
                  </a:lnTo>
                  <a:lnTo>
                    <a:pt x="575" y="78"/>
                  </a:lnTo>
                  <a:lnTo>
                    <a:pt x="575" y="86"/>
                  </a:lnTo>
                  <a:lnTo>
                    <a:pt x="575" y="90"/>
                  </a:lnTo>
                  <a:lnTo>
                    <a:pt x="575" y="95"/>
                  </a:lnTo>
                  <a:lnTo>
                    <a:pt x="575" y="101"/>
                  </a:lnTo>
                  <a:lnTo>
                    <a:pt x="577" y="109"/>
                  </a:lnTo>
                  <a:lnTo>
                    <a:pt x="577" y="114"/>
                  </a:lnTo>
                  <a:lnTo>
                    <a:pt x="580" y="124"/>
                  </a:lnTo>
                  <a:lnTo>
                    <a:pt x="582" y="131"/>
                  </a:lnTo>
                  <a:lnTo>
                    <a:pt x="588" y="143"/>
                  </a:lnTo>
                  <a:lnTo>
                    <a:pt x="588" y="147"/>
                  </a:lnTo>
                  <a:lnTo>
                    <a:pt x="590" y="152"/>
                  </a:lnTo>
                  <a:lnTo>
                    <a:pt x="592" y="158"/>
                  </a:lnTo>
                  <a:lnTo>
                    <a:pt x="596" y="166"/>
                  </a:lnTo>
                  <a:lnTo>
                    <a:pt x="597" y="171"/>
                  </a:lnTo>
                  <a:lnTo>
                    <a:pt x="599" y="177"/>
                  </a:lnTo>
                  <a:lnTo>
                    <a:pt x="603" y="185"/>
                  </a:lnTo>
                  <a:lnTo>
                    <a:pt x="605" y="192"/>
                  </a:lnTo>
                  <a:lnTo>
                    <a:pt x="607" y="198"/>
                  </a:lnTo>
                  <a:lnTo>
                    <a:pt x="611" y="206"/>
                  </a:lnTo>
                  <a:lnTo>
                    <a:pt x="613" y="211"/>
                  </a:lnTo>
                  <a:lnTo>
                    <a:pt x="616" y="217"/>
                  </a:lnTo>
                  <a:lnTo>
                    <a:pt x="618" y="225"/>
                  </a:lnTo>
                  <a:lnTo>
                    <a:pt x="622" y="230"/>
                  </a:lnTo>
                  <a:lnTo>
                    <a:pt x="624" y="238"/>
                  </a:lnTo>
                  <a:lnTo>
                    <a:pt x="628" y="245"/>
                  </a:lnTo>
                  <a:lnTo>
                    <a:pt x="632" y="255"/>
                  </a:lnTo>
                  <a:lnTo>
                    <a:pt x="637" y="266"/>
                  </a:lnTo>
                  <a:lnTo>
                    <a:pt x="641" y="276"/>
                  </a:lnTo>
                  <a:lnTo>
                    <a:pt x="647" y="285"/>
                  </a:lnTo>
                  <a:lnTo>
                    <a:pt x="649" y="293"/>
                  </a:lnTo>
                  <a:lnTo>
                    <a:pt x="653" y="297"/>
                  </a:lnTo>
                  <a:lnTo>
                    <a:pt x="654" y="301"/>
                  </a:lnTo>
                  <a:lnTo>
                    <a:pt x="654" y="303"/>
                  </a:lnTo>
                  <a:lnTo>
                    <a:pt x="94" y="867"/>
                  </a:lnTo>
                  <a:lnTo>
                    <a:pt x="94" y="865"/>
                  </a:lnTo>
                  <a:lnTo>
                    <a:pt x="94" y="861"/>
                  </a:lnTo>
                  <a:lnTo>
                    <a:pt x="94" y="854"/>
                  </a:lnTo>
                  <a:lnTo>
                    <a:pt x="94" y="848"/>
                  </a:lnTo>
                  <a:lnTo>
                    <a:pt x="92" y="842"/>
                  </a:lnTo>
                  <a:lnTo>
                    <a:pt x="92" y="837"/>
                  </a:lnTo>
                  <a:lnTo>
                    <a:pt x="92" y="833"/>
                  </a:lnTo>
                  <a:lnTo>
                    <a:pt x="92" y="827"/>
                  </a:lnTo>
                  <a:lnTo>
                    <a:pt x="92" y="820"/>
                  </a:lnTo>
                  <a:lnTo>
                    <a:pt x="92" y="814"/>
                  </a:lnTo>
                  <a:lnTo>
                    <a:pt x="92" y="806"/>
                  </a:lnTo>
                  <a:lnTo>
                    <a:pt x="92" y="801"/>
                  </a:lnTo>
                  <a:lnTo>
                    <a:pt x="90" y="791"/>
                  </a:lnTo>
                  <a:lnTo>
                    <a:pt x="88" y="781"/>
                  </a:lnTo>
                  <a:lnTo>
                    <a:pt x="88" y="774"/>
                  </a:lnTo>
                  <a:lnTo>
                    <a:pt x="86" y="764"/>
                  </a:lnTo>
                  <a:lnTo>
                    <a:pt x="86" y="755"/>
                  </a:lnTo>
                  <a:lnTo>
                    <a:pt x="84" y="745"/>
                  </a:lnTo>
                  <a:lnTo>
                    <a:pt x="84" y="736"/>
                  </a:lnTo>
                  <a:lnTo>
                    <a:pt x="84" y="728"/>
                  </a:lnTo>
                  <a:lnTo>
                    <a:pt x="80" y="717"/>
                  </a:lnTo>
                  <a:lnTo>
                    <a:pt x="78" y="705"/>
                  </a:lnTo>
                  <a:lnTo>
                    <a:pt x="76" y="696"/>
                  </a:lnTo>
                  <a:lnTo>
                    <a:pt x="76" y="685"/>
                  </a:lnTo>
                  <a:lnTo>
                    <a:pt x="73" y="673"/>
                  </a:lnTo>
                  <a:lnTo>
                    <a:pt x="73" y="664"/>
                  </a:lnTo>
                  <a:lnTo>
                    <a:pt x="71" y="652"/>
                  </a:lnTo>
                  <a:lnTo>
                    <a:pt x="69" y="641"/>
                  </a:lnTo>
                  <a:lnTo>
                    <a:pt x="67" y="635"/>
                  </a:lnTo>
                  <a:lnTo>
                    <a:pt x="65" y="628"/>
                  </a:lnTo>
                  <a:lnTo>
                    <a:pt x="63" y="622"/>
                  </a:lnTo>
                  <a:lnTo>
                    <a:pt x="63" y="616"/>
                  </a:lnTo>
                  <a:lnTo>
                    <a:pt x="61" y="610"/>
                  </a:lnTo>
                  <a:lnTo>
                    <a:pt x="61" y="605"/>
                  </a:lnTo>
                  <a:lnTo>
                    <a:pt x="59" y="599"/>
                  </a:lnTo>
                  <a:lnTo>
                    <a:pt x="59" y="593"/>
                  </a:lnTo>
                  <a:lnTo>
                    <a:pt x="56" y="586"/>
                  </a:lnTo>
                  <a:lnTo>
                    <a:pt x="56" y="580"/>
                  </a:lnTo>
                  <a:lnTo>
                    <a:pt x="54" y="572"/>
                  </a:lnTo>
                  <a:lnTo>
                    <a:pt x="54" y="569"/>
                  </a:lnTo>
                  <a:lnTo>
                    <a:pt x="50" y="555"/>
                  </a:lnTo>
                  <a:lnTo>
                    <a:pt x="48" y="546"/>
                  </a:lnTo>
                  <a:lnTo>
                    <a:pt x="46" y="538"/>
                  </a:lnTo>
                  <a:lnTo>
                    <a:pt x="44" y="532"/>
                  </a:lnTo>
                  <a:lnTo>
                    <a:pt x="42" y="527"/>
                  </a:lnTo>
                  <a:lnTo>
                    <a:pt x="42" y="521"/>
                  </a:lnTo>
                  <a:lnTo>
                    <a:pt x="38" y="510"/>
                  </a:lnTo>
                  <a:lnTo>
                    <a:pt x="36" y="500"/>
                  </a:lnTo>
                  <a:lnTo>
                    <a:pt x="33" y="489"/>
                  </a:lnTo>
                  <a:lnTo>
                    <a:pt x="31" y="479"/>
                  </a:lnTo>
                  <a:lnTo>
                    <a:pt x="29" y="468"/>
                  </a:lnTo>
                  <a:lnTo>
                    <a:pt x="27" y="458"/>
                  </a:lnTo>
                  <a:lnTo>
                    <a:pt x="23" y="449"/>
                  </a:lnTo>
                  <a:lnTo>
                    <a:pt x="19" y="439"/>
                  </a:lnTo>
                  <a:lnTo>
                    <a:pt x="17" y="430"/>
                  </a:lnTo>
                  <a:lnTo>
                    <a:pt x="16" y="422"/>
                  </a:lnTo>
                  <a:lnTo>
                    <a:pt x="12" y="415"/>
                  </a:lnTo>
                  <a:lnTo>
                    <a:pt x="10" y="407"/>
                  </a:lnTo>
                  <a:lnTo>
                    <a:pt x="8" y="401"/>
                  </a:lnTo>
                  <a:lnTo>
                    <a:pt x="6" y="396"/>
                  </a:lnTo>
                  <a:lnTo>
                    <a:pt x="4" y="390"/>
                  </a:lnTo>
                  <a:lnTo>
                    <a:pt x="4" y="384"/>
                  </a:lnTo>
                  <a:lnTo>
                    <a:pt x="2" y="379"/>
                  </a:lnTo>
                  <a:lnTo>
                    <a:pt x="2" y="377"/>
                  </a:lnTo>
                  <a:lnTo>
                    <a:pt x="0" y="371"/>
                  </a:lnTo>
                  <a:lnTo>
                    <a:pt x="0" y="371"/>
                  </a:lnTo>
                  <a:lnTo>
                    <a:pt x="46" y="399"/>
                  </a:lnTo>
                  <a:lnTo>
                    <a:pt x="147" y="303"/>
                  </a:lnTo>
                  <a:lnTo>
                    <a:pt x="234" y="382"/>
                  </a:lnTo>
                  <a:lnTo>
                    <a:pt x="280" y="333"/>
                  </a:lnTo>
                  <a:lnTo>
                    <a:pt x="289" y="316"/>
                  </a:lnTo>
                  <a:lnTo>
                    <a:pt x="348" y="354"/>
                  </a:lnTo>
                  <a:lnTo>
                    <a:pt x="377" y="270"/>
                  </a:lnTo>
                  <a:lnTo>
                    <a:pt x="320" y="215"/>
                  </a:lnTo>
                  <a:lnTo>
                    <a:pt x="388" y="38"/>
                  </a:lnTo>
                  <a:lnTo>
                    <a:pt x="483" y="0"/>
                  </a:lnTo>
                  <a:lnTo>
                    <a:pt x="483" y="0"/>
                  </a:lnTo>
                  <a:close/>
                </a:path>
              </a:pathLst>
            </a:custGeom>
            <a:solidFill>
              <a:srgbClr val="784A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86" name="Freeform 18"/>
            <p:cNvSpPr>
              <a:spLocks/>
            </p:cNvSpPr>
            <p:nvPr/>
          </p:nvSpPr>
          <p:spPr bwMode="auto">
            <a:xfrm>
              <a:off x="2916" y="1515"/>
              <a:ext cx="74" cy="116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71" y="0"/>
                </a:cxn>
                <a:cxn ang="0">
                  <a:pos x="69" y="5"/>
                </a:cxn>
                <a:cxn ang="0">
                  <a:pos x="67" y="9"/>
                </a:cxn>
                <a:cxn ang="0">
                  <a:pos x="65" y="15"/>
                </a:cxn>
                <a:cxn ang="0">
                  <a:pos x="65" y="19"/>
                </a:cxn>
                <a:cxn ang="0">
                  <a:pos x="63" y="26"/>
                </a:cxn>
                <a:cxn ang="0">
                  <a:pos x="59" y="32"/>
                </a:cxn>
                <a:cxn ang="0">
                  <a:pos x="57" y="38"/>
                </a:cxn>
                <a:cxn ang="0">
                  <a:pos x="55" y="43"/>
                </a:cxn>
                <a:cxn ang="0">
                  <a:pos x="54" y="51"/>
                </a:cxn>
                <a:cxn ang="0">
                  <a:pos x="50" y="57"/>
                </a:cxn>
                <a:cxn ang="0">
                  <a:pos x="48" y="64"/>
                </a:cxn>
                <a:cxn ang="0">
                  <a:pos x="44" y="72"/>
                </a:cxn>
                <a:cxn ang="0">
                  <a:pos x="42" y="79"/>
                </a:cxn>
                <a:cxn ang="0">
                  <a:pos x="36" y="83"/>
                </a:cxn>
                <a:cxn ang="0">
                  <a:pos x="35" y="91"/>
                </a:cxn>
                <a:cxn ang="0">
                  <a:pos x="29" y="96"/>
                </a:cxn>
                <a:cxn ang="0">
                  <a:pos x="27" y="100"/>
                </a:cxn>
                <a:cxn ang="0">
                  <a:pos x="19" y="112"/>
                </a:cxn>
                <a:cxn ang="0">
                  <a:pos x="14" y="121"/>
                </a:cxn>
                <a:cxn ang="0">
                  <a:pos x="6" y="127"/>
                </a:cxn>
                <a:cxn ang="0">
                  <a:pos x="4" y="131"/>
                </a:cxn>
                <a:cxn ang="0">
                  <a:pos x="0" y="134"/>
                </a:cxn>
                <a:cxn ang="0">
                  <a:pos x="0" y="136"/>
                </a:cxn>
                <a:cxn ang="0">
                  <a:pos x="2" y="140"/>
                </a:cxn>
                <a:cxn ang="0">
                  <a:pos x="4" y="146"/>
                </a:cxn>
                <a:cxn ang="0">
                  <a:pos x="10" y="154"/>
                </a:cxn>
                <a:cxn ang="0">
                  <a:pos x="14" y="159"/>
                </a:cxn>
                <a:cxn ang="0">
                  <a:pos x="23" y="169"/>
                </a:cxn>
                <a:cxn ang="0">
                  <a:pos x="27" y="173"/>
                </a:cxn>
                <a:cxn ang="0">
                  <a:pos x="33" y="178"/>
                </a:cxn>
                <a:cxn ang="0">
                  <a:pos x="40" y="182"/>
                </a:cxn>
                <a:cxn ang="0">
                  <a:pos x="48" y="188"/>
                </a:cxn>
                <a:cxn ang="0">
                  <a:pos x="54" y="192"/>
                </a:cxn>
                <a:cxn ang="0">
                  <a:pos x="61" y="195"/>
                </a:cxn>
                <a:cxn ang="0">
                  <a:pos x="69" y="197"/>
                </a:cxn>
                <a:cxn ang="0">
                  <a:pos x="76" y="203"/>
                </a:cxn>
                <a:cxn ang="0">
                  <a:pos x="86" y="205"/>
                </a:cxn>
                <a:cxn ang="0">
                  <a:pos x="93" y="209"/>
                </a:cxn>
                <a:cxn ang="0">
                  <a:pos x="103" y="212"/>
                </a:cxn>
                <a:cxn ang="0">
                  <a:pos x="111" y="216"/>
                </a:cxn>
                <a:cxn ang="0">
                  <a:pos x="118" y="218"/>
                </a:cxn>
                <a:cxn ang="0">
                  <a:pos x="126" y="222"/>
                </a:cxn>
                <a:cxn ang="0">
                  <a:pos x="132" y="224"/>
                </a:cxn>
                <a:cxn ang="0">
                  <a:pos x="137" y="226"/>
                </a:cxn>
                <a:cxn ang="0">
                  <a:pos x="147" y="228"/>
                </a:cxn>
                <a:cxn ang="0">
                  <a:pos x="149" y="231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149" h="231">
                  <a:moveTo>
                    <a:pt x="71" y="0"/>
                  </a:moveTo>
                  <a:lnTo>
                    <a:pt x="71" y="0"/>
                  </a:lnTo>
                  <a:lnTo>
                    <a:pt x="69" y="5"/>
                  </a:lnTo>
                  <a:lnTo>
                    <a:pt x="67" y="9"/>
                  </a:lnTo>
                  <a:lnTo>
                    <a:pt x="65" y="15"/>
                  </a:lnTo>
                  <a:lnTo>
                    <a:pt x="65" y="19"/>
                  </a:lnTo>
                  <a:lnTo>
                    <a:pt x="63" y="26"/>
                  </a:lnTo>
                  <a:lnTo>
                    <a:pt x="59" y="32"/>
                  </a:lnTo>
                  <a:lnTo>
                    <a:pt x="57" y="38"/>
                  </a:lnTo>
                  <a:lnTo>
                    <a:pt x="55" y="43"/>
                  </a:lnTo>
                  <a:lnTo>
                    <a:pt x="54" y="51"/>
                  </a:lnTo>
                  <a:lnTo>
                    <a:pt x="50" y="57"/>
                  </a:lnTo>
                  <a:lnTo>
                    <a:pt x="48" y="64"/>
                  </a:lnTo>
                  <a:lnTo>
                    <a:pt x="44" y="72"/>
                  </a:lnTo>
                  <a:lnTo>
                    <a:pt x="42" y="79"/>
                  </a:lnTo>
                  <a:lnTo>
                    <a:pt x="36" y="83"/>
                  </a:lnTo>
                  <a:lnTo>
                    <a:pt x="35" y="91"/>
                  </a:lnTo>
                  <a:lnTo>
                    <a:pt x="29" y="96"/>
                  </a:lnTo>
                  <a:lnTo>
                    <a:pt x="27" y="100"/>
                  </a:lnTo>
                  <a:lnTo>
                    <a:pt x="19" y="112"/>
                  </a:lnTo>
                  <a:lnTo>
                    <a:pt x="14" y="121"/>
                  </a:lnTo>
                  <a:lnTo>
                    <a:pt x="6" y="127"/>
                  </a:lnTo>
                  <a:lnTo>
                    <a:pt x="4" y="131"/>
                  </a:lnTo>
                  <a:lnTo>
                    <a:pt x="0" y="134"/>
                  </a:lnTo>
                  <a:lnTo>
                    <a:pt x="0" y="136"/>
                  </a:lnTo>
                  <a:lnTo>
                    <a:pt x="2" y="140"/>
                  </a:lnTo>
                  <a:lnTo>
                    <a:pt x="4" y="146"/>
                  </a:lnTo>
                  <a:lnTo>
                    <a:pt x="10" y="154"/>
                  </a:lnTo>
                  <a:lnTo>
                    <a:pt x="14" y="159"/>
                  </a:lnTo>
                  <a:lnTo>
                    <a:pt x="23" y="169"/>
                  </a:lnTo>
                  <a:lnTo>
                    <a:pt x="27" y="173"/>
                  </a:lnTo>
                  <a:lnTo>
                    <a:pt x="33" y="178"/>
                  </a:lnTo>
                  <a:lnTo>
                    <a:pt x="40" y="182"/>
                  </a:lnTo>
                  <a:lnTo>
                    <a:pt x="48" y="188"/>
                  </a:lnTo>
                  <a:lnTo>
                    <a:pt x="54" y="192"/>
                  </a:lnTo>
                  <a:lnTo>
                    <a:pt x="61" y="195"/>
                  </a:lnTo>
                  <a:lnTo>
                    <a:pt x="69" y="197"/>
                  </a:lnTo>
                  <a:lnTo>
                    <a:pt x="76" y="203"/>
                  </a:lnTo>
                  <a:lnTo>
                    <a:pt x="86" y="205"/>
                  </a:lnTo>
                  <a:lnTo>
                    <a:pt x="93" y="209"/>
                  </a:lnTo>
                  <a:lnTo>
                    <a:pt x="103" y="212"/>
                  </a:lnTo>
                  <a:lnTo>
                    <a:pt x="111" y="216"/>
                  </a:lnTo>
                  <a:lnTo>
                    <a:pt x="118" y="218"/>
                  </a:lnTo>
                  <a:lnTo>
                    <a:pt x="126" y="222"/>
                  </a:lnTo>
                  <a:lnTo>
                    <a:pt x="132" y="224"/>
                  </a:lnTo>
                  <a:lnTo>
                    <a:pt x="137" y="226"/>
                  </a:lnTo>
                  <a:lnTo>
                    <a:pt x="147" y="228"/>
                  </a:lnTo>
                  <a:lnTo>
                    <a:pt x="149" y="231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B84F2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87" name="Freeform 19"/>
            <p:cNvSpPr>
              <a:spLocks/>
            </p:cNvSpPr>
            <p:nvPr/>
          </p:nvSpPr>
          <p:spPr bwMode="auto">
            <a:xfrm>
              <a:off x="2948" y="1376"/>
              <a:ext cx="157" cy="354"/>
            </a:xfrm>
            <a:custGeom>
              <a:avLst/>
              <a:gdLst/>
              <a:ahLst/>
              <a:cxnLst>
                <a:cxn ang="0">
                  <a:pos x="17" y="205"/>
                </a:cxn>
                <a:cxn ang="0">
                  <a:pos x="13" y="209"/>
                </a:cxn>
                <a:cxn ang="0">
                  <a:pos x="6" y="222"/>
                </a:cxn>
                <a:cxn ang="0">
                  <a:pos x="4" y="232"/>
                </a:cxn>
                <a:cxn ang="0">
                  <a:pos x="2" y="247"/>
                </a:cxn>
                <a:cxn ang="0">
                  <a:pos x="0" y="266"/>
                </a:cxn>
                <a:cxn ang="0">
                  <a:pos x="0" y="276"/>
                </a:cxn>
                <a:cxn ang="0">
                  <a:pos x="0" y="289"/>
                </a:cxn>
                <a:cxn ang="0">
                  <a:pos x="0" y="300"/>
                </a:cxn>
                <a:cxn ang="0">
                  <a:pos x="0" y="314"/>
                </a:cxn>
                <a:cxn ang="0">
                  <a:pos x="2" y="327"/>
                </a:cxn>
                <a:cxn ang="0">
                  <a:pos x="2" y="342"/>
                </a:cxn>
                <a:cxn ang="0">
                  <a:pos x="4" y="357"/>
                </a:cxn>
                <a:cxn ang="0">
                  <a:pos x="6" y="371"/>
                </a:cxn>
                <a:cxn ang="0">
                  <a:pos x="6" y="384"/>
                </a:cxn>
                <a:cxn ang="0">
                  <a:pos x="9" y="399"/>
                </a:cxn>
                <a:cxn ang="0">
                  <a:pos x="9" y="412"/>
                </a:cxn>
                <a:cxn ang="0">
                  <a:pos x="11" y="424"/>
                </a:cxn>
                <a:cxn ang="0">
                  <a:pos x="15" y="445"/>
                </a:cxn>
                <a:cxn ang="0">
                  <a:pos x="17" y="458"/>
                </a:cxn>
                <a:cxn ang="0">
                  <a:pos x="19" y="464"/>
                </a:cxn>
                <a:cxn ang="0">
                  <a:pos x="51" y="566"/>
                </a:cxn>
                <a:cxn ang="0">
                  <a:pos x="53" y="572"/>
                </a:cxn>
                <a:cxn ang="0">
                  <a:pos x="63" y="591"/>
                </a:cxn>
                <a:cxn ang="0">
                  <a:pos x="68" y="603"/>
                </a:cxn>
                <a:cxn ang="0">
                  <a:pos x="76" y="616"/>
                </a:cxn>
                <a:cxn ang="0">
                  <a:pos x="86" y="629"/>
                </a:cxn>
                <a:cxn ang="0">
                  <a:pos x="97" y="642"/>
                </a:cxn>
                <a:cxn ang="0">
                  <a:pos x="106" y="656"/>
                </a:cxn>
                <a:cxn ang="0">
                  <a:pos x="116" y="667"/>
                </a:cxn>
                <a:cxn ang="0">
                  <a:pos x="139" y="688"/>
                </a:cxn>
                <a:cxn ang="0">
                  <a:pos x="154" y="703"/>
                </a:cxn>
                <a:cxn ang="0">
                  <a:pos x="160" y="707"/>
                </a:cxn>
                <a:cxn ang="0">
                  <a:pos x="314" y="338"/>
                </a:cxn>
                <a:cxn ang="0">
                  <a:pos x="118" y="0"/>
                </a:cxn>
                <a:cxn ang="0">
                  <a:pos x="13" y="160"/>
                </a:cxn>
              </a:cxnLst>
              <a:rect l="0" t="0" r="r" b="b"/>
              <a:pathLst>
                <a:path w="314" h="707">
                  <a:moveTo>
                    <a:pt x="13" y="160"/>
                  </a:moveTo>
                  <a:lnTo>
                    <a:pt x="17" y="205"/>
                  </a:lnTo>
                  <a:lnTo>
                    <a:pt x="13" y="205"/>
                  </a:lnTo>
                  <a:lnTo>
                    <a:pt x="13" y="209"/>
                  </a:lnTo>
                  <a:lnTo>
                    <a:pt x="9" y="215"/>
                  </a:lnTo>
                  <a:lnTo>
                    <a:pt x="6" y="222"/>
                  </a:lnTo>
                  <a:lnTo>
                    <a:pt x="4" y="226"/>
                  </a:lnTo>
                  <a:lnTo>
                    <a:pt x="4" y="232"/>
                  </a:lnTo>
                  <a:lnTo>
                    <a:pt x="2" y="240"/>
                  </a:lnTo>
                  <a:lnTo>
                    <a:pt x="2" y="247"/>
                  </a:lnTo>
                  <a:lnTo>
                    <a:pt x="0" y="255"/>
                  </a:lnTo>
                  <a:lnTo>
                    <a:pt x="0" y="266"/>
                  </a:lnTo>
                  <a:lnTo>
                    <a:pt x="0" y="270"/>
                  </a:lnTo>
                  <a:lnTo>
                    <a:pt x="0" y="276"/>
                  </a:lnTo>
                  <a:lnTo>
                    <a:pt x="0" y="281"/>
                  </a:lnTo>
                  <a:lnTo>
                    <a:pt x="0" y="289"/>
                  </a:lnTo>
                  <a:lnTo>
                    <a:pt x="0" y="295"/>
                  </a:lnTo>
                  <a:lnTo>
                    <a:pt x="0" y="300"/>
                  </a:lnTo>
                  <a:lnTo>
                    <a:pt x="0" y="308"/>
                  </a:lnTo>
                  <a:lnTo>
                    <a:pt x="0" y="314"/>
                  </a:lnTo>
                  <a:lnTo>
                    <a:pt x="0" y="319"/>
                  </a:lnTo>
                  <a:lnTo>
                    <a:pt x="2" y="327"/>
                  </a:lnTo>
                  <a:lnTo>
                    <a:pt x="2" y="335"/>
                  </a:lnTo>
                  <a:lnTo>
                    <a:pt x="2" y="342"/>
                  </a:lnTo>
                  <a:lnTo>
                    <a:pt x="2" y="350"/>
                  </a:lnTo>
                  <a:lnTo>
                    <a:pt x="4" y="357"/>
                  </a:lnTo>
                  <a:lnTo>
                    <a:pt x="4" y="363"/>
                  </a:lnTo>
                  <a:lnTo>
                    <a:pt x="6" y="371"/>
                  </a:lnTo>
                  <a:lnTo>
                    <a:pt x="6" y="376"/>
                  </a:lnTo>
                  <a:lnTo>
                    <a:pt x="6" y="384"/>
                  </a:lnTo>
                  <a:lnTo>
                    <a:pt x="8" y="392"/>
                  </a:lnTo>
                  <a:lnTo>
                    <a:pt x="9" y="399"/>
                  </a:lnTo>
                  <a:lnTo>
                    <a:pt x="9" y="405"/>
                  </a:lnTo>
                  <a:lnTo>
                    <a:pt x="9" y="412"/>
                  </a:lnTo>
                  <a:lnTo>
                    <a:pt x="11" y="418"/>
                  </a:lnTo>
                  <a:lnTo>
                    <a:pt x="11" y="424"/>
                  </a:lnTo>
                  <a:lnTo>
                    <a:pt x="13" y="435"/>
                  </a:lnTo>
                  <a:lnTo>
                    <a:pt x="15" y="445"/>
                  </a:lnTo>
                  <a:lnTo>
                    <a:pt x="15" y="452"/>
                  </a:lnTo>
                  <a:lnTo>
                    <a:pt x="17" y="458"/>
                  </a:lnTo>
                  <a:lnTo>
                    <a:pt x="17" y="462"/>
                  </a:lnTo>
                  <a:lnTo>
                    <a:pt x="19" y="464"/>
                  </a:lnTo>
                  <a:lnTo>
                    <a:pt x="61" y="492"/>
                  </a:lnTo>
                  <a:lnTo>
                    <a:pt x="51" y="566"/>
                  </a:lnTo>
                  <a:lnTo>
                    <a:pt x="51" y="566"/>
                  </a:lnTo>
                  <a:lnTo>
                    <a:pt x="53" y="572"/>
                  </a:lnTo>
                  <a:lnTo>
                    <a:pt x="57" y="580"/>
                  </a:lnTo>
                  <a:lnTo>
                    <a:pt x="63" y="591"/>
                  </a:lnTo>
                  <a:lnTo>
                    <a:pt x="67" y="597"/>
                  </a:lnTo>
                  <a:lnTo>
                    <a:pt x="68" y="603"/>
                  </a:lnTo>
                  <a:lnTo>
                    <a:pt x="72" y="610"/>
                  </a:lnTo>
                  <a:lnTo>
                    <a:pt x="76" y="616"/>
                  </a:lnTo>
                  <a:lnTo>
                    <a:pt x="80" y="623"/>
                  </a:lnTo>
                  <a:lnTo>
                    <a:pt x="86" y="629"/>
                  </a:lnTo>
                  <a:lnTo>
                    <a:pt x="89" y="635"/>
                  </a:lnTo>
                  <a:lnTo>
                    <a:pt x="97" y="642"/>
                  </a:lnTo>
                  <a:lnTo>
                    <a:pt x="101" y="648"/>
                  </a:lnTo>
                  <a:lnTo>
                    <a:pt x="106" y="656"/>
                  </a:lnTo>
                  <a:lnTo>
                    <a:pt x="110" y="661"/>
                  </a:lnTo>
                  <a:lnTo>
                    <a:pt x="116" y="667"/>
                  </a:lnTo>
                  <a:lnTo>
                    <a:pt x="127" y="679"/>
                  </a:lnTo>
                  <a:lnTo>
                    <a:pt x="139" y="688"/>
                  </a:lnTo>
                  <a:lnTo>
                    <a:pt x="146" y="696"/>
                  </a:lnTo>
                  <a:lnTo>
                    <a:pt x="154" y="703"/>
                  </a:lnTo>
                  <a:lnTo>
                    <a:pt x="158" y="705"/>
                  </a:lnTo>
                  <a:lnTo>
                    <a:pt x="160" y="707"/>
                  </a:lnTo>
                  <a:lnTo>
                    <a:pt x="211" y="553"/>
                  </a:lnTo>
                  <a:lnTo>
                    <a:pt x="314" y="338"/>
                  </a:lnTo>
                  <a:lnTo>
                    <a:pt x="150" y="4"/>
                  </a:lnTo>
                  <a:lnTo>
                    <a:pt x="118" y="0"/>
                  </a:lnTo>
                  <a:lnTo>
                    <a:pt x="46" y="53"/>
                  </a:lnTo>
                  <a:lnTo>
                    <a:pt x="13" y="160"/>
                  </a:lnTo>
                  <a:lnTo>
                    <a:pt x="13" y="160"/>
                  </a:lnTo>
                  <a:close/>
                </a:path>
              </a:pathLst>
            </a:custGeom>
            <a:solidFill>
              <a:srgbClr val="FFE0B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88" name="Freeform 20"/>
            <p:cNvSpPr>
              <a:spLocks/>
            </p:cNvSpPr>
            <p:nvPr/>
          </p:nvSpPr>
          <p:spPr bwMode="auto">
            <a:xfrm>
              <a:off x="2953" y="1356"/>
              <a:ext cx="73" cy="100"/>
            </a:xfrm>
            <a:custGeom>
              <a:avLst/>
              <a:gdLst/>
              <a:ahLst/>
              <a:cxnLst>
                <a:cxn ang="0">
                  <a:pos x="147" y="53"/>
                </a:cxn>
                <a:cxn ang="0">
                  <a:pos x="145" y="53"/>
                </a:cxn>
                <a:cxn ang="0">
                  <a:pos x="139" y="53"/>
                </a:cxn>
                <a:cxn ang="0">
                  <a:pos x="132" y="57"/>
                </a:cxn>
                <a:cxn ang="0">
                  <a:pos x="122" y="63"/>
                </a:cxn>
                <a:cxn ang="0">
                  <a:pos x="115" y="65"/>
                </a:cxn>
                <a:cxn ang="0">
                  <a:pos x="109" y="69"/>
                </a:cxn>
                <a:cxn ang="0">
                  <a:pos x="101" y="72"/>
                </a:cxn>
                <a:cxn ang="0">
                  <a:pos x="96" y="78"/>
                </a:cxn>
                <a:cxn ang="0">
                  <a:pos x="88" y="82"/>
                </a:cxn>
                <a:cxn ang="0">
                  <a:pos x="82" y="88"/>
                </a:cxn>
                <a:cxn ang="0">
                  <a:pos x="75" y="93"/>
                </a:cxn>
                <a:cxn ang="0">
                  <a:pos x="69" y="101"/>
                </a:cxn>
                <a:cxn ang="0">
                  <a:pos x="61" y="108"/>
                </a:cxn>
                <a:cxn ang="0">
                  <a:pos x="54" y="116"/>
                </a:cxn>
                <a:cxn ang="0">
                  <a:pos x="48" y="124"/>
                </a:cxn>
                <a:cxn ang="0">
                  <a:pos x="42" y="131"/>
                </a:cxn>
                <a:cxn ang="0">
                  <a:pos x="35" y="139"/>
                </a:cxn>
                <a:cxn ang="0">
                  <a:pos x="31" y="148"/>
                </a:cxn>
                <a:cxn ang="0">
                  <a:pos x="25" y="156"/>
                </a:cxn>
                <a:cxn ang="0">
                  <a:pos x="19" y="164"/>
                </a:cxn>
                <a:cxn ang="0">
                  <a:pos x="16" y="169"/>
                </a:cxn>
                <a:cxn ang="0">
                  <a:pos x="10" y="177"/>
                </a:cxn>
                <a:cxn ang="0">
                  <a:pos x="8" y="183"/>
                </a:cxn>
                <a:cxn ang="0">
                  <a:pos x="4" y="188"/>
                </a:cxn>
                <a:cxn ang="0">
                  <a:pos x="0" y="196"/>
                </a:cxn>
                <a:cxn ang="0">
                  <a:pos x="0" y="200"/>
                </a:cxn>
                <a:cxn ang="0">
                  <a:pos x="27" y="76"/>
                </a:cxn>
                <a:cxn ang="0">
                  <a:pos x="124" y="0"/>
                </a:cxn>
                <a:cxn ang="0">
                  <a:pos x="147" y="53"/>
                </a:cxn>
                <a:cxn ang="0">
                  <a:pos x="147" y="53"/>
                </a:cxn>
              </a:cxnLst>
              <a:rect l="0" t="0" r="r" b="b"/>
              <a:pathLst>
                <a:path w="147" h="200">
                  <a:moveTo>
                    <a:pt x="147" y="53"/>
                  </a:moveTo>
                  <a:lnTo>
                    <a:pt x="145" y="53"/>
                  </a:lnTo>
                  <a:lnTo>
                    <a:pt x="139" y="53"/>
                  </a:lnTo>
                  <a:lnTo>
                    <a:pt x="132" y="57"/>
                  </a:lnTo>
                  <a:lnTo>
                    <a:pt x="122" y="63"/>
                  </a:lnTo>
                  <a:lnTo>
                    <a:pt x="115" y="65"/>
                  </a:lnTo>
                  <a:lnTo>
                    <a:pt x="109" y="69"/>
                  </a:lnTo>
                  <a:lnTo>
                    <a:pt x="101" y="72"/>
                  </a:lnTo>
                  <a:lnTo>
                    <a:pt x="96" y="78"/>
                  </a:lnTo>
                  <a:lnTo>
                    <a:pt x="88" y="82"/>
                  </a:lnTo>
                  <a:lnTo>
                    <a:pt x="82" y="88"/>
                  </a:lnTo>
                  <a:lnTo>
                    <a:pt x="75" y="93"/>
                  </a:lnTo>
                  <a:lnTo>
                    <a:pt x="69" y="101"/>
                  </a:lnTo>
                  <a:lnTo>
                    <a:pt x="61" y="108"/>
                  </a:lnTo>
                  <a:lnTo>
                    <a:pt x="54" y="116"/>
                  </a:lnTo>
                  <a:lnTo>
                    <a:pt x="48" y="124"/>
                  </a:lnTo>
                  <a:lnTo>
                    <a:pt x="42" y="131"/>
                  </a:lnTo>
                  <a:lnTo>
                    <a:pt x="35" y="139"/>
                  </a:lnTo>
                  <a:lnTo>
                    <a:pt x="31" y="148"/>
                  </a:lnTo>
                  <a:lnTo>
                    <a:pt x="25" y="156"/>
                  </a:lnTo>
                  <a:lnTo>
                    <a:pt x="19" y="164"/>
                  </a:lnTo>
                  <a:lnTo>
                    <a:pt x="16" y="169"/>
                  </a:lnTo>
                  <a:lnTo>
                    <a:pt x="10" y="177"/>
                  </a:lnTo>
                  <a:lnTo>
                    <a:pt x="8" y="183"/>
                  </a:lnTo>
                  <a:lnTo>
                    <a:pt x="4" y="188"/>
                  </a:lnTo>
                  <a:lnTo>
                    <a:pt x="0" y="196"/>
                  </a:lnTo>
                  <a:lnTo>
                    <a:pt x="0" y="200"/>
                  </a:lnTo>
                  <a:lnTo>
                    <a:pt x="27" y="76"/>
                  </a:lnTo>
                  <a:lnTo>
                    <a:pt x="124" y="0"/>
                  </a:lnTo>
                  <a:lnTo>
                    <a:pt x="147" y="53"/>
                  </a:lnTo>
                  <a:lnTo>
                    <a:pt x="147" y="53"/>
                  </a:lnTo>
                  <a:close/>
                </a:path>
              </a:pathLst>
            </a:custGeom>
            <a:solidFill>
              <a:srgbClr val="EDA67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89" name="Freeform 21"/>
            <p:cNvSpPr>
              <a:spLocks/>
            </p:cNvSpPr>
            <p:nvPr/>
          </p:nvSpPr>
          <p:spPr bwMode="auto">
            <a:xfrm>
              <a:off x="2963" y="1421"/>
              <a:ext cx="174" cy="255"/>
            </a:xfrm>
            <a:custGeom>
              <a:avLst/>
              <a:gdLst/>
              <a:ahLst/>
              <a:cxnLst>
                <a:cxn ang="0">
                  <a:pos x="139" y="48"/>
                </a:cxn>
                <a:cxn ang="0">
                  <a:pos x="105" y="59"/>
                </a:cxn>
                <a:cxn ang="0">
                  <a:pos x="0" y="238"/>
                </a:cxn>
                <a:cxn ang="0">
                  <a:pos x="48" y="284"/>
                </a:cxn>
                <a:cxn ang="0">
                  <a:pos x="48" y="295"/>
                </a:cxn>
                <a:cxn ang="0">
                  <a:pos x="48" y="314"/>
                </a:cxn>
                <a:cxn ang="0">
                  <a:pos x="50" y="323"/>
                </a:cxn>
                <a:cxn ang="0">
                  <a:pos x="52" y="337"/>
                </a:cxn>
                <a:cxn ang="0">
                  <a:pos x="54" y="358"/>
                </a:cxn>
                <a:cxn ang="0">
                  <a:pos x="57" y="377"/>
                </a:cxn>
                <a:cxn ang="0">
                  <a:pos x="59" y="390"/>
                </a:cxn>
                <a:cxn ang="0">
                  <a:pos x="61" y="398"/>
                </a:cxn>
                <a:cxn ang="0">
                  <a:pos x="71" y="398"/>
                </a:cxn>
                <a:cxn ang="0">
                  <a:pos x="88" y="401"/>
                </a:cxn>
                <a:cxn ang="0">
                  <a:pos x="103" y="401"/>
                </a:cxn>
                <a:cxn ang="0">
                  <a:pos x="116" y="401"/>
                </a:cxn>
                <a:cxn ang="0">
                  <a:pos x="130" y="400"/>
                </a:cxn>
                <a:cxn ang="0">
                  <a:pos x="143" y="398"/>
                </a:cxn>
                <a:cxn ang="0">
                  <a:pos x="156" y="394"/>
                </a:cxn>
                <a:cxn ang="0">
                  <a:pos x="170" y="390"/>
                </a:cxn>
                <a:cxn ang="0">
                  <a:pos x="187" y="384"/>
                </a:cxn>
                <a:cxn ang="0">
                  <a:pos x="200" y="381"/>
                </a:cxn>
                <a:cxn ang="0">
                  <a:pos x="95" y="439"/>
                </a:cxn>
                <a:cxn ang="0">
                  <a:pos x="166" y="510"/>
                </a:cxn>
                <a:cxn ang="0">
                  <a:pos x="168" y="502"/>
                </a:cxn>
                <a:cxn ang="0">
                  <a:pos x="172" y="491"/>
                </a:cxn>
                <a:cxn ang="0">
                  <a:pos x="177" y="479"/>
                </a:cxn>
                <a:cxn ang="0">
                  <a:pos x="185" y="464"/>
                </a:cxn>
                <a:cxn ang="0">
                  <a:pos x="198" y="445"/>
                </a:cxn>
                <a:cxn ang="0">
                  <a:pos x="210" y="430"/>
                </a:cxn>
                <a:cxn ang="0">
                  <a:pos x="217" y="417"/>
                </a:cxn>
                <a:cxn ang="0">
                  <a:pos x="229" y="403"/>
                </a:cxn>
                <a:cxn ang="0">
                  <a:pos x="240" y="390"/>
                </a:cxn>
                <a:cxn ang="0">
                  <a:pos x="251" y="377"/>
                </a:cxn>
                <a:cxn ang="0">
                  <a:pos x="263" y="362"/>
                </a:cxn>
                <a:cxn ang="0">
                  <a:pos x="274" y="348"/>
                </a:cxn>
                <a:cxn ang="0">
                  <a:pos x="284" y="335"/>
                </a:cxn>
                <a:cxn ang="0">
                  <a:pos x="295" y="323"/>
                </a:cxn>
                <a:cxn ang="0">
                  <a:pos x="305" y="310"/>
                </a:cxn>
                <a:cxn ang="0">
                  <a:pos x="320" y="293"/>
                </a:cxn>
                <a:cxn ang="0">
                  <a:pos x="333" y="278"/>
                </a:cxn>
                <a:cxn ang="0">
                  <a:pos x="341" y="268"/>
                </a:cxn>
                <a:cxn ang="0">
                  <a:pos x="348" y="90"/>
                </a:cxn>
                <a:cxn ang="0">
                  <a:pos x="162" y="0"/>
                </a:cxn>
              </a:cxnLst>
              <a:rect l="0" t="0" r="r" b="b"/>
              <a:pathLst>
                <a:path w="348" h="512">
                  <a:moveTo>
                    <a:pt x="162" y="0"/>
                  </a:moveTo>
                  <a:lnTo>
                    <a:pt x="139" y="48"/>
                  </a:lnTo>
                  <a:lnTo>
                    <a:pt x="183" y="126"/>
                  </a:lnTo>
                  <a:lnTo>
                    <a:pt x="105" y="59"/>
                  </a:lnTo>
                  <a:lnTo>
                    <a:pt x="50" y="109"/>
                  </a:lnTo>
                  <a:lnTo>
                    <a:pt x="0" y="238"/>
                  </a:lnTo>
                  <a:lnTo>
                    <a:pt x="48" y="280"/>
                  </a:lnTo>
                  <a:lnTo>
                    <a:pt x="48" y="284"/>
                  </a:lnTo>
                  <a:lnTo>
                    <a:pt x="48" y="287"/>
                  </a:lnTo>
                  <a:lnTo>
                    <a:pt x="48" y="295"/>
                  </a:lnTo>
                  <a:lnTo>
                    <a:pt x="48" y="303"/>
                  </a:lnTo>
                  <a:lnTo>
                    <a:pt x="48" y="314"/>
                  </a:lnTo>
                  <a:lnTo>
                    <a:pt x="48" y="318"/>
                  </a:lnTo>
                  <a:lnTo>
                    <a:pt x="50" y="323"/>
                  </a:lnTo>
                  <a:lnTo>
                    <a:pt x="52" y="329"/>
                  </a:lnTo>
                  <a:lnTo>
                    <a:pt x="52" y="337"/>
                  </a:lnTo>
                  <a:lnTo>
                    <a:pt x="52" y="346"/>
                  </a:lnTo>
                  <a:lnTo>
                    <a:pt x="54" y="358"/>
                  </a:lnTo>
                  <a:lnTo>
                    <a:pt x="56" y="367"/>
                  </a:lnTo>
                  <a:lnTo>
                    <a:pt x="57" y="377"/>
                  </a:lnTo>
                  <a:lnTo>
                    <a:pt x="59" y="384"/>
                  </a:lnTo>
                  <a:lnTo>
                    <a:pt x="59" y="390"/>
                  </a:lnTo>
                  <a:lnTo>
                    <a:pt x="61" y="394"/>
                  </a:lnTo>
                  <a:lnTo>
                    <a:pt x="61" y="398"/>
                  </a:lnTo>
                  <a:lnTo>
                    <a:pt x="67" y="398"/>
                  </a:lnTo>
                  <a:lnTo>
                    <a:pt x="71" y="398"/>
                  </a:lnTo>
                  <a:lnTo>
                    <a:pt x="78" y="400"/>
                  </a:lnTo>
                  <a:lnTo>
                    <a:pt x="88" y="401"/>
                  </a:lnTo>
                  <a:lnTo>
                    <a:pt x="97" y="401"/>
                  </a:lnTo>
                  <a:lnTo>
                    <a:pt x="103" y="401"/>
                  </a:lnTo>
                  <a:lnTo>
                    <a:pt x="111" y="401"/>
                  </a:lnTo>
                  <a:lnTo>
                    <a:pt x="116" y="401"/>
                  </a:lnTo>
                  <a:lnTo>
                    <a:pt x="124" y="401"/>
                  </a:lnTo>
                  <a:lnTo>
                    <a:pt x="130" y="400"/>
                  </a:lnTo>
                  <a:lnTo>
                    <a:pt x="135" y="398"/>
                  </a:lnTo>
                  <a:lnTo>
                    <a:pt x="143" y="398"/>
                  </a:lnTo>
                  <a:lnTo>
                    <a:pt x="151" y="396"/>
                  </a:lnTo>
                  <a:lnTo>
                    <a:pt x="156" y="394"/>
                  </a:lnTo>
                  <a:lnTo>
                    <a:pt x="162" y="392"/>
                  </a:lnTo>
                  <a:lnTo>
                    <a:pt x="170" y="390"/>
                  </a:lnTo>
                  <a:lnTo>
                    <a:pt x="177" y="390"/>
                  </a:lnTo>
                  <a:lnTo>
                    <a:pt x="187" y="384"/>
                  </a:lnTo>
                  <a:lnTo>
                    <a:pt x="194" y="382"/>
                  </a:lnTo>
                  <a:lnTo>
                    <a:pt x="200" y="381"/>
                  </a:lnTo>
                  <a:lnTo>
                    <a:pt x="204" y="381"/>
                  </a:lnTo>
                  <a:lnTo>
                    <a:pt x="95" y="439"/>
                  </a:lnTo>
                  <a:lnTo>
                    <a:pt x="168" y="512"/>
                  </a:lnTo>
                  <a:lnTo>
                    <a:pt x="166" y="510"/>
                  </a:lnTo>
                  <a:lnTo>
                    <a:pt x="168" y="506"/>
                  </a:lnTo>
                  <a:lnTo>
                    <a:pt x="168" y="502"/>
                  </a:lnTo>
                  <a:lnTo>
                    <a:pt x="170" y="496"/>
                  </a:lnTo>
                  <a:lnTo>
                    <a:pt x="172" y="491"/>
                  </a:lnTo>
                  <a:lnTo>
                    <a:pt x="173" y="485"/>
                  </a:lnTo>
                  <a:lnTo>
                    <a:pt x="177" y="479"/>
                  </a:lnTo>
                  <a:lnTo>
                    <a:pt x="181" y="472"/>
                  </a:lnTo>
                  <a:lnTo>
                    <a:pt x="185" y="464"/>
                  </a:lnTo>
                  <a:lnTo>
                    <a:pt x="191" y="455"/>
                  </a:lnTo>
                  <a:lnTo>
                    <a:pt x="198" y="445"/>
                  </a:lnTo>
                  <a:lnTo>
                    <a:pt x="206" y="436"/>
                  </a:lnTo>
                  <a:lnTo>
                    <a:pt x="210" y="430"/>
                  </a:lnTo>
                  <a:lnTo>
                    <a:pt x="213" y="422"/>
                  </a:lnTo>
                  <a:lnTo>
                    <a:pt x="217" y="417"/>
                  </a:lnTo>
                  <a:lnTo>
                    <a:pt x="225" y="411"/>
                  </a:lnTo>
                  <a:lnTo>
                    <a:pt x="229" y="403"/>
                  </a:lnTo>
                  <a:lnTo>
                    <a:pt x="234" y="398"/>
                  </a:lnTo>
                  <a:lnTo>
                    <a:pt x="240" y="390"/>
                  </a:lnTo>
                  <a:lnTo>
                    <a:pt x="246" y="384"/>
                  </a:lnTo>
                  <a:lnTo>
                    <a:pt x="251" y="377"/>
                  </a:lnTo>
                  <a:lnTo>
                    <a:pt x="257" y="369"/>
                  </a:lnTo>
                  <a:lnTo>
                    <a:pt x="263" y="362"/>
                  </a:lnTo>
                  <a:lnTo>
                    <a:pt x="269" y="354"/>
                  </a:lnTo>
                  <a:lnTo>
                    <a:pt x="274" y="348"/>
                  </a:lnTo>
                  <a:lnTo>
                    <a:pt x="280" y="343"/>
                  </a:lnTo>
                  <a:lnTo>
                    <a:pt x="284" y="335"/>
                  </a:lnTo>
                  <a:lnTo>
                    <a:pt x="291" y="329"/>
                  </a:lnTo>
                  <a:lnTo>
                    <a:pt x="295" y="323"/>
                  </a:lnTo>
                  <a:lnTo>
                    <a:pt x="301" y="316"/>
                  </a:lnTo>
                  <a:lnTo>
                    <a:pt x="305" y="310"/>
                  </a:lnTo>
                  <a:lnTo>
                    <a:pt x="310" y="304"/>
                  </a:lnTo>
                  <a:lnTo>
                    <a:pt x="320" y="293"/>
                  </a:lnTo>
                  <a:lnTo>
                    <a:pt x="327" y="285"/>
                  </a:lnTo>
                  <a:lnTo>
                    <a:pt x="333" y="278"/>
                  </a:lnTo>
                  <a:lnTo>
                    <a:pt x="339" y="272"/>
                  </a:lnTo>
                  <a:lnTo>
                    <a:pt x="341" y="268"/>
                  </a:lnTo>
                  <a:lnTo>
                    <a:pt x="345" y="268"/>
                  </a:lnTo>
                  <a:lnTo>
                    <a:pt x="348" y="90"/>
                  </a:lnTo>
                  <a:lnTo>
                    <a:pt x="162" y="0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EDA67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90" name="Freeform 22"/>
            <p:cNvSpPr>
              <a:spLocks/>
            </p:cNvSpPr>
            <p:nvPr/>
          </p:nvSpPr>
          <p:spPr bwMode="auto">
            <a:xfrm>
              <a:off x="2942" y="1361"/>
              <a:ext cx="43" cy="123"/>
            </a:xfrm>
            <a:custGeom>
              <a:avLst/>
              <a:gdLst/>
              <a:ahLst/>
              <a:cxnLst>
                <a:cxn ang="0">
                  <a:pos x="85" y="32"/>
                </a:cxn>
                <a:cxn ang="0">
                  <a:pos x="81" y="34"/>
                </a:cxn>
                <a:cxn ang="0">
                  <a:pos x="74" y="43"/>
                </a:cxn>
                <a:cxn ang="0">
                  <a:pos x="70" y="49"/>
                </a:cxn>
                <a:cxn ang="0">
                  <a:pos x="66" y="59"/>
                </a:cxn>
                <a:cxn ang="0">
                  <a:pos x="62" y="62"/>
                </a:cxn>
                <a:cxn ang="0">
                  <a:pos x="60" y="68"/>
                </a:cxn>
                <a:cxn ang="0">
                  <a:pos x="59" y="74"/>
                </a:cxn>
                <a:cxn ang="0">
                  <a:pos x="57" y="81"/>
                </a:cxn>
                <a:cxn ang="0">
                  <a:pos x="53" y="87"/>
                </a:cxn>
                <a:cxn ang="0">
                  <a:pos x="51" y="95"/>
                </a:cxn>
                <a:cxn ang="0">
                  <a:pos x="47" y="102"/>
                </a:cxn>
                <a:cxn ang="0">
                  <a:pos x="43" y="114"/>
                </a:cxn>
                <a:cxn ang="0">
                  <a:pos x="39" y="121"/>
                </a:cxn>
                <a:cxn ang="0">
                  <a:pos x="38" y="129"/>
                </a:cxn>
                <a:cxn ang="0">
                  <a:pos x="36" y="138"/>
                </a:cxn>
                <a:cxn ang="0">
                  <a:pos x="34" y="146"/>
                </a:cxn>
                <a:cxn ang="0">
                  <a:pos x="30" y="154"/>
                </a:cxn>
                <a:cxn ang="0">
                  <a:pos x="28" y="159"/>
                </a:cxn>
                <a:cxn ang="0">
                  <a:pos x="26" y="165"/>
                </a:cxn>
                <a:cxn ang="0">
                  <a:pos x="26" y="173"/>
                </a:cxn>
                <a:cxn ang="0">
                  <a:pos x="24" y="180"/>
                </a:cxn>
                <a:cxn ang="0">
                  <a:pos x="24" y="182"/>
                </a:cxn>
                <a:cxn ang="0">
                  <a:pos x="28" y="232"/>
                </a:cxn>
                <a:cxn ang="0">
                  <a:pos x="24" y="247"/>
                </a:cxn>
                <a:cxn ang="0">
                  <a:pos x="3" y="186"/>
                </a:cxn>
                <a:cxn ang="0">
                  <a:pos x="0" y="0"/>
                </a:cxn>
                <a:cxn ang="0">
                  <a:pos x="85" y="32"/>
                </a:cxn>
                <a:cxn ang="0">
                  <a:pos x="85" y="32"/>
                </a:cxn>
              </a:cxnLst>
              <a:rect l="0" t="0" r="r" b="b"/>
              <a:pathLst>
                <a:path w="85" h="247">
                  <a:moveTo>
                    <a:pt x="85" y="32"/>
                  </a:moveTo>
                  <a:lnTo>
                    <a:pt x="81" y="34"/>
                  </a:lnTo>
                  <a:lnTo>
                    <a:pt x="74" y="43"/>
                  </a:lnTo>
                  <a:lnTo>
                    <a:pt x="70" y="49"/>
                  </a:lnTo>
                  <a:lnTo>
                    <a:pt x="66" y="59"/>
                  </a:lnTo>
                  <a:lnTo>
                    <a:pt x="62" y="62"/>
                  </a:lnTo>
                  <a:lnTo>
                    <a:pt x="60" y="68"/>
                  </a:lnTo>
                  <a:lnTo>
                    <a:pt x="59" y="74"/>
                  </a:lnTo>
                  <a:lnTo>
                    <a:pt x="57" y="81"/>
                  </a:lnTo>
                  <a:lnTo>
                    <a:pt x="53" y="87"/>
                  </a:lnTo>
                  <a:lnTo>
                    <a:pt x="51" y="95"/>
                  </a:lnTo>
                  <a:lnTo>
                    <a:pt x="47" y="102"/>
                  </a:lnTo>
                  <a:lnTo>
                    <a:pt x="43" y="114"/>
                  </a:lnTo>
                  <a:lnTo>
                    <a:pt x="39" y="121"/>
                  </a:lnTo>
                  <a:lnTo>
                    <a:pt x="38" y="129"/>
                  </a:lnTo>
                  <a:lnTo>
                    <a:pt x="36" y="138"/>
                  </a:lnTo>
                  <a:lnTo>
                    <a:pt x="34" y="146"/>
                  </a:lnTo>
                  <a:lnTo>
                    <a:pt x="30" y="154"/>
                  </a:lnTo>
                  <a:lnTo>
                    <a:pt x="28" y="159"/>
                  </a:lnTo>
                  <a:lnTo>
                    <a:pt x="26" y="165"/>
                  </a:lnTo>
                  <a:lnTo>
                    <a:pt x="26" y="173"/>
                  </a:lnTo>
                  <a:lnTo>
                    <a:pt x="24" y="180"/>
                  </a:lnTo>
                  <a:lnTo>
                    <a:pt x="24" y="182"/>
                  </a:lnTo>
                  <a:lnTo>
                    <a:pt x="28" y="232"/>
                  </a:lnTo>
                  <a:lnTo>
                    <a:pt x="24" y="247"/>
                  </a:lnTo>
                  <a:lnTo>
                    <a:pt x="3" y="186"/>
                  </a:lnTo>
                  <a:lnTo>
                    <a:pt x="0" y="0"/>
                  </a:lnTo>
                  <a:lnTo>
                    <a:pt x="85" y="32"/>
                  </a:lnTo>
                  <a:lnTo>
                    <a:pt x="85" y="32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91" name="Freeform 23"/>
            <p:cNvSpPr>
              <a:spLocks/>
            </p:cNvSpPr>
            <p:nvPr/>
          </p:nvSpPr>
          <p:spPr bwMode="auto">
            <a:xfrm>
              <a:off x="2932" y="1340"/>
              <a:ext cx="228" cy="293"/>
            </a:xfrm>
            <a:custGeom>
              <a:avLst/>
              <a:gdLst/>
              <a:ahLst/>
              <a:cxnLst>
                <a:cxn ang="0">
                  <a:pos x="137" y="4"/>
                </a:cxn>
                <a:cxn ang="0">
                  <a:pos x="102" y="4"/>
                </a:cxn>
                <a:cxn ang="0">
                  <a:pos x="66" y="6"/>
                </a:cxn>
                <a:cxn ang="0">
                  <a:pos x="22" y="19"/>
                </a:cxn>
                <a:cxn ang="0">
                  <a:pos x="9" y="32"/>
                </a:cxn>
                <a:cxn ang="0">
                  <a:pos x="2" y="64"/>
                </a:cxn>
                <a:cxn ang="0">
                  <a:pos x="0" y="112"/>
                </a:cxn>
                <a:cxn ang="0">
                  <a:pos x="3" y="167"/>
                </a:cxn>
                <a:cxn ang="0">
                  <a:pos x="15" y="218"/>
                </a:cxn>
                <a:cxn ang="0">
                  <a:pos x="26" y="255"/>
                </a:cxn>
                <a:cxn ang="0">
                  <a:pos x="24" y="234"/>
                </a:cxn>
                <a:cxn ang="0">
                  <a:pos x="24" y="199"/>
                </a:cxn>
                <a:cxn ang="0">
                  <a:pos x="24" y="158"/>
                </a:cxn>
                <a:cxn ang="0">
                  <a:pos x="30" y="110"/>
                </a:cxn>
                <a:cxn ang="0">
                  <a:pos x="36" y="76"/>
                </a:cxn>
                <a:cxn ang="0">
                  <a:pos x="165" y="38"/>
                </a:cxn>
                <a:cxn ang="0">
                  <a:pos x="167" y="72"/>
                </a:cxn>
                <a:cxn ang="0">
                  <a:pos x="178" y="118"/>
                </a:cxn>
                <a:cxn ang="0">
                  <a:pos x="188" y="150"/>
                </a:cxn>
                <a:cxn ang="0">
                  <a:pos x="207" y="182"/>
                </a:cxn>
                <a:cxn ang="0">
                  <a:pos x="228" y="211"/>
                </a:cxn>
                <a:cxn ang="0">
                  <a:pos x="266" y="249"/>
                </a:cxn>
                <a:cxn ang="0">
                  <a:pos x="315" y="289"/>
                </a:cxn>
                <a:cxn ang="0">
                  <a:pos x="340" y="306"/>
                </a:cxn>
                <a:cxn ang="0">
                  <a:pos x="376" y="296"/>
                </a:cxn>
                <a:cxn ang="0">
                  <a:pos x="386" y="332"/>
                </a:cxn>
                <a:cxn ang="0">
                  <a:pos x="384" y="365"/>
                </a:cxn>
                <a:cxn ang="0">
                  <a:pos x="367" y="399"/>
                </a:cxn>
                <a:cxn ang="0">
                  <a:pos x="336" y="412"/>
                </a:cxn>
                <a:cxn ang="0">
                  <a:pos x="332" y="433"/>
                </a:cxn>
                <a:cxn ang="0">
                  <a:pos x="294" y="479"/>
                </a:cxn>
                <a:cxn ang="0">
                  <a:pos x="258" y="502"/>
                </a:cxn>
                <a:cxn ang="0">
                  <a:pos x="222" y="519"/>
                </a:cxn>
                <a:cxn ang="0">
                  <a:pos x="216" y="534"/>
                </a:cxn>
                <a:cxn ang="0">
                  <a:pos x="249" y="561"/>
                </a:cxn>
                <a:cxn ang="0">
                  <a:pos x="289" y="581"/>
                </a:cxn>
                <a:cxn ang="0">
                  <a:pos x="308" y="578"/>
                </a:cxn>
                <a:cxn ang="0">
                  <a:pos x="342" y="566"/>
                </a:cxn>
                <a:cxn ang="0">
                  <a:pos x="378" y="549"/>
                </a:cxn>
                <a:cxn ang="0">
                  <a:pos x="410" y="530"/>
                </a:cxn>
                <a:cxn ang="0">
                  <a:pos x="439" y="504"/>
                </a:cxn>
                <a:cxn ang="0">
                  <a:pos x="443" y="484"/>
                </a:cxn>
                <a:cxn ang="0">
                  <a:pos x="446" y="456"/>
                </a:cxn>
                <a:cxn ang="0">
                  <a:pos x="452" y="420"/>
                </a:cxn>
                <a:cxn ang="0">
                  <a:pos x="456" y="376"/>
                </a:cxn>
                <a:cxn ang="0">
                  <a:pos x="456" y="329"/>
                </a:cxn>
                <a:cxn ang="0">
                  <a:pos x="454" y="279"/>
                </a:cxn>
                <a:cxn ang="0">
                  <a:pos x="446" y="228"/>
                </a:cxn>
                <a:cxn ang="0">
                  <a:pos x="435" y="177"/>
                </a:cxn>
                <a:cxn ang="0">
                  <a:pos x="426" y="135"/>
                </a:cxn>
                <a:cxn ang="0">
                  <a:pos x="414" y="99"/>
                </a:cxn>
                <a:cxn ang="0">
                  <a:pos x="403" y="68"/>
                </a:cxn>
                <a:cxn ang="0">
                  <a:pos x="382" y="40"/>
                </a:cxn>
                <a:cxn ang="0">
                  <a:pos x="346" y="15"/>
                </a:cxn>
                <a:cxn ang="0">
                  <a:pos x="306" y="4"/>
                </a:cxn>
                <a:cxn ang="0">
                  <a:pos x="275" y="0"/>
                </a:cxn>
                <a:cxn ang="0">
                  <a:pos x="243" y="0"/>
                </a:cxn>
                <a:cxn ang="0">
                  <a:pos x="213" y="2"/>
                </a:cxn>
                <a:cxn ang="0">
                  <a:pos x="180" y="4"/>
                </a:cxn>
                <a:cxn ang="0">
                  <a:pos x="165" y="7"/>
                </a:cxn>
              </a:cxnLst>
              <a:rect l="0" t="0" r="r" b="b"/>
              <a:pathLst>
                <a:path w="456" h="585">
                  <a:moveTo>
                    <a:pt x="165" y="7"/>
                  </a:moveTo>
                  <a:lnTo>
                    <a:pt x="161" y="6"/>
                  </a:lnTo>
                  <a:lnTo>
                    <a:pt x="156" y="6"/>
                  </a:lnTo>
                  <a:lnTo>
                    <a:pt x="148" y="4"/>
                  </a:lnTo>
                  <a:lnTo>
                    <a:pt x="137" y="4"/>
                  </a:lnTo>
                  <a:lnTo>
                    <a:pt x="129" y="4"/>
                  </a:lnTo>
                  <a:lnTo>
                    <a:pt x="123" y="4"/>
                  </a:lnTo>
                  <a:lnTo>
                    <a:pt x="116" y="4"/>
                  </a:lnTo>
                  <a:lnTo>
                    <a:pt x="110" y="4"/>
                  </a:lnTo>
                  <a:lnTo>
                    <a:pt x="102" y="4"/>
                  </a:lnTo>
                  <a:lnTo>
                    <a:pt x="95" y="4"/>
                  </a:lnTo>
                  <a:lnTo>
                    <a:pt x="87" y="4"/>
                  </a:lnTo>
                  <a:lnTo>
                    <a:pt x="81" y="6"/>
                  </a:lnTo>
                  <a:lnTo>
                    <a:pt x="74" y="6"/>
                  </a:lnTo>
                  <a:lnTo>
                    <a:pt x="66" y="6"/>
                  </a:lnTo>
                  <a:lnTo>
                    <a:pt x="59" y="7"/>
                  </a:lnTo>
                  <a:lnTo>
                    <a:pt x="53" y="9"/>
                  </a:lnTo>
                  <a:lnTo>
                    <a:pt x="41" y="13"/>
                  </a:lnTo>
                  <a:lnTo>
                    <a:pt x="32" y="15"/>
                  </a:lnTo>
                  <a:lnTo>
                    <a:pt x="22" y="19"/>
                  </a:lnTo>
                  <a:lnTo>
                    <a:pt x="17" y="21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11" y="25"/>
                  </a:lnTo>
                  <a:lnTo>
                    <a:pt x="9" y="32"/>
                  </a:lnTo>
                  <a:lnTo>
                    <a:pt x="7" y="36"/>
                  </a:lnTo>
                  <a:lnTo>
                    <a:pt x="7" y="44"/>
                  </a:lnTo>
                  <a:lnTo>
                    <a:pt x="3" y="49"/>
                  </a:lnTo>
                  <a:lnTo>
                    <a:pt x="3" y="59"/>
                  </a:lnTo>
                  <a:lnTo>
                    <a:pt x="2" y="64"/>
                  </a:lnTo>
                  <a:lnTo>
                    <a:pt x="2" y="74"/>
                  </a:lnTo>
                  <a:lnTo>
                    <a:pt x="0" y="83"/>
                  </a:lnTo>
                  <a:lnTo>
                    <a:pt x="0" y="93"/>
                  </a:lnTo>
                  <a:lnTo>
                    <a:pt x="0" y="102"/>
                  </a:lnTo>
                  <a:lnTo>
                    <a:pt x="0" y="112"/>
                  </a:lnTo>
                  <a:lnTo>
                    <a:pt x="0" y="123"/>
                  </a:lnTo>
                  <a:lnTo>
                    <a:pt x="0" y="135"/>
                  </a:lnTo>
                  <a:lnTo>
                    <a:pt x="0" y="144"/>
                  </a:lnTo>
                  <a:lnTo>
                    <a:pt x="2" y="158"/>
                  </a:lnTo>
                  <a:lnTo>
                    <a:pt x="3" y="167"/>
                  </a:lnTo>
                  <a:lnTo>
                    <a:pt x="5" y="178"/>
                  </a:lnTo>
                  <a:lnTo>
                    <a:pt x="7" y="188"/>
                  </a:lnTo>
                  <a:lnTo>
                    <a:pt x="9" y="199"/>
                  </a:lnTo>
                  <a:lnTo>
                    <a:pt x="11" y="209"/>
                  </a:lnTo>
                  <a:lnTo>
                    <a:pt x="15" y="218"/>
                  </a:lnTo>
                  <a:lnTo>
                    <a:pt x="17" y="226"/>
                  </a:lnTo>
                  <a:lnTo>
                    <a:pt x="19" y="234"/>
                  </a:lnTo>
                  <a:lnTo>
                    <a:pt x="21" y="239"/>
                  </a:lnTo>
                  <a:lnTo>
                    <a:pt x="24" y="245"/>
                  </a:lnTo>
                  <a:lnTo>
                    <a:pt x="26" y="255"/>
                  </a:lnTo>
                  <a:lnTo>
                    <a:pt x="28" y="256"/>
                  </a:lnTo>
                  <a:lnTo>
                    <a:pt x="26" y="255"/>
                  </a:lnTo>
                  <a:lnTo>
                    <a:pt x="26" y="251"/>
                  </a:lnTo>
                  <a:lnTo>
                    <a:pt x="24" y="243"/>
                  </a:lnTo>
                  <a:lnTo>
                    <a:pt x="24" y="234"/>
                  </a:lnTo>
                  <a:lnTo>
                    <a:pt x="24" y="228"/>
                  </a:lnTo>
                  <a:lnTo>
                    <a:pt x="24" y="220"/>
                  </a:lnTo>
                  <a:lnTo>
                    <a:pt x="24" y="215"/>
                  </a:lnTo>
                  <a:lnTo>
                    <a:pt x="24" y="207"/>
                  </a:lnTo>
                  <a:lnTo>
                    <a:pt x="24" y="199"/>
                  </a:lnTo>
                  <a:lnTo>
                    <a:pt x="24" y="192"/>
                  </a:lnTo>
                  <a:lnTo>
                    <a:pt x="24" y="184"/>
                  </a:lnTo>
                  <a:lnTo>
                    <a:pt x="24" y="177"/>
                  </a:lnTo>
                  <a:lnTo>
                    <a:pt x="24" y="167"/>
                  </a:lnTo>
                  <a:lnTo>
                    <a:pt x="24" y="158"/>
                  </a:lnTo>
                  <a:lnTo>
                    <a:pt x="26" y="148"/>
                  </a:lnTo>
                  <a:lnTo>
                    <a:pt x="26" y="137"/>
                  </a:lnTo>
                  <a:lnTo>
                    <a:pt x="28" y="127"/>
                  </a:lnTo>
                  <a:lnTo>
                    <a:pt x="28" y="118"/>
                  </a:lnTo>
                  <a:lnTo>
                    <a:pt x="30" y="110"/>
                  </a:lnTo>
                  <a:lnTo>
                    <a:pt x="32" y="102"/>
                  </a:lnTo>
                  <a:lnTo>
                    <a:pt x="32" y="93"/>
                  </a:lnTo>
                  <a:lnTo>
                    <a:pt x="34" y="87"/>
                  </a:lnTo>
                  <a:lnTo>
                    <a:pt x="34" y="80"/>
                  </a:lnTo>
                  <a:lnTo>
                    <a:pt x="36" y="76"/>
                  </a:lnTo>
                  <a:lnTo>
                    <a:pt x="38" y="68"/>
                  </a:lnTo>
                  <a:lnTo>
                    <a:pt x="38" y="66"/>
                  </a:lnTo>
                  <a:lnTo>
                    <a:pt x="85" y="95"/>
                  </a:lnTo>
                  <a:lnTo>
                    <a:pt x="165" y="36"/>
                  </a:lnTo>
                  <a:lnTo>
                    <a:pt x="165" y="38"/>
                  </a:lnTo>
                  <a:lnTo>
                    <a:pt x="165" y="42"/>
                  </a:lnTo>
                  <a:lnTo>
                    <a:pt x="167" y="47"/>
                  </a:lnTo>
                  <a:lnTo>
                    <a:pt x="167" y="55"/>
                  </a:lnTo>
                  <a:lnTo>
                    <a:pt x="167" y="63"/>
                  </a:lnTo>
                  <a:lnTo>
                    <a:pt x="167" y="72"/>
                  </a:lnTo>
                  <a:lnTo>
                    <a:pt x="171" y="83"/>
                  </a:lnTo>
                  <a:lnTo>
                    <a:pt x="171" y="93"/>
                  </a:lnTo>
                  <a:lnTo>
                    <a:pt x="175" y="104"/>
                  </a:lnTo>
                  <a:lnTo>
                    <a:pt x="175" y="110"/>
                  </a:lnTo>
                  <a:lnTo>
                    <a:pt x="178" y="118"/>
                  </a:lnTo>
                  <a:lnTo>
                    <a:pt x="178" y="123"/>
                  </a:lnTo>
                  <a:lnTo>
                    <a:pt x="182" y="129"/>
                  </a:lnTo>
                  <a:lnTo>
                    <a:pt x="182" y="137"/>
                  </a:lnTo>
                  <a:lnTo>
                    <a:pt x="186" y="142"/>
                  </a:lnTo>
                  <a:lnTo>
                    <a:pt x="188" y="150"/>
                  </a:lnTo>
                  <a:lnTo>
                    <a:pt x="192" y="156"/>
                  </a:lnTo>
                  <a:lnTo>
                    <a:pt x="195" y="163"/>
                  </a:lnTo>
                  <a:lnTo>
                    <a:pt x="197" y="169"/>
                  </a:lnTo>
                  <a:lnTo>
                    <a:pt x="203" y="175"/>
                  </a:lnTo>
                  <a:lnTo>
                    <a:pt x="207" y="182"/>
                  </a:lnTo>
                  <a:lnTo>
                    <a:pt x="211" y="188"/>
                  </a:lnTo>
                  <a:lnTo>
                    <a:pt x="215" y="194"/>
                  </a:lnTo>
                  <a:lnTo>
                    <a:pt x="218" y="199"/>
                  </a:lnTo>
                  <a:lnTo>
                    <a:pt x="224" y="205"/>
                  </a:lnTo>
                  <a:lnTo>
                    <a:pt x="228" y="211"/>
                  </a:lnTo>
                  <a:lnTo>
                    <a:pt x="234" y="216"/>
                  </a:lnTo>
                  <a:lnTo>
                    <a:pt x="237" y="222"/>
                  </a:lnTo>
                  <a:lnTo>
                    <a:pt x="245" y="230"/>
                  </a:lnTo>
                  <a:lnTo>
                    <a:pt x="254" y="239"/>
                  </a:lnTo>
                  <a:lnTo>
                    <a:pt x="266" y="249"/>
                  </a:lnTo>
                  <a:lnTo>
                    <a:pt x="277" y="260"/>
                  </a:lnTo>
                  <a:lnTo>
                    <a:pt x="289" y="270"/>
                  </a:lnTo>
                  <a:lnTo>
                    <a:pt x="298" y="275"/>
                  </a:lnTo>
                  <a:lnTo>
                    <a:pt x="308" y="283"/>
                  </a:lnTo>
                  <a:lnTo>
                    <a:pt x="315" y="289"/>
                  </a:lnTo>
                  <a:lnTo>
                    <a:pt x="325" y="294"/>
                  </a:lnTo>
                  <a:lnTo>
                    <a:pt x="329" y="298"/>
                  </a:lnTo>
                  <a:lnTo>
                    <a:pt x="334" y="302"/>
                  </a:lnTo>
                  <a:lnTo>
                    <a:pt x="336" y="304"/>
                  </a:lnTo>
                  <a:lnTo>
                    <a:pt x="340" y="306"/>
                  </a:lnTo>
                  <a:lnTo>
                    <a:pt x="342" y="300"/>
                  </a:lnTo>
                  <a:lnTo>
                    <a:pt x="350" y="293"/>
                  </a:lnTo>
                  <a:lnTo>
                    <a:pt x="361" y="287"/>
                  </a:lnTo>
                  <a:lnTo>
                    <a:pt x="370" y="293"/>
                  </a:lnTo>
                  <a:lnTo>
                    <a:pt x="376" y="296"/>
                  </a:lnTo>
                  <a:lnTo>
                    <a:pt x="380" y="306"/>
                  </a:lnTo>
                  <a:lnTo>
                    <a:pt x="382" y="312"/>
                  </a:lnTo>
                  <a:lnTo>
                    <a:pt x="382" y="317"/>
                  </a:lnTo>
                  <a:lnTo>
                    <a:pt x="384" y="325"/>
                  </a:lnTo>
                  <a:lnTo>
                    <a:pt x="386" y="332"/>
                  </a:lnTo>
                  <a:lnTo>
                    <a:pt x="384" y="338"/>
                  </a:lnTo>
                  <a:lnTo>
                    <a:pt x="384" y="344"/>
                  </a:lnTo>
                  <a:lnTo>
                    <a:pt x="384" y="351"/>
                  </a:lnTo>
                  <a:lnTo>
                    <a:pt x="384" y="359"/>
                  </a:lnTo>
                  <a:lnTo>
                    <a:pt x="384" y="365"/>
                  </a:lnTo>
                  <a:lnTo>
                    <a:pt x="382" y="372"/>
                  </a:lnTo>
                  <a:lnTo>
                    <a:pt x="382" y="376"/>
                  </a:lnTo>
                  <a:lnTo>
                    <a:pt x="380" y="384"/>
                  </a:lnTo>
                  <a:lnTo>
                    <a:pt x="374" y="391"/>
                  </a:lnTo>
                  <a:lnTo>
                    <a:pt x="367" y="399"/>
                  </a:lnTo>
                  <a:lnTo>
                    <a:pt x="359" y="403"/>
                  </a:lnTo>
                  <a:lnTo>
                    <a:pt x="353" y="408"/>
                  </a:lnTo>
                  <a:lnTo>
                    <a:pt x="346" y="410"/>
                  </a:lnTo>
                  <a:lnTo>
                    <a:pt x="342" y="412"/>
                  </a:lnTo>
                  <a:lnTo>
                    <a:pt x="336" y="412"/>
                  </a:lnTo>
                  <a:lnTo>
                    <a:pt x="336" y="414"/>
                  </a:lnTo>
                  <a:lnTo>
                    <a:pt x="336" y="414"/>
                  </a:lnTo>
                  <a:lnTo>
                    <a:pt x="336" y="418"/>
                  </a:lnTo>
                  <a:lnTo>
                    <a:pt x="334" y="424"/>
                  </a:lnTo>
                  <a:lnTo>
                    <a:pt x="332" y="433"/>
                  </a:lnTo>
                  <a:lnTo>
                    <a:pt x="327" y="441"/>
                  </a:lnTo>
                  <a:lnTo>
                    <a:pt x="321" y="452"/>
                  </a:lnTo>
                  <a:lnTo>
                    <a:pt x="311" y="464"/>
                  </a:lnTo>
                  <a:lnTo>
                    <a:pt x="302" y="475"/>
                  </a:lnTo>
                  <a:lnTo>
                    <a:pt x="294" y="479"/>
                  </a:lnTo>
                  <a:lnTo>
                    <a:pt x="289" y="484"/>
                  </a:lnTo>
                  <a:lnTo>
                    <a:pt x="281" y="488"/>
                  </a:lnTo>
                  <a:lnTo>
                    <a:pt x="273" y="494"/>
                  </a:lnTo>
                  <a:lnTo>
                    <a:pt x="264" y="498"/>
                  </a:lnTo>
                  <a:lnTo>
                    <a:pt x="258" y="502"/>
                  </a:lnTo>
                  <a:lnTo>
                    <a:pt x="249" y="505"/>
                  </a:lnTo>
                  <a:lnTo>
                    <a:pt x="243" y="511"/>
                  </a:lnTo>
                  <a:lnTo>
                    <a:pt x="235" y="513"/>
                  </a:lnTo>
                  <a:lnTo>
                    <a:pt x="230" y="515"/>
                  </a:lnTo>
                  <a:lnTo>
                    <a:pt x="222" y="519"/>
                  </a:lnTo>
                  <a:lnTo>
                    <a:pt x="218" y="521"/>
                  </a:lnTo>
                  <a:lnTo>
                    <a:pt x="211" y="523"/>
                  </a:lnTo>
                  <a:lnTo>
                    <a:pt x="209" y="526"/>
                  </a:lnTo>
                  <a:lnTo>
                    <a:pt x="211" y="528"/>
                  </a:lnTo>
                  <a:lnTo>
                    <a:pt x="216" y="534"/>
                  </a:lnTo>
                  <a:lnTo>
                    <a:pt x="220" y="538"/>
                  </a:lnTo>
                  <a:lnTo>
                    <a:pt x="228" y="543"/>
                  </a:lnTo>
                  <a:lnTo>
                    <a:pt x="234" y="547"/>
                  </a:lnTo>
                  <a:lnTo>
                    <a:pt x="243" y="555"/>
                  </a:lnTo>
                  <a:lnTo>
                    <a:pt x="249" y="561"/>
                  </a:lnTo>
                  <a:lnTo>
                    <a:pt x="260" y="566"/>
                  </a:lnTo>
                  <a:lnTo>
                    <a:pt x="268" y="570"/>
                  </a:lnTo>
                  <a:lnTo>
                    <a:pt x="277" y="576"/>
                  </a:lnTo>
                  <a:lnTo>
                    <a:pt x="281" y="578"/>
                  </a:lnTo>
                  <a:lnTo>
                    <a:pt x="289" y="581"/>
                  </a:lnTo>
                  <a:lnTo>
                    <a:pt x="292" y="583"/>
                  </a:lnTo>
                  <a:lnTo>
                    <a:pt x="294" y="585"/>
                  </a:lnTo>
                  <a:lnTo>
                    <a:pt x="296" y="583"/>
                  </a:lnTo>
                  <a:lnTo>
                    <a:pt x="304" y="581"/>
                  </a:lnTo>
                  <a:lnTo>
                    <a:pt x="308" y="578"/>
                  </a:lnTo>
                  <a:lnTo>
                    <a:pt x="313" y="576"/>
                  </a:lnTo>
                  <a:lnTo>
                    <a:pt x="319" y="574"/>
                  </a:lnTo>
                  <a:lnTo>
                    <a:pt x="327" y="574"/>
                  </a:lnTo>
                  <a:lnTo>
                    <a:pt x="334" y="570"/>
                  </a:lnTo>
                  <a:lnTo>
                    <a:pt x="342" y="566"/>
                  </a:lnTo>
                  <a:lnTo>
                    <a:pt x="350" y="562"/>
                  </a:lnTo>
                  <a:lnTo>
                    <a:pt x="357" y="561"/>
                  </a:lnTo>
                  <a:lnTo>
                    <a:pt x="363" y="555"/>
                  </a:lnTo>
                  <a:lnTo>
                    <a:pt x="372" y="553"/>
                  </a:lnTo>
                  <a:lnTo>
                    <a:pt x="378" y="549"/>
                  </a:lnTo>
                  <a:lnTo>
                    <a:pt x="388" y="545"/>
                  </a:lnTo>
                  <a:lnTo>
                    <a:pt x="393" y="542"/>
                  </a:lnTo>
                  <a:lnTo>
                    <a:pt x="399" y="538"/>
                  </a:lnTo>
                  <a:lnTo>
                    <a:pt x="405" y="534"/>
                  </a:lnTo>
                  <a:lnTo>
                    <a:pt x="410" y="530"/>
                  </a:lnTo>
                  <a:lnTo>
                    <a:pt x="420" y="523"/>
                  </a:lnTo>
                  <a:lnTo>
                    <a:pt x="427" y="515"/>
                  </a:lnTo>
                  <a:lnTo>
                    <a:pt x="433" y="509"/>
                  </a:lnTo>
                  <a:lnTo>
                    <a:pt x="437" y="505"/>
                  </a:lnTo>
                  <a:lnTo>
                    <a:pt x="439" y="504"/>
                  </a:lnTo>
                  <a:lnTo>
                    <a:pt x="441" y="504"/>
                  </a:lnTo>
                  <a:lnTo>
                    <a:pt x="441" y="500"/>
                  </a:lnTo>
                  <a:lnTo>
                    <a:pt x="441" y="498"/>
                  </a:lnTo>
                  <a:lnTo>
                    <a:pt x="441" y="490"/>
                  </a:lnTo>
                  <a:lnTo>
                    <a:pt x="443" y="484"/>
                  </a:lnTo>
                  <a:lnTo>
                    <a:pt x="443" y="479"/>
                  </a:lnTo>
                  <a:lnTo>
                    <a:pt x="445" y="473"/>
                  </a:lnTo>
                  <a:lnTo>
                    <a:pt x="446" y="469"/>
                  </a:lnTo>
                  <a:lnTo>
                    <a:pt x="446" y="464"/>
                  </a:lnTo>
                  <a:lnTo>
                    <a:pt x="446" y="456"/>
                  </a:lnTo>
                  <a:lnTo>
                    <a:pt x="448" y="450"/>
                  </a:lnTo>
                  <a:lnTo>
                    <a:pt x="448" y="443"/>
                  </a:lnTo>
                  <a:lnTo>
                    <a:pt x="450" y="437"/>
                  </a:lnTo>
                  <a:lnTo>
                    <a:pt x="450" y="429"/>
                  </a:lnTo>
                  <a:lnTo>
                    <a:pt x="452" y="420"/>
                  </a:lnTo>
                  <a:lnTo>
                    <a:pt x="452" y="410"/>
                  </a:lnTo>
                  <a:lnTo>
                    <a:pt x="454" y="403"/>
                  </a:lnTo>
                  <a:lnTo>
                    <a:pt x="454" y="395"/>
                  </a:lnTo>
                  <a:lnTo>
                    <a:pt x="454" y="386"/>
                  </a:lnTo>
                  <a:lnTo>
                    <a:pt x="456" y="376"/>
                  </a:lnTo>
                  <a:lnTo>
                    <a:pt x="456" y="369"/>
                  </a:lnTo>
                  <a:lnTo>
                    <a:pt x="456" y="359"/>
                  </a:lnTo>
                  <a:lnTo>
                    <a:pt x="456" y="350"/>
                  </a:lnTo>
                  <a:lnTo>
                    <a:pt x="456" y="338"/>
                  </a:lnTo>
                  <a:lnTo>
                    <a:pt x="456" y="329"/>
                  </a:lnTo>
                  <a:lnTo>
                    <a:pt x="456" y="319"/>
                  </a:lnTo>
                  <a:lnTo>
                    <a:pt x="456" y="310"/>
                  </a:lnTo>
                  <a:lnTo>
                    <a:pt x="456" y="298"/>
                  </a:lnTo>
                  <a:lnTo>
                    <a:pt x="456" y="289"/>
                  </a:lnTo>
                  <a:lnTo>
                    <a:pt x="454" y="279"/>
                  </a:lnTo>
                  <a:lnTo>
                    <a:pt x="452" y="268"/>
                  </a:lnTo>
                  <a:lnTo>
                    <a:pt x="450" y="256"/>
                  </a:lnTo>
                  <a:lnTo>
                    <a:pt x="450" y="247"/>
                  </a:lnTo>
                  <a:lnTo>
                    <a:pt x="448" y="237"/>
                  </a:lnTo>
                  <a:lnTo>
                    <a:pt x="446" y="228"/>
                  </a:lnTo>
                  <a:lnTo>
                    <a:pt x="443" y="216"/>
                  </a:lnTo>
                  <a:lnTo>
                    <a:pt x="443" y="207"/>
                  </a:lnTo>
                  <a:lnTo>
                    <a:pt x="439" y="197"/>
                  </a:lnTo>
                  <a:lnTo>
                    <a:pt x="437" y="188"/>
                  </a:lnTo>
                  <a:lnTo>
                    <a:pt x="435" y="177"/>
                  </a:lnTo>
                  <a:lnTo>
                    <a:pt x="433" y="169"/>
                  </a:lnTo>
                  <a:lnTo>
                    <a:pt x="431" y="159"/>
                  </a:lnTo>
                  <a:lnTo>
                    <a:pt x="427" y="150"/>
                  </a:lnTo>
                  <a:lnTo>
                    <a:pt x="426" y="142"/>
                  </a:lnTo>
                  <a:lnTo>
                    <a:pt x="426" y="135"/>
                  </a:lnTo>
                  <a:lnTo>
                    <a:pt x="422" y="127"/>
                  </a:lnTo>
                  <a:lnTo>
                    <a:pt x="420" y="120"/>
                  </a:lnTo>
                  <a:lnTo>
                    <a:pt x="418" y="112"/>
                  </a:lnTo>
                  <a:lnTo>
                    <a:pt x="416" y="104"/>
                  </a:lnTo>
                  <a:lnTo>
                    <a:pt x="414" y="99"/>
                  </a:lnTo>
                  <a:lnTo>
                    <a:pt x="412" y="93"/>
                  </a:lnTo>
                  <a:lnTo>
                    <a:pt x="410" y="87"/>
                  </a:lnTo>
                  <a:lnTo>
                    <a:pt x="408" y="83"/>
                  </a:lnTo>
                  <a:lnTo>
                    <a:pt x="407" y="74"/>
                  </a:lnTo>
                  <a:lnTo>
                    <a:pt x="403" y="68"/>
                  </a:lnTo>
                  <a:lnTo>
                    <a:pt x="403" y="64"/>
                  </a:lnTo>
                  <a:lnTo>
                    <a:pt x="401" y="63"/>
                  </a:lnTo>
                  <a:lnTo>
                    <a:pt x="397" y="57"/>
                  </a:lnTo>
                  <a:lnTo>
                    <a:pt x="391" y="49"/>
                  </a:lnTo>
                  <a:lnTo>
                    <a:pt x="382" y="40"/>
                  </a:lnTo>
                  <a:lnTo>
                    <a:pt x="376" y="36"/>
                  </a:lnTo>
                  <a:lnTo>
                    <a:pt x="370" y="30"/>
                  </a:lnTo>
                  <a:lnTo>
                    <a:pt x="363" y="25"/>
                  </a:lnTo>
                  <a:lnTo>
                    <a:pt x="357" y="21"/>
                  </a:lnTo>
                  <a:lnTo>
                    <a:pt x="346" y="15"/>
                  </a:lnTo>
                  <a:lnTo>
                    <a:pt x="338" y="13"/>
                  </a:lnTo>
                  <a:lnTo>
                    <a:pt x="329" y="9"/>
                  </a:lnTo>
                  <a:lnTo>
                    <a:pt x="319" y="7"/>
                  </a:lnTo>
                  <a:lnTo>
                    <a:pt x="311" y="6"/>
                  </a:lnTo>
                  <a:lnTo>
                    <a:pt x="306" y="4"/>
                  </a:lnTo>
                  <a:lnTo>
                    <a:pt x="300" y="2"/>
                  </a:lnTo>
                  <a:lnTo>
                    <a:pt x="294" y="2"/>
                  </a:lnTo>
                  <a:lnTo>
                    <a:pt x="287" y="0"/>
                  </a:lnTo>
                  <a:lnTo>
                    <a:pt x="281" y="0"/>
                  </a:lnTo>
                  <a:lnTo>
                    <a:pt x="275" y="0"/>
                  </a:lnTo>
                  <a:lnTo>
                    <a:pt x="270" y="0"/>
                  </a:lnTo>
                  <a:lnTo>
                    <a:pt x="262" y="0"/>
                  </a:lnTo>
                  <a:lnTo>
                    <a:pt x="256" y="0"/>
                  </a:lnTo>
                  <a:lnTo>
                    <a:pt x="249" y="0"/>
                  </a:lnTo>
                  <a:lnTo>
                    <a:pt x="243" y="0"/>
                  </a:lnTo>
                  <a:lnTo>
                    <a:pt x="237" y="0"/>
                  </a:lnTo>
                  <a:lnTo>
                    <a:pt x="230" y="0"/>
                  </a:lnTo>
                  <a:lnTo>
                    <a:pt x="224" y="0"/>
                  </a:lnTo>
                  <a:lnTo>
                    <a:pt x="220" y="2"/>
                  </a:lnTo>
                  <a:lnTo>
                    <a:pt x="213" y="2"/>
                  </a:lnTo>
                  <a:lnTo>
                    <a:pt x="207" y="2"/>
                  </a:lnTo>
                  <a:lnTo>
                    <a:pt x="201" y="2"/>
                  </a:lnTo>
                  <a:lnTo>
                    <a:pt x="197" y="2"/>
                  </a:lnTo>
                  <a:lnTo>
                    <a:pt x="188" y="4"/>
                  </a:lnTo>
                  <a:lnTo>
                    <a:pt x="180" y="4"/>
                  </a:lnTo>
                  <a:lnTo>
                    <a:pt x="173" y="6"/>
                  </a:lnTo>
                  <a:lnTo>
                    <a:pt x="167" y="6"/>
                  </a:lnTo>
                  <a:lnTo>
                    <a:pt x="165" y="6"/>
                  </a:lnTo>
                  <a:lnTo>
                    <a:pt x="165" y="7"/>
                  </a:lnTo>
                  <a:lnTo>
                    <a:pt x="165" y="7"/>
                  </a:lnTo>
                  <a:close/>
                </a:path>
              </a:pathLst>
            </a:custGeom>
            <a:solidFill>
              <a:srgbClr val="B84F2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92" name="Freeform 24"/>
            <p:cNvSpPr>
              <a:spLocks/>
            </p:cNvSpPr>
            <p:nvPr/>
          </p:nvSpPr>
          <p:spPr bwMode="auto">
            <a:xfrm>
              <a:off x="3019" y="1342"/>
              <a:ext cx="74" cy="116"/>
            </a:xfrm>
            <a:custGeom>
              <a:avLst/>
              <a:gdLst/>
              <a:ahLst/>
              <a:cxnLst>
                <a:cxn ang="0">
                  <a:pos x="106" y="0"/>
                </a:cxn>
                <a:cxn ang="0">
                  <a:pos x="100" y="0"/>
                </a:cxn>
                <a:cxn ang="0">
                  <a:pos x="87" y="0"/>
                </a:cxn>
                <a:cxn ang="0">
                  <a:pos x="70" y="0"/>
                </a:cxn>
                <a:cxn ang="0">
                  <a:pos x="49" y="5"/>
                </a:cxn>
                <a:cxn ang="0">
                  <a:pos x="30" y="11"/>
                </a:cxn>
                <a:cxn ang="0">
                  <a:pos x="13" y="17"/>
                </a:cxn>
                <a:cxn ang="0">
                  <a:pos x="3" y="22"/>
                </a:cxn>
                <a:cxn ang="0">
                  <a:pos x="3" y="24"/>
                </a:cxn>
                <a:cxn ang="0">
                  <a:pos x="0" y="34"/>
                </a:cxn>
                <a:cxn ang="0">
                  <a:pos x="0" y="45"/>
                </a:cxn>
                <a:cxn ang="0">
                  <a:pos x="1" y="59"/>
                </a:cxn>
                <a:cxn ang="0">
                  <a:pos x="1" y="72"/>
                </a:cxn>
                <a:cxn ang="0">
                  <a:pos x="5" y="89"/>
                </a:cxn>
                <a:cxn ang="0">
                  <a:pos x="11" y="108"/>
                </a:cxn>
                <a:cxn ang="0">
                  <a:pos x="19" y="129"/>
                </a:cxn>
                <a:cxn ang="0">
                  <a:pos x="30" y="148"/>
                </a:cxn>
                <a:cxn ang="0">
                  <a:pos x="41" y="167"/>
                </a:cxn>
                <a:cxn ang="0">
                  <a:pos x="55" y="186"/>
                </a:cxn>
                <a:cxn ang="0">
                  <a:pos x="68" y="203"/>
                </a:cxn>
                <a:cxn ang="0">
                  <a:pos x="78" y="216"/>
                </a:cxn>
                <a:cxn ang="0">
                  <a:pos x="89" y="230"/>
                </a:cxn>
                <a:cxn ang="0">
                  <a:pos x="89" y="228"/>
                </a:cxn>
                <a:cxn ang="0">
                  <a:pos x="85" y="216"/>
                </a:cxn>
                <a:cxn ang="0">
                  <a:pos x="83" y="207"/>
                </a:cxn>
                <a:cxn ang="0">
                  <a:pos x="81" y="195"/>
                </a:cxn>
                <a:cxn ang="0">
                  <a:pos x="78" y="180"/>
                </a:cxn>
                <a:cxn ang="0">
                  <a:pos x="74" y="163"/>
                </a:cxn>
                <a:cxn ang="0">
                  <a:pos x="70" y="144"/>
                </a:cxn>
                <a:cxn ang="0">
                  <a:pos x="68" y="125"/>
                </a:cxn>
                <a:cxn ang="0">
                  <a:pos x="64" y="108"/>
                </a:cxn>
                <a:cxn ang="0">
                  <a:pos x="64" y="97"/>
                </a:cxn>
                <a:cxn ang="0">
                  <a:pos x="62" y="83"/>
                </a:cxn>
                <a:cxn ang="0">
                  <a:pos x="66" y="95"/>
                </a:cxn>
                <a:cxn ang="0">
                  <a:pos x="72" y="104"/>
                </a:cxn>
                <a:cxn ang="0">
                  <a:pos x="79" y="117"/>
                </a:cxn>
                <a:cxn ang="0">
                  <a:pos x="87" y="131"/>
                </a:cxn>
                <a:cxn ang="0">
                  <a:pos x="98" y="144"/>
                </a:cxn>
                <a:cxn ang="0">
                  <a:pos x="104" y="155"/>
                </a:cxn>
                <a:cxn ang="0">
                  <a:pos x="110" y="159"/>
                </a:cxn>
                <a:cxn ang="0">
                  <a:pos x="108" y="155"/>
                </a:cxn>
                <a:cxn ang="0">
                  <a:pos x="106" y="144"/>
                </a:cxn>
                <a:cxn ang="0">
                  <a:pos x="104" y="125"/>
                </a:cxn>
                <a:cxn ang="0">
                  <a:pos x="104" y="104"/>
                </a:cxn>
                <a:cxn ang="0">
                  <a:pos x="104" y="91"/>
                </a:cxn>
                <a:cxn ang="0">
                  <a:pos x="102" y="79"/>
                </a:cxn>
                <a:cxn ang="0">
                  <a:pos x="102" y="66"/>
                </a:cxn>
                <a:cxn ang="0">
                  <a:pos x="102" y="55"/>
                </a:cxn>
                <a:cxn ang="0">
                  <a:pos x="102" y="36"/>
                </a:cxn>
                <a:cxn ang="0">
                  <a:pos x="102" y="30"/>
                </a:cxn>
                <a:cxn ang="0">
                  <a:pos x="121" y="28"/>
                </a:cxn>
                <a:cxn ang="0">
                  <a:pos x="110" y="2"/>
                </a:cxn>
              </a:cxnLst>
              <a:rect l="0" t="0" r="r" b="b"/>
              <a:pathLst>
                <a:path w="148" h="232">
                  <a:moveTo>
                    <a:pt x="110" y="2"/>
                  </a:moveTo>
                  <a:lnTo>
                    <a:pt x="106" y="0"/>
                  </a:lnTo>
                  <a:lnTo>
                    <a:pt x="104" y="0"/>
                  </a:lnTo>
                  <a:lnTo>
                    <a:pt x="100" y="0"/>
                  </a:lnTo>
                  <a:lnTo>
                    <a:pt x="95" y="0"/>
                  </a:lnTo>
                  <a:lnTo>
                    <a:pt x="87" y="0"/>
                  </a:lnTo>
                  <a:lnTo>
                    <a:pt x="79" y="0"/>
                  </a:lnTo>
                  <a:lnTo>
                    <a:pt x="70" y="0"/>
                  </a:lnTo>
                  <a:lnTo>
                    <a:pt x="60" y="3"/>
                  </a:lnTo>
                  <a:lnTo>
                    <a:pt x="49" y="5"/>
                  </a:lnTo>
                  <a:lnTo>
                    <a:pt x="40" y="9"/>
                  </a:lnTo>
                  <a:lnTo>
                    <a:pt x="30" y="11"/>
                  </a:lnTo>
                  <a:lnTo>
                    <a:pt x="22" y="15"/>
                  </a:lnTo>
                  <a:lnTo>
                    <a:pt x="13" y="17"/>
                  </a:lnTo>
                  <a:lnTo>
                    <a:pt x="7" y="21"/>
                  </a:lnTo>
                  <a:lnTo>
                    <a:pt x="3" y="22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1" y="32"/>
                  </a:lnTo>
                  <a:lnTo>
                    <a:pt x="0" y="34"/>
                  </a:lnTo>
                  <a:lnTo>
                    <a:pt x="0" y="40"/>
                  </a:lnTo>
                  <a:lnTo>
                    <a:pt x="0" y="45"/>
                  </a:lnTo>
                  <a:lnTo>
                    <a:pt x="1" y="51"/>
                  </a:lnTo>
                  <a:lnTo>
                    <a:pt x="1" y="59"/>
                  </a:lnTo>
                  <a:lnTo>
                    <a:pt x="1" y="64"/>
                  </a:lnTo>
                  <a:lnTo>
                    <a:pt x="1" y="72"/>
                  </a:lnTo>
                  <a:lnTo>
                    <a:pt x="3" y="81"/>
                  </a:lnTo>
                  <a:lnTo>
                    <a:pt x="5" y="89"/>
                  </a:lnTo>
                  <a:lnTo>
                    <a:pt x="7" y="98"/>
                  </a:lnTo>
                  <a:lnTo>
                    <a:pt x="11" y="108"/>
                  </a:lnTo>
                  <a:lnTo>
                    <a:pt x="15" y="119"/>
                  </a:lnTo>
                  <a:lnTo>
                    <a:pt x="19" y="129"/>
                  </a:lnTo>
                  <a:lnTo>
                    <a:pt x="24" y="138"/>
                  </a:lnTo>
                  <a:lnTo>
                    <a:pt x="30" y="148"/>
                  </a:lnTo>
                  <a:lnTo>
                    <a:pt x="36" y="159"/>
                  </a:lnTo>
                  <a:lnTo>
                    <a:pt x="41" y="167"/>
                  </a:lnTo>
                  <a:lnTo>
                    <a:pt x="49" y="176"/>
                  </a:lnTo>
                  <a:lnTo>
                    <a:pt x="55" y="186"/>
                  </a:lnTo>
                  <a:lnTo>
                    <a:pt x="62" y="195"/>
                  </a:lnTo>
                  <a:lnTo>
                    <a:pt x="68" y="203"/>
                  </a:lnTo>
                  <a:lnTo>
                    <a:pt x="74" y="211"/>
                  </a:lnTo>
                  <a:lnTo>
                    <a:pt x="78" y="216"/>
                  </a:lnTo>
                  <a:lnTo>
                    <a:pt x="83" y="222"/>
                  </a:lnTo>
                  <a:lnTo>
                    <a:pt x="89" y="230"/>
                  </a:lnTo>
                  <a:lnTo>
                    <a:pt x="93" y="232"/>
                  </a:lnTo>
                  <a:lnTo>
                    <a:pt x="89" y="228"/>
                  </a:lnTo>
                  <a:lnTo>
                    <a:pt x="87" y="224"/>
                  </a:lnTo>
                  <a:lnTo>
                    <a:pt x="85" y="216"/>
                  </a:lnTo>
                  <a:lnTo>
                    <a:pt x="83" y="211"/>
                  </a:lnTo>
                  <a:lnTo>
                    <a:pt x="83" y="207"/>
                  </a:lnTo>
                  <a:lnTo>
                    <a:pt x="81" y="201"/>
                  </a:lnTo>
                  <a:lnTo>
                    <a:pt x="81" y="195"/>
                  </a:lnTo>
                  <a:lnTo>
                    <a:pt x="79" y="188"/>
                  </a:lnTo>
                  <a:lnTo>
                    <a:pt x="78" y="180"/>
                  </a:lnTo>
                  <a:lnTo>
                    <a:pt x="74" y="171"/>
                  </a:lnTo>
                  <a:lnTo>
                    <a:pt x="74" y="163"/>
                  </a:lnTo>
                  <a:lnTo>
                    <a:pt x="72" y="154"/>
                  </a:lnTo>
                  <a:lnTo>
                    <a:pt x="70" y="144"/>
                  </a:lnTo>
                  <a:lnTo>
                    <a:pt x="68" y="135"/>
                  </a:lnTo>
                  <a:lnTo>
                    <a:pt x="68" y="125"/>
                  </a:lnTo>
                  <a:lnTo>
                    <a:pt x="66" y="116"/>
                  </a:lnTo>
                  <a:lnTo>
                    <a:pt x="64" y="108"/>
                  </a:lnTo>
                  <a:lnTo>
                    <a:pt x="64" y="100"/>
                  </a:lnTo>
                  <a:lnTo>
                    <a:pt x="64" y="97"/>
                  </a:lnTo>
                  <a:lnTo>
                    <a:pt x="62" y="87"/>
                  </a:lnTo>
                  <a:lnTo>
                    <a:pt x="62" y="83"/>
                  </a:lnTo>
                  <a:lnTo>
                    <a:pt x="62" y="87"/>
                  </a:lnTo>
                  <a:lnTo>
                    <a:pt x="66" y="95"/>
                  </a:lnTo>
                  <a:lnTo>
                    <a:pt x="68" y="97"/>
                  </a:lnTo>
                  <a:lnTo>
                    <a:pt x="72" y="104"/>
                  </a:lnTo>
                  <a:lnTo>
                    <a:pt x="74" y="110"/>
                  </a:lnTo>
                  <a:lnTo>
                    <a:pt x="79" y="117"/>
                  </a:lnTo>
                  <a:lnTo>
                    <a:pt x="81" y="123"/>
                  </a:lnTo>
                  <a:lnTo>
                    <a:pt x="87" y="131"/>
                  </a:lnTo>
                  <a:lnTo>
                    <a:pt x="93" y="136"/>
                  </a:lnTo>
                  <a:lnTo>
                    <a:pt x="98" y="144"/>
                  </a:lnTo>
                  <a:lnTo>
                    <a:pt x="102" y="150"/>
                  </a:lnTo>
                  <a:lnTo>
                    <a:pt x="104" y="155"/>
                  </a:lnTo>
                  <a:lnTo>
                    <a:pt x="106" y="157"/>
                  </a:lnTo>
                  <a:lnTo>
                    <a:pt x="110" y="159"/>
                  </a:lnTo>
                  <a:lnTo>
                    <a:pt x="108" y="157"/>
                  </a:lnTo>
                  <a:lnTo>
                    <a:pt x="108" y="155"/>
                  </a:lnTo>
                  <a:lnTo>
                    <a:pt x="106" y="150"/>
                  </a:lnTo>
                  <a:lnTo>
                    <a:pt x="106" y="144"/>
                  </a:lnTo>
                  <a:lnTo>
                    <a:pt x="106" y="136"/>
                  </a:lnTo>
                  <a:lnTo>
                    <a:pt x="104" y="125"/>
                  </a:lnTo>
                  <a:lnTo>
                    <a:pt x="104" y="116"/>
                  </a:lnTo>
                  <a:lnTo>
                    <a:pt x="104" y="104"/>
                  </a:lnTo>
                  <a:lnTo>
                    <a:pt x="104" y="98"/>
                  </a:lnTo>
                  <a:lnTo>
                    <a:pt x="104" y="91"/>
                  </a:lnTo>
                  <a:lnTo>
                    <a:pt x="102" y="85"/>
                  </a:lnTo>
                  <a:lnTo>
                    <a:pt x="102" y="79"/>
                  </a:lnTo>
                  <a:lnTo>
                    <a:pt x="102" y="72"/>
                  </a:lnTo>
                  <a:lnTo>
                    <a:pt x="102" y="66"/>
                  </a:lnTo>
                  <a:lnTo>
                    <a:pt x="102" y="59"/>
                  </a:lnTo>
                  <a:lnTo>
                    <a:pt x="102" y="55"/>
                  </a:lnTo>
                  <a:lnTo>
                    <a:pt x="102" y="43"/>
                  </a:lnTo>
                  <a:lnTo>
                    <a:pt x="102" y="36"/>
                  </a:lnTo>
                  <a:lnTo>
                    <a:pt x="102" y="32"/>
                  </a:lnTo>
                  <a:lnTo>
                    <a:pt x="102" y="30"/>
                  </a:lnTo>
                  <a:lnTo>
                    <a:pt x="121" y="41"/>
                  </a:lnTo>
                  <a:lnTo>
                    <a:pt x="121" y="28"/>
                  </a:lnTo>
                  <a:lnTo>
                    <a:pt x="148" y="11"/>
                  </a:lnTo>
                  <a:lnTo>
                    <a:pt x="110" y="2"/>
                  </a:lnTo>
                  <a:lnTo>
                    <a:pt x="110" y="2"/>
                  </a:lnTo>
                  <a:close/>
                </a:path>
              </a:pathLst>
            </a:custGeom>
            <a:solidFill>
              <a:srgbClr val="E87A6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93" name="Freeform 25"/>
            <p:cNvSpPr>
              <a:spLocks/>
            </p:cNvSpPr>
            <p:nvPr/>
          </p:nvSpPr>
          <p:spPr bwMode="auto">
            <a:xfrm>
              <a:off x="2929" y="1340"/>
              <a:ext cx="75" cy="103"/>
            </a:xfrm>
            <a:custGeom>
              <a:avLst/>
              <a:gdLst/>
              <a:ahLst/>
              <a:cxnLst>
                <a:cxn ang="0">
                  <a:pos x="15" y="205"/>
                </a:cxn>
                <a:cxn ang="0">
                  <a:pos x="15" y="197"/>
                </a:cxn>
                <a:cxn ang="0">
                  <a:pos x="15" y="182"/>
                </a:cxn>
                <a:cxn ang="0">
                  <a:pos x="15" y="167"/>
                </a:cxn>
                <a:cxn ang="0">
                  <a:pos x="17" y="154"/>
                </a:cxn>
                <a:cxn ang="0">
                  <a:pos x="17" y="139"/>
                </a:cxn>
                <a:cxn ang="0">
                  <a:pos x="21" y="121"/>
                </a:cxn>
                <a:cxn ang="0">
                  <a:pos x="23" y="104"/>
                </a:cxn>
                <a:cxn ang="0">
                  <a:pos x="27" y="87"/>
                </a:cxn>
                <a:cxn ang="0">
                  <a:pos x="28" y="72"/>
                </a:cxn>
                <a:cxn ang="0">
                  <a:pos x="30" y="61"/>
                </a:cxn>
                <a:cxn ang="0">
                  <a:pos x="34" y="47"/>
                </a:cxn>
                <a:cxn ang="0">
                  <a:pos x="91" y="53"/>
                </a:cxn>
                <a:cxn ang="0">
                  <a:pos x="150" y="7"/>
                </a:cxn>
                <a:cxn ang="0">
                  <a:pos x="141" y="6"/>
                </a:cxn>
                <a:cxn ang="0">
                  <a:pos x="124" y="4"/>
                </a:cxn>
                <a:cxn ang="0">
                  <a:pos x="108" y="2"/>
                </a:cxn>
                <a:cxn ang="0">
                  <a:pos x="97" y="0"/>
                </a:cxn>
                <a:cxn ang="0">
                  <a:pos x="84" y="0"/>
                </a:cxn>
                <a:cxn ang="0">
                  <a:pos x="70" y="4"/>
                </a:cxn>
                <a:cxn ang="0">
                  <a:pos x="57" y="6"/>
                </a:cxn>
                <a:cxn ang="0">
                  <a:pos x="47" y="7"/>
                </a:cxn>
                <a:cxn ang="0">
                  <a:pos x="30" y="15"/>
                </a:cxn>
                <a:cxn ang="0">
                  <a:pos x="17" y="23"/>
                </a:cxn>
                <a:cxn ang="0">
                  <a:pos x="15" y="25"/>
                </a:cxn>
                <a:cxn ang="0">
                  <a:pos x="11" y="32"/>
                </a:cxn>
                <a:cxn ang="0">
                  <a:pos x="9" y="40"/>
                </a:cxn>
                <a:cxn ang="0">
                  <a:pos x="8" y="51"/>
                </a:cxn>
                <a:cxn ang="0">
                  <a:pos x="4" y="63"/>
                </a:cxn>
                <a:cxn ang="0">
                  <a:pos x="2" y="78"/>
                </a:cxn>
                <a:cxn ang="0">
                  <a:pos x="0" y="93"/>
                </a:cxn>
                <a:cxn ang="0">
                  <a:pos x="0" y="110"/>
                </a:cxn>
                <a:cxn ang="0">
                  <a:pos x="0" y="127"/>
                </a:cxn>
                <a:cxn ang="0">
                  <a:pos x="2" y="144"/>
                </a:cxn>
                <a:cxn ang="0">
                  <a:pos x="4" y="159"/>
                </a:cxn>
                <a:cxn ang="0">
                  <a:pos x="8" y="175"/>
                </a:cxn>
                <a:cxn ang="0">
                  <a:pos x="9" y="188"/>
                </a:cxn>
                <a:cxn ang="0">
                  <a:pos x="13" y="197"/>
                </a:cxn>
                <a:cxn ang="0">
                  <a:pos x="15" y="207"/>
                </a:cxn>
              </a:cxnLst>
              <a:rect l="0" t="0" r="r" b="b"/>
              <a:pathLst>
                <a:path w="150" h="207">
                  <a:moveTo>
                    <a:pt x="15" y="207"/>
                  </a:moveTo>
                  <a:lnTo>
                    <a:pt x="15" y="205"/>
                  </a:lnTo>
                  <a:lnTo>
                    <a:pt x="15" y="201"/>
                  </a:lnTo>
                  <a:lnTo>
                    <a:pt x="15" y="197"/>
                  </a:lnTo>
                  <a:lnTo>
                    <a:pt x="15" y="192"/>
                  </a:lnTo>
                  <a:lnTo>
                    <a:pt x="15" y="182"/>
                  </a:lnTo>
                  <a:lnTo>
                    <a:pt x="15" y="173"/>
                  </a:lnTo>
                  <a:lnTo>
                    <a:pt x="15" y="167"/>
                  </a:lnTo>
                  <a:lnTo>
                    <a:pt x="15" y="159"/>
                  </a:lnTo>
                  <a:lnTo>
                    <a:pt x="17" y="154"/>
                  </a:lnTo>
                  <a:lnTo>
                    <a:pt x="17" y="148"/>
                  </a:lnTo>
                  <a:lnTo>
                    <a:pt x="17" y="139"/>
                  </a:lnTo>
                  <a:lnTo>
                    <a:pt x="19" y="129"/>
                  </a:lnTo>
                  <a:lnTo>
                    <a:pt x="21" y="121"/>
                  </a:lnTo>
                  <a:lnTo>
                    <a:pt x="23" y="114"/>
                  </a:lnTo>
                  <a:lnTo>
                    <a:pt x="23" y="104"/>
                  </a:lnTo>
                  <a:lnTo>
                    <a:pt x="25" y="95"/>
                  </a:lnTo>
                  <a:lnTo>
                    <a:pt x="27" y="87"/>
                  </a:lnTo>
                  <a:lnTo>
                    <a:pt x="28" y="80"/>
                  </a:lnTo>
                  <a:lnTo>
                    <a:pt x="28" y="72"/>
                  </a:lnTo>
                  <a:lnTo>
                    <a:pt x="30" y="66"/>
                  </a:lnTo>
                  <a:lnTo>
                    <a:pt x="30" y="61"/>
                  </a:lnTo>
                  <a:lnTo>
                    <a:pt x="32" y="55"/>
                  </a:lnTo>
                  <a:lnTo>
                    <a:pt x="34" y="47"/>
                  </a:lnTo>
                  <a:lnTo>
                    <a:pt x="36" y="45"/>
                  </a:lnTo>
                  <a:lnTo>
                    <a:pt x="91" y="53"/>
                  </a:lnTo>
                  <a:lnTo>
                    <a:pt x="78" y="30"/>
                  </a:lnTo>
                  <a:lnTo>
                    <a:pt x="150" y="7"/>
                  </a:lnTo>
                  <a:lnTo>
                    <a:pt x="146" y="6"/>
                  </a:lnTo>
                  <a:lnTo>
                    <a:pt x="141" y="6"/>
                  </a:lnTo>
                  <a:lnTo>
                    <a:pt x="133" y="4"/>
                  </a:lnTo>
                  <a:lnTo>
                    <a:pt x="124" y="4"/>
                  </a:lnTo>
                  <a:lnTo>
                    <a:pt x="116" y="2"/>
                  </a:lnTo>
                  <a:lnTo>
                    <a:pt x="108" y="2"/>
                  </a:lnTo>
                  <a:lnTo>
                    <a:pt x="103" y="0"/>
                  </a:lnTo>
                  <a:lnTo>
                    <a:pt x="97" y="0"/>
                  </a:lnTo>
                  <a:lnTo>
                    <a:pt x="89" y="0"/>
                  </a:lnTo>
                  <a:lnTo>
                    <a:pt x="84" y="0"/>
                  </a:lnTo>
                  <a:lnTo>
                    <a:pt x="78" y="2"/>
                  </a:lnTo>
                  <a:lnTo>
                    <a:pt x="70" y="4"/>
                  </a:lnTo>
                  <a:lnTo>
                    <a:pt x="65" y="4"/>
                  </a:lnTo>
                  <a:lnTo>
                    <a:pt x="57" y="6"/>
                  </a:lnTo>
                  <a:lnTo>
                    <a:pt x="51" y="6"/>
                  </a:lnTo>
                  <a:lnTo>
                    <a:pt x="47" y="7"/>
                  </a:lnTo>
                  <a:lnTo>
                    <a:pt x="38" y="11"/>
                  </a:lnTo>
                  <a:lnTo>
                    <a:pt x="30" y="15"/>
                  </a:lnTo>
                  <a:lnTo>
                    <a:pt x="23" y="19"/>
                  </a:lnTo>
                  <a:lnTo>
                    <a:pt x="17" y="23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13" y="26"/>
                  </a:lnTo>
                  <a:lnTo>
                    <a:pt x="11" y="32"/>
                  </a:lnTo>
                  <a:lnTo>
                    <a:pt x="9" y="36"/>
                  </a:lnTo>
                  <a:lnTo>
                    <a:pt x="9" y="40"/>
                  </a:lnTo>
                  <a:lnTo>
                    <a:pt x="8" y="45"/>
                  </a:lnTo>
                  <a:lnTo>
                    <a:pt x="8" y="51"/>
                  </a:lnTo>
                  <a:lnTo>
                    <a:pt x="6" y="57"/>
                  </a:lnTo>
                  <a:lnTo>
                    <a:pt x="4" y="63"/>
                  </a:lnTo>
                  <a:lnTo>
                    <a:pt x="2" y="70"/>
                  </a:lnTo>
                  <a:lnTo>
                    <a:pt x="2" y="78"/>
                  </a:lnTo>
                  <a:lnTo>
                    <a:pt x="0" y="85"/>
                  </a:lnTo>
                  <a:lnTo>
                    <a:pt x="0" y="93"/>
                  </a:lnTo>
                  <a:lnTo>
                    <a:pt x="0" y="101"/>
                  </a:lnTo>
                  <a:lnTo>
                    <a:pt x="0" y="110"/>
                  </a:lnTo>
                  <a:lnTo>
                    <a:pt x="0" y="118"/>
                  </a:lnTo>
                  <a:lnTo>
                    <a:pt x="0" y="127"/>
                  </a:lnTo>
                  <a:lnTo>
                    <a:pt x="0" y="135"/>
                  </a:lnTo>
                  <a:lnTo>
                    <a:pt x="2" y="144"/>
                  </a:lnTo>
                  <a:lnTo>
                    <a:pt x="2" y="152"/>
                  </a:lnTo>
                  <a:lnTo>
                    <a:pt x="4" y="159"/>
                  </a:lnTo>
                  <a:lnTo>
                    <a:pt x="6" y="167"/>
                  </a:lnTo>
                  <a:lnTo>
                    <a:pt x="8" y="175"/>
                  </a:lnTo>
                  <a:lnTo>
                    <a:pt x="8" y="180"/>
                  </a:lnTo>
                  <a:lnTo>
                    <a:pt x="9" y="188"/>
                  </a:lnTo>
                  <a:lnTo>
                    <a:pt x="9" y="192"/>
                  </a:lnTo>
                  <a:lnTo>
                    <a:pt x="13" y="197"/>
                  </a:lnTo>
                  <a:lnTo>
                    <a:pt x="15" y="203"/>
                  </a:lnTo>
                  <a:lnTo>
                    <a:pt x="15" y="207"/>
                  </a:lnTo>
                  <a:lnTo>
                    <a:pt x="15" y="207"/>
                  </a:lnTo>
                  <a:close/>
                </a:path>
              </a:pathLst>
            </a:custGeom>
            <a:solidFill>
              <a:srgbClr val="E87A6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94" name="Freeform 26"/>
            <p:cNvSpPr>
              <a:spLocks/>
            </p:cNvSpPr>
            <p:nvPr/>
          </p:nvSpPr>
          <p:spPr bwMode="auto">
            <a:xfrm>
              <a:off x="2660" y="1430"/>
              <a:ext cx="249" cy="245"/>
            </a:xfrm>
            <a:custGeom>
              <a:avLst/>
              <a:gdLst/>
              <a:ahLst/>
              <a:cxnLst>
                <a:cxn ang="0">
                  <a:pos x="57" y="394"/>
                </a:cxn>
                <a:cxn ang="0">
                  <a:pos x="66" y="373"/>
                </a:cxn>
                <a:cxn ang="0">
                  <a:pos x="78" y="350"/>
                </a:cxn>
                <a:cxn ang="0">
                  <a:pos x="93" y="331"/>
                </a:cxn>
                <a:cxn ang="0">
                  <a:pos x="112" y="310"/>
                </a:cxn>
                <a:cxn ang="0">
                  <a:pos x="131" y="289"/>
                </a:cxn>
                <a:cxn ang="0">
                  <a:pos x="150" y="266"/>
                </a:cxn>
                <a:cxn ang="0">
                  <a:pos x="171" y="246"/>
                </a:cxn>
                <a:cxn ang="0">
                  <a:pos x="196" y="225"/>
                </a:cxn>
                <a:cxn ang="0">
                  <a:pos x="218" y="204"/>
                </a:cxn>
                <a:cxn ang="0">
                  <a:pos x="243" y="185"/>
                </a:cxn>
                <a:cxn ang="0">
                  <a:pos x="268" y="164"/>
                </a:cxn>
                <a:cxn ang="0">
                  <a:pos x="293" y="145"/>
                </a:cxn>
                <a:cxn ang="0">
                  <a:pos x="315" y="124"/>
                </a:cxn>
                <a:cxn ang="0">
                  <a:pos x="340" y="107"/>
                </a:cxn>
                <a:cxn ang="0">
                  <a:pos x="365" y="88"/>
                </a:cxn>
                <a:cxn ang="0">
                  <a:pos x="390" y="73"/>
                </a:cxn>
                <a:cxn ang="0">
                  <a:pos x="411" y="54"/>
                </a:cxn>
                <a:cxn ang="0">
                  <a:pos x="433" y="40"/>
                </a:cxn>
                <a:cxn ang="0">
                  <a:pos x="454" y="25"/>
                </a:cxn>
                <a:cxn ang="0">
                  <a:pos x="473" y="14"/>
                </a:cxn>
                <a:cxn ang="0">
                  <a:pos x="492" y="2"/>
                </a:cxn>
                <a:cxn ang="0">
                  <a:pos x="494" y="0"/>
                </a:cxn>
                <a:cxn ang="0">
                  <a:pos x="471" y="10"/>
                </a:cxn>
                <a:cxn ang="0">
                  <a:pos x="449" y="21"/>
                </a:cxn>
                <a:cxn ang="0">
                  <a:pos x="430" y="33"/>
                </a:cxn>
                <a:cxn ang="0">
                  <a:pos x="407" y="44"/>
                </a:cxn>
                <a:cxn ang="0">
                  <a:pos x="382" y="57"/>
                </a:cxn>
                <a:cxn ang="0">
                  <a:pos x="355" y="73"/>
                </a:cxn>
                <a:cxn ang="0">
                  <a:pos x="327" y="90"/>
                </a:cxn>
                <a:cxn ang="0">
                  <a:pos x="300" y="109"/>
                </a:cxn>
                <a:cxn ang="0">
                  <a:pos x="268" y="130"/>
                </a:cxn>
                <a:cxn ang="0">
                  <a:pos x="245" y="147"/>
                </a:cxn>
                <a:cxn ang="0">
                  <a:pos x="228" y="162"/>
                </a:cxn>
                <a:cxn ang="0">
                  <a:pos x="211" y="177"/>
                </a:cxn>
                <a:cxn ang="0">
                  <a:pos x="190" y="192"/>
                </a:cxn>
                <a:cxn ang="0">
                  <a:pos x="173" y="209"/>
                </a:cxn>
                <a:cxn ang="0">
                  <a:pos x="154" y="225"/>
                </a:cxn>
                <a:cxn ang="0">
                  <a:pos x="135" y="242"/>
                </a:cxn>
                <a:cxn ang="0">
                  <a:pos x="106" y="268"/>
                </a:cxn>
                <a:cxn ang="0">
                  <a:pos x="89" y="285"/>
                </a:cxn>
                <a:cxn ang="0">
                  <a:pos x="57" y="314"/>
                </a:cxn>
                <a:cxn ang="0">
                  <a:pos x="32" y="341"/>
                </a:cxn>
                <a:cxn ang="0">
                  <a:pos x="11" y="358"/>
                </a:cxn>
                <a:cxn ang="0">
                  <a:pos x="0" y="373"/>
                </a:cxn>
              </a:cxnLst>
              <a:rect l="0" t="0" r="r" b="b"/>
              <a:pathLst>
                <a:path w="498" h="491">
                  <a:moveTo>
                    <a:pt x="0" y="373"/>
                  </a:moveTo>
                  <a:lnTo>
                    <a:pt x="121" y="491"/>
                  </a:lnTo>
                  <a:lnTo>
                    <a:pt x="57" y="394"/>
                  </a:lnTo>
                  <a:lnTo>
                    <a:pt x="59" y="386"/>
                  </a:lnTo>
                  <a:lnTo>
                    <a:pt x="63" y="379"/>
                  </a:lnTo>
                  <a:lnTo>
                    <a:pt x="66" y="373"/>
                  </a:lnTo>
                  <a:lnTo>
                    <a:pt x="70" y="365"/>
                  </a:lnTo>
                  <a:lnTo>
                    <a:pt x="74" y="358"/>
                  </a:lnTo>
                  <a:lnTo>
                    <a:pt x="78" y="350"/>
                  </a:lnTo>
                  <a:lnTo>
                    <a:pt x="83" y="344"/>
                  </a:lnTo>
                  <a:lnTo>
                    <a:pt x="89" y="339"/>
                  </a:lnTo>
                  <a:lnTo>
                    <a:pt x="93" y="331"/>
                  </a:lnTo>
                  <a:lnTo>
                    <a:pt x="99" y="324"/>
                  </a:lnTo>
                  <a:lnTo>
                    <a:pt x="106" y="316"/>
                  </a:lnTo>
                  <a:lnTo>
                    <a:pt x="112" y="310"/>
                  </a:lnTo>
                  <a:lnTo>
                    <a:pt x="118" y="303"/>
                  </a:lnTo>
                  <a:lnTo>
                    <a:pt x="123" y="295"/>
                  </a:lnTo>
                  <a:lnTo>
                    <a:pt x="131" y="289"/>
                  </a:lnTo>
                  <a:lnTo>
                    <a:pt x="139" y="282"/>
                  </a:lnTo>
                  <a:lnTo>
                    <a:pt x="144" y="274"/>
                  </a:lnTo>
                  <a:lnTo>
                    <a:pt x="150" y="266"/>
                  </a:lnTo>
                  <a:lnTo>
                    <a:pt x="158" y="259"/>
                  </a:lnTo>
                  <a:lnTo>
                    <a:pt x="165" y="253"/>
                  </a:lnTo>
                  <a:lnTo>
                    <a:pt x="171" y="246"/>
                  </a:lnTo>
                  <a:lnTo>
                    <a:pt x="179" y="238"/>
                  </a:lnTo>
                  <a:lnTo>
                    <a:pt x="186" y="230"/>
                  </a:lnTo>
                  <a:lnTo>
                    <a:pt x="196" y="225"/>
                  </a:lnTo>
                  <a:lnTo>
                    <a:pt x="201" y="217"/>
                  </a:lnTo>
                  <a:lnTo>
                    <a:pt x="211" y="211"/>
                  </a:lnTo>
                  <a:lnTo>
                    <a:pt x="218" y="204"/>
                  </a:lnTo>
                  <a:lnTo>
                    <a:pt x="226" y="196"/>
                  </a:lnTo>
                  <a:lnTo>
                    <a:pt x="234" y="190"/>
                  </a:lnTo>
                  <a:lnTo>
                    <a:pt x="243" y="185"/>
                  </a:lnTo>
                  <a:lnTo>
                    <a:pt x="251" y="177"/>
                  </a:lnTo>
                  <a:lnTo>
                    <a:pt x="260" y="171"/>
                  </a:lnTo>
                  <a:lnTo>
                    <a:pt x="268" y="164"/>
                  </a:lnTo>
                  <a:lnTo>
                    <a:pt x="276" y="156"/>
                  </a:lnTo>
                  <a:lnTo>
                    <a:pt x="283" y="151"/>
                  </a:lnTo>
                  <a:lnTo>
                    <a:pt x="293" y="145"/>
                  </a:lnTo>
                  <a:lnTo>
                    <a:pt x="300" y="137"/>
                  </a:lnTo>
                  <a:lnTo>
                    <a:pt x="308" y="132"/>
                  </a:lnTo>
                  <a:lnTo>
                    <a:pt x="315" y="124"/>
                  </a:lnTo>
                  <a:lnTo>
                    <a:pt x="325" y="118"/>
                  </a:lnTo>
                  <a:lnTo>
                    <a:pt x="333" y="113"/>
                  </a:lnTo>
                  <a:lnTo>
                    <a:pt x="340" y="107"/>
                  </a:lnTo>
                  <a:lnTo>
                    <a:pt x="348" y="99"/>
                  </a:lnTo>
                  <a:lnTo>
                    <a:pt x="357" y="95"/>
                  </a:lnTo>
                  <a:lnTo>
                    <a:pt x="365" y="88"/>
                  </a:lnTo>
                  <a:lnTo>
                    <a:pt x="372" y="82"/>
                  </a:lnTo>
                  <a:lnTo>
                    <a:pt x="380" y="76"/>
                  </a:lnTo>
                  <a:lnTo>
                    <a:pt x="390" y="73"/>
                  </a:lnTo>
                  <a:lnTo>
                    <a:pt x="395" y="65"/>
                  </a:lnTo>
                  <a:lnTo>
                    <a:pt x="403" y="59"/>
                  </a:lnTo>
                  <a:lnTo>
                    <a:pt x="411" y="54"/>
                  </a:lnTo>
                  <a:lnTo>
                    <a:pt x="418" y="50"/>
                  </a:lnTo>
                  <a:lnTo>
                    <a:pt x="426" y="44"/>
                  </a:lnTo>
                  <a:lnTo>
                    <a:pt x="433" y="40"/>
                  </a:lnTo>
                  <a:lnTo>
                    <a:pt x="441" y="35"/>
                  </a:lnTo>
                  <a:lnTo>
                    <a:pt x="449" y="31"/>
                  </a:lnTo>
                  <a:lnTo>
                    <a:pt x="454" y="25"/>
                  </a:lnTo>
                  <a:lnTo>
                    <a:pt x="460" y="21"/>
                  </a:lnTo>
                  <a:lnTo>
                    <a:pt x="468" y="17"/>
                  </a:lnTo>
                  <a:lnTo>
                    <a:pt x="473" y="14"/>
                  </a:lnTo>
                  <a:lnTo>
                    <a:pt x="479" y="10"/>
                  </a:lnTo>
                  <a:lnTo>
                    <a:pt x="487" y="6"/>
                  </a:lnTo>
                  <a:lnTo>
                    <a:pt x="492" y="2"/>
                  </a:lnTo>
                  <a:lnTo>
                    <a:pt x="498" y="0"/>
                  </a:lnTo>
                  <a:lnTo>
                    <a:pt x="496" y="0"/>
                  </a:lnTo>
                  <a:lnTo>
                    <a:pt x="494" y="0"/>
                  </a:lnTo>
                  <a:lnTo>
                    <a:pt x="488" y="2"/>
                  </a:lnTo>
                  <a:lnTo>
                    <a:pt x="481" y="8"/>
                  </a:lnTo>
                  <a:lnTo>
                    <a:pt x="471" y="10"/>
                  </a:lnTo>
                  <a:lnTo>
                    <a:pt x="462" y="16"/>
                  </a:lnTo>
                  <a:lnTo>
                    <a:pt x="456" y="17"/>
                  </a:lnTo>
                  <a:lnTo>
                    <a:pt x="449" y="21"/>
                  </a:lnTo>
                  <a:lnTo>
                    <a:pt x="443" y="25"/>
                  </a:lnTo>
                  <a:lnTo>
                    <a:pt x="437" y="29"/>
                  </a:lnTo>
                  <a:lnTo>
                    <a:pt x="430" y="33"/>
                  </a:lnTo>
                  <a:lnTo>
                    <a:pt x="422" y="35"/>
                  </a:lnTo>
                  <a:lnTo>
                    <a:pt x="414" y="40"/>
                  </a:lnTo>
                  <a:lnTo>
                    <a:pt x="407" y="44"/>
                  </a:lnTo>
                  <a:lnTo>
                    <a:pt x="399" y="48"/>
                  </a:lnTo>
                  <a:lnTo>
                    <a:pt x="390" y="54"/>
                  </a:lnTo>
                  <a:lnTo>
                    <a:pt x="382" y="57"/>
                  </a:lnTo>
                  <a:lnTo>
                    <a:pt x="374" y="63"/>
                  </a:lnTo>
                  <a:lnTo>
                    <a:pt x="365" y="67"/>
                  </a:lnTo>
                  <a:lnTo>
                    <a:pt x="355" y="73"/>
                  </a:lnTo>
                  <a:lnTo>
                    <a:pt x="346" y="78"/>
                  </a:lnTo>
                  <a:lnTo>
                    <a:pt x="336" y="84"/>
                  </a:lnTo>
                  <a:lnTo>
                    <a:pt x="327" y="90"/>
                  </a:lnTo>
                  <a:lnTo>
                    <a:pt x="319" y="97"/>
                  </a:lnTo>
                  <a:lnTo>
                    <a:pt x="310" y="103"/>
                  </a:lnTo>
                  <a:lnTo>
                    <a:pt x="300" y="109"/>
                  </a:lnTo>
                  <a:lnTo>
                    <a:pt x="289" y="114"/>
                  </a:lnTo>
                  <a:lnTo>
                    <a:pt x="279" y="122"/>
                  </a:lnTo>
                  <a:lnTo>
                    <a:pt x="268" y="130"/>
                  </a:lnTo>
                  <a:lnTo>
                    <a:pt x="258" y="139"/>
                  </a:lnTo>
                  <a:lnTo>
                    <a:pt x="251" y="141"/>
                  </a:lnTo>
                  <a:lnTo>
                    <a:pt x="245" y="147"/>
                  </a:lnTo>
                  <a:lnTo>
                    <a:pt x="239" y="152"/>
                  </a:lnTo>
                  <a:lnTo>
                    <a:pt x="234" y="156"/>
                  </a:lnTo>
                  <a:lnTo>
                    <a:pt x="228" y="162"/>
                  </a:lnTo>
                  <a:lnTo>
                    <a:pt x="222" y="166"/>
                  </a:lnTo>
                  <a:lnTo>
                    <a:pt x="215" y="171"/>
                  </a:lnTo>
                  <a:lnTo>
                    <a:pt x="211" y="177"/>
                  </a:lnTo>
                  <a:lnTo>
                    <a:pt x="203" y="181"/>
                  </a:lnTo>
                  <a:lnTo>
                    <a:pt x="198" y="187"/>
                  </a:lnTo>
                  <a:lnTo>
                    <a:pt x="190" y="192"/>
                  </a:lnTo>
                  <a:lnTo>
                    <a:pt x="186" y="198"/>
                  </a:lnTo>
                  <a:lnTo>
                    <a:pt x="179" y="204"/>
                  </a:lnTo>
                  <a:lnTo>
                    <a:pt x="173" y="209"/>
                  </a:lnTo>
                  <a:lnTo>
                    <a:pt x="165" y="213"/>
                  </a:lnTo>
                  <a:lnTo>
                    <a:pt x="161" y="221"/>
                  </a:lnTo>
                  <a:lnTo>
                    <a:pt x="154" y="225"/>
                  </a:lnTo>
                  <a:lnTo>
                    <a:pt x="148" y="230"/>
                  </a:lnTo>
                  <a:lnTo>
                    <a:pt x="141" y="236"/>
                  </a:lnTo>
                  <a:lnTo>
                    <a:pt x="135" y="242"/>
                  </a:lnTo>
                  <a:lnTo>
                    <a:pt x="123" y="253"/>
                  </a:lnTo>
                  <a:lnTo>
                    <a:pt x="112" y="265"/>
                  </a:lnTo>
                  <a:lnTo>
                    <a:pt x="106" y="268"/>
                  </a:lnTo>
                  <a:lnTo>
                    <a:pt x="99" y="274"/>
                  </a:lnTo>
                  <a:lnTo>
                    <a:pt x="93" y="280"/>
                  </a:lnTo>
                  <a:lnTo>
                    <a:pt x="89" y="285"/>
                  </a:lnTo>
                  <a:lnTo>
                    <a:pt x="76" y="295"/>
                  </a:lnTo>
                  <a:lnTo>
                    <a:pt x="66" y="306"/>
                  </a:lnTo>
                  <a:lnTo>
                    <a:pt x="57" y="314"/>
                  </a:lnTo>
                  <a:lnTo>
                    <a:pt x="47" y="324"/>
                  </a:lnTo>
                  <a:lnTo>
                    <a:pt x="38" y="331"/>
                  </a:lnTo>
                  <a:lnTo>
                    <a:pt x="32" y="341"/>
                  </a:lnTo>
                  <a:lnTo>
                    <a:pt x="23" y="346"/>
                  </a:lnTo>
                  <a:lnTo>
                    <a:pt x="17" y="354"/>
                  </a:lnTo>
                  <a:lnTo>
                    <a:pt x="11" y="358"/>
                  </a:lnTo>
                  <a:lnTo>
                    <a:pt x="7" y="363"/>
                  </a:lnTo>
                  <a:lnTo>
                    <a:pt x="0" y="369"/>
                  </a:lnTo>
                  <a:lnTo>
                    <a:pt x="0" y="373"/>
                  </a:lnTo>
                  <a:lnTo>
                    <a:pt x="0" y="373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95" name="Freeform 27"/>
            <p:cNvSpPr>
              <a:spLocks/>
            </p:cNvSpPr>
            <p:nvPr/>
          </p:nvSpPr>
          <p:spPr bwMode="auto">
            <a:xfrm>
              <a:off x="3105" y="1391"/>
              <a:ext cx="56" cy="91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0" y="65"/>
                </a:cxn>
                <a:cxn ang="0">
                  <a:pos x="112" y="183"/>
                </a:cxn>
                <a:cxn ang="0">
                  <a:pos x="112" y="179"/>
                </a:cxn>
                <a:cxn ang="0">
                  <a:pos x="110" y="170"/>
                </a:cxn>
                <a:cxn ang="0">
                  <a:pos x="108" y="164"/>
                </a:cxn>
                <a:cxn ang="0">
                  <a:pos x="108" y="158"/>
                </a:cxn>
                <a:cxn ang="0">
                  <a:pos x="106" y="151"/>
                </a:cxn>
                <a:cxn ang="0">
                  <a:pos x="106" y="143"/>
                </a:cxn>
                <a:cxn ang="0">
                  <a:pos x="104" y="132"/>
                </a:cxn>
                <a:cxn ang="0">
                  <a:pos x="102" y="122"/>
                </a:cxn>
                <a:cxn ang="0">
                  <a:pos x="100" y="113"/>
                </a:cxn>
                <a:cxn ang="0">
                  <a:pos x="99" y="105"/>
                </a:cxn>
                <a:cxn ang="0">
                  <a:pos x="97" y="95"/>
                </a:cxn>
                <a:cxn ang="0">
                  <a:pos x="95" y="86"/>
                </a:cxn>
                <a:cxn ang="0">
                  <a:pos x="93" y="75"/>
                </a:cxn>
                <a:cxn ang="0">
                  <a:pos x="91" y="69"/>
                </a:cxn>
                <a:cxn ang="0">
                  <a:pos x="87" y="57"/>
                </a:cxn>
                <a:cxn ang="0">
                  <a:pos x="85" y="50"/>
                </a:cxn>
                <a:cxn ang="0">
                  <a:pos x="83" y="44"/>
                </a:cxn>
                <a:cxn ang="0">
                  <a:pos x="81" y="38"/>
                </a:cxn>
                <a:cxn ang="0">
                  <a:pos x="78" y="31"/>
                </a:cxn>
                <a:cxn ang="0">
                  <a:pos x="78" y="25"/>
                </a:cxn>
                <a:cxn ang="0">
                  <a:pos x="74" y="21"/>
                </a:cxn>
                <a:cxn ang="0">
                  <a:pos x="74" y="18"/>
                </a:cxn>
                <a:cxn ang="0">
                  <a:pos x="70" y="10"/>
                </a:cxn>
                <a:cxn ang="0">
                  <a:pos x="68" y="4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12" h="183">
                  <a:moveTo>
                    <a:pt x="66" y="0"/>
                  </a:moveTo>
                  <a:lnTo>
                    <a:pt x="0" y="65"/>
                  </a:lnTo>
                  <a:lnTo>
                    <a:pt x="112" y="183"/>
                  </a:lnTo>
                  <a:lnTo>
                    <a:pt x="112" y="179"/>
                  </a:lnTo>
                  <a:lnTo>
                    <a:pt x="110" y="170"/>
                  </a:lnTo>
                  <a:lnTo>
                    <a:pt x="108" y="164"/>
                  </a:lnTo>
                  <a:lnTo>
                    <a:pt x="108" y="158"/>
                  </a:lnTo>
                  <a:lnTo>
                    <a:pt x="106" y="151"/>
                  </a:lnTo>
                  <a:lnTo>
                    <a:pt x="106" y="143"/>
                  </a:lnTo>
                  <a:lnTo>
                    <a:pt x="104" y="132"/>
                  </a:lnTo>
                  <a:lnTo>
                    <a:pt x="102" y="122"/>
                  </a:lnTo>
                  <a:lnTo>
                    <a:pt x="100" y="113"/>
                  </a:lnTo>
                  <a:lnTo>
                    <a:pt x="99" y="105"/>
                  </a:lnTo>
                  <a:lnTo>
                    <a:pt x="97" y="95"/>
                  </a:lnTo>
                  <a:lnTo>
                    <a:pt x="95" y="86"/>
                  </a:lnTo>
                  <a:lnTo>
                    <a:pt x="93" y="75"/>
                  </a:lnTo>
                  <a:lnTo>
                    <a:pt x="91" y="69"/>
                  </a:lnTo>
                  <a:lnTo>
                    <a:pt x="87" y="57"/>
                  </a:lnTo>
                  <a:lnTo>
                    <a:pt x="85" y="50"/>
                  </a:lnTo>
                  <a:lnTo>
                    <a:pt x="83" y="44"/>
                  </a:lnTo>
                  <a:lnTo>
                    <a:pt x="81" y="38"/>
                  </a:lnTo>
                  <a:lnTo>
                    <a:pt x="78" y="31"/>
                  </a:lnTo>
                  <a:lnTo>
                    <a:pt x="78" y="25"/>
                  </a:lnTo>
                  <a:lnTo>
                    <a:pt x="74" y="21"/>
                  </a:lnTo>
                  <a:lnTo>
                    <a:pt x="74" y="18"/>
                  </a:lnTo>
                  <a:lnTo>
                    <a:pt x="70" y="10"/>
                  </a:lnTo>
                  <a:lnTo>
                    <a:pt x="68" y="4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96" name="Freeform 28"/>
            <p:cNvSpPr>
              <a:spLocks/>
            </p:cNvSpPr>
            <p:nvPr/>
          </p:nvSpPr>
          <p:spPr bwMode="auto">
            <a:xfrm>
              <a:off x="3042" y="1552"/>
              <a:ext cx="110" cy="80"/>
            </a:xfrm>
            <a:custGeom>
              <a:avLst/>
              <a:gdLst/>
              <a:ahLst/>
              <a:cxnLst>
                <a:cxn ang="0">
                  <a:pos x="130" y="0"/>
                </a:cxn>
                <a:cxn ang="0">
                  <a:pos x="221" y="87"/>
                </a:cxn>
                <a:cxn ang="0">
                  <a:pos x="217" y="89"/>
                </a:cxn>
                <a:cxn ang="0">
                  <a:pos x="207" y="99"/>
                </a:cxn>
                <a:cxn ang="0">
                  <a:pos x="200" y="104"/>
                </a:cxn>
                <a:cxn ang="0">
                  <a:pos x="190" y="110"/>
                </a:cxn>
                <a:cxn ang="0">
                  <a:pos x="187" y="114"/>
                </a:cxn>
                <a:cxn ang="0">
                  <a:pos x="181" y="118"/>
                </a:cxn>
                <a:cxn ang="0">
                  <a:pos x="173" y="119"/>
                </a:cxn>
                <a:cxn ang="0">
                  <a:pos x="168" y="123"/>
                </a:cxn>
                <a:cxn ang="0">
                  <a:pos x="158" y="127"/>
                </a:cxn>
                <a:cxn ang="0">
                  <a:pos x="150" y="129"/>
                </a:cxn>
                <a:cxn ang="0">
                  <a:pos x="143" y="133"/>
                </a:cxn>
                <a:cxn ang="0">
                  <a:pos x="137" y="137"/>
                </a:cxn>
                <a:cxn ang="0">
                  <a:pos x="128" y="138"/>
                </a:cxn>
                <a:cxn ang="0">
                  <a:pos x="122" y="142"/>
                </a:cxn>
                <a:cxn ang="0">
                  <a:pos x="112" y="144"/>
                </a:cxn>
                <a:cxn ang="0">
                  <a:pos x="107" y="148"/>
                </a:cxn>
                <a:cxn ang="0">
                  <a:pos x="99" y="150"/>
                </a:cxn>
                <a:cxn ang="0">
                  <a:pos x="91" y="152"/>
                </a:cxn>
                <a:cxn ang="0">
                  <a:pos x="86" y="154"/>
                </a:cxn>
                <a:cxn ang="0">
                  <a:pos x="82" y="156"/>
                </a:cxn>
                <a:cxn ang="0">
                  <a:pos x="74" y="157"/>
                </a:cxn>
                <a:cxn ang="0">
                  <a:pos x="72" y="159"/>
                </a:cxn>
                <a:cxn ang="0">
                  <a:pos x="0" y="106"/>
                </a:cxn>
                <a:cxn ang="0">
                  <a:pos x="0" y="104"/>
                </a:cxn>
                <a:cxn ang="0">
                  <a:pos x="8" y="102"/>
                </a:cxn>
                <a:cxn ang="0">
                  <a:pos x="10" y="100"/>
                </a:cxn>
                <a:cxn ang="0">
                  <a:pos x="15" y="99"/>
                </a:cxn>
                <a:cxn ang="0">
                  <a:pos x="21" y="97"/>
                </a:cxn>
                <a:cxn ang="0">
                  <a:pos x="27" y="95"/>
                </a:cxn>
                <a:cxn ang="0">
                  <a:pos x="33" y="89"/>
                </a:cxn>
                <a:cxn ang="0">
                  <a:pos x="40" y="87"/>
                </a:cxn>
                <a:cxn ang="0">
                  <a:pos x="46" y="83"/>
                </a:cxn>
                <a:cxn ang="0">
                  <a:pos x="52" y="80"/>
                </a:cxn>
                <a:cxn ang="0">
                  <a:pos x="59" y="76"/>
                </a:cxn>
                <a:cxn ang="0">
                  <a:pos x="65" y="72"/>
                </a:cxn>
                <a:cxn ang="0">
                  <a:pos x="72" y="66"/>
                </a:cxn>
                <a:cxn ang="0">
                  <a:pos x="78" y="62"/>
                </a:cxn>
                <a:cxn ang="0">
                  <a:pos x="90" y="51"/>
                </a:cxn>
                <a:cxn ang="0">
                  <a:pos x="99" y="40"/>
                </a:cxn>
                <a:cxn ang="0">
                  <a:pos x="109" y="30"/>
                </a:cxn>
                <a:cxn ang="0">
                  <a:pos x="116" y="21"/>
                </a:cxn>
                <a:cxn ang="0">
                  <a:pos x="122" y="11"/>
                </a:cxn>
                <a:cxn ang="0">
                  <a:pos x="126" y="5"/>
                </a:cxn>
                <a:cxn ang="0">
                  <a:pos x="128" y="2"/>
                </a:cxn>
                <a:cxn ang="0">
                  <a:pos x="130" y="0"/>
                </a:cxn>
                <a:cxn ang="0">
                  <a:pos x="130" y="0"/>
                </a:cxn>
              </a:cxnLst>
              <a:rect l="0" t="0" r="r" b="b"/>
              <a:pathLst>
                <a:path w="221" h="159">
                  <a:moveTo>
                    <a:pt x="130" y="0"/>
                  </a:moveTo>
                  <a:lnTo>
                    <a:pt x="221" y="87"/>
                  </a:lnTo>
                  <a:lnTo>
                    <a:pt x="217" y="89"/>
                  </a:lnTo>
                  <a:lnTo>
                    <a:pt x="207" y="99"/>
                  </a:lnTo>
                  <a:lnTo>
                    <a:pt x="200" y="104"/>
                  </a:lnTo>
                  <a:lnTo>
                    <a:pt x="190" y="110"/>
                  </a:lnTo>
                  <a:lnTo>
                    <a:pt x="187" y="114"/>
                  </a:lnTo>
                  <a:lnTo>
                    <a:pt x="181" y="118"/>
                  </a:lnTo>
                  <a:lnTo>
                    <a:pt x="173" y="119"/>
                  </a:lnTo>
                  <a:lnTo>
                    <a:pt x="168" y="123"/>
                  </a:lnTo>
                  <a:lnTo>
                    <a:pt x="158" y="127"/>
                  </a:lnTo>
                  <a:lnTo>
                    <a:pt x="150" y="129"/>
                  </a:lnTo>
                  <a:lnTo>
                    <a:pt x="143" y="133"/>
                  </a:lnTo>
                  <a:lnTo>
                    <a:pt x="137" y="137"/>
                  </a:lnTo>
                  <a:lnTo>
                    <a:pt x="128" y="138"/>
                  </a:lnTo>
                  <a:lnTo>
                    <a:pt x="122" y="142"/>
                  </a:lnTo>
                  <a:lnTo>
                    <a:pt x="112" y="144"/>
                  </a:lnTo>
                  <a:lnTo>
                    <a:pt x="107" y="148"/>
                  </a:lnTo>
                  <a:lnTo>
                    <a:pt x="99" y="150"/>
                  </a:lnTo>
                  <a:lnTo>
                    <a:pt x="91" y="152"/>
                  </a:lnTo>
                  <a:lnTo>
                    <a:pt x="86" y="154"/>
                  </a:lnTo>
                  <a:lnTo>
                    <a:pt x="82" y="156"/>
                  </a:lnTo>
                  <a:lnTo>
                    <a:pt x="74" y="157"/>
                  </a:lnTo>
                  <a:lnTo>
                    <a:pt x="72" y="159"/>
                  </a:lnTo>
                  <a:lnTo>
                    <a:pt x="0" y="106"/>
                  </a:lnTo>
                  <a:lnTo>
                    <a:pt x="0" y="104"/>
                  </a:lnTo>
                  <a:lnTo>
                    <a:pt x="8" y="102"/>
                  </a:lnTo>
                  <a:lnTo>
                    <a:pt x="10" y="100"/>
                  </a:lnTo>
                  <a:lnTo>
                    <a:pt x="15" y="99"/>
                  </a:lnTo>
                  <a:lnTo>
                    <a:pt x="21" y="97"/>
                  </a:lnTo>
                  <a:lnTo>
                    <a:pt x="27" y="95"/>
                  </a:lnTo>
                  <a:lnTo>
                    <a:pt x="33" y="89"/>
                  </a:lnTo>
                  <a:lnTo>
                    <a:pt x="40" y="87"/>
                  </a:lnTo>
                  <a:lnTo>
                    <a:pt x="46" y="83"/>
                  </a:lnTo>
                  <a:lnTo>
                    <a:pt x="52" y="80"/>
                  </a:lnTo>
                  <a:lnTo>
                    <a:pt x="59" y="76"/>
                  </a:lnTo>
                  <a:lnTo>
                    <a:pt x="65" y="72"/>
                  </a:lnTo>
                  <a:lnTo>
                    <a:pt x="72" y="66"/>
                  </a:lnTo>
                  <a:lnTo>
                    <a:pt x="78" y="62"/>
                  </a:lnTo>
                  <a:lnTo>
                    <a:pt x="90" y="51"/>
                  </a:lnTo>
                  <a:lnTo>
                    <a:pt x="99" y="40"/>
                  </a:lnTo>
                  <a:lnTo>
                    <a:pt x="109" y="30"/>
                  </a:lnTo>
                  <a:lnTo>
                    <a:pt x="116" y="21"/>
                  </a:lnTo>
                  <a:lnTo>
                    <a:pt x="122" y="11"/>
                  </a:lnTo>
                  <a:lnTo>
                    <a:pt x="126" y="5"/>
                  </a:lnTo>
                  <a:lnTo>
                    <a:pt x="128" y="2"/>
                  </a:lnTo>
                  <a:lnTo>
                    <a:pt x="130" y="0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97" name="Freeform 29"/>
            <p:cNvSpPr>
              <a:spLocks/>
            </p:cNvSpPr>
            <p:nvPr/>
          </p:nvSpPr>
          <p:spPr bwMode="auto">
            <a:xfrm>
              <a:off x="3033" y="1571"/>
              <a:ext cx="60" cy="43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34" y="85"/>
                </a:cxn>
                <a:cxn ang="0">
                  <a:pos x="0" y="64"/>
                </a:cxn>
                <a:cxn ang="0">
                  <a:pos x="2" y="62"/>
                </a:cxn>
                <a:cxn ang="0">
                  <a:pos x="6" y="61"/>
                </a:cxn>
                <a:cxn ang="0">
                  <a:pos x="14" y="57"/>
                </a:cxn>
                <a:cxn ang="0">
                  <a:pos x="23" y="53"/>
                </a:cxn>
                <a:cxn ang="0">
                  <a:pos x="33" y="49"/>
                </a:cxn>
                <a:cxn ang="0">
                  <a:pos x="44" y="45"/>
                </a:cxn>
                <a:cxn ang="0">
                  <a:pos x="55" y="40"/>
                </a:cxn>
                <a:cxn ang="0">
                  <a:pos x="67" y="36"/>
                </a:cxn>
                <a:cxn ang="0">
                  <a:pos x="76" y="28"/>
                </a:cxn>
                <a:cxn ang="0">
                  <a:pos x="88" y="22"/>
                </a:cxn>
                <a:cxn ang="0">
                  <a:pos x="95" y="17"/>
                </a:cxn>
                <a:cxn ang="0">
                  <a:pos x="105" y="11"/>
                </a:cxn>
                <a:cxn ang="0">
                  <a:pos x="110" y="3"/>
                </a:cxn>
                <a:cxn ang="0">
                  <a:pos x="116" y="2"/>
                </a:cxn>
                <a:cxn ang="0">
                  <a:pos x="120" y="0"/>
                </a:cxn>
                <a:cxn ang="0">
                  <a:pos x="122" y="0"/>
                </a:cxn>
                <a:cxn ang="0">
                  <a:pos x="122" y="0"/>
                </a:cxn>
              </a:cxnLst>
              <a:rect l="0" t="0" r="r" b="b"/>
              <a:pathLst>
                <a:path w="122" h="85">
                  <a:moveTo>
                    <a:pt x="122" y="0"/>
                  </a:moveTo>
                  <a:lnTo>
                    <a:pt x="34" y="85"/>
                  </a:lnTo>
                  <a:lnTo>
                    <a:pt x="0" y="64"/>
                  </a:lnTo>
                  <a:lnTo>
                    <a:pt x="2" y="62"/>
                  </a:lnTo>
                  <a:lnTo>
                    <a:pt x="6" y="61"/>
                  </a:lnTo>
                  <a:lnTo>
                    <a:pt x="14" y="57"/>
                  </a:lnTo>
                  <a:lnTo>
                    <a:pt x="23" y="53"/>
                  </a:lnTo>
                  <a:lnTo>
                    <a:pt x="33" y="49"/>
                  </a:lnTo>
                  <a:lnTo>
                    <a:pt x="44" y="45"/>
                  </a:lnTo>
                  <a:lnTo>
                    <a:pt x="55" y="40"/>
                  </a:lnTo>
                  <a:lnTo>
                    <a:pt x="67" y="36"/>
                  </a:lnTo>
                  <a:lnTo>
                    <a:pt x="76" y="28"/>
                  </a:lnTo>
                  <a:lnTo>
                    <a:pt x="88" y="22"/>
                  </a:lnTo>
                  <a:lnTo>
                    <a:pt x="95" y="17"/>
                  </a:lnTo>
                  <a:lnTo>
                    <a:pt x="105" y="11"/>
                  </a:lnTo>
                  <a:lnTo>
                    <a:pt x="110" y="3"/>
                  </a:lnTo>
                  <a:lnTo>
                    <a:pt x="116" y="2"/>
                  </a:lnTo>
                  <a:lnTo>
                    <a:pt x="120" y="0"/>
                  </a:lnTo>
                  <a:lnTo>
                    <a:pt x="122" y="0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E87A6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98" name="Freeform 30"/>
            <p:cNvSpPr>
              <a:spLocks/>
            </p:cNvSpPr>
            <p:nvPr/>
          </p:nvSpPr>
          <p:spPr bwMode="auto">
            <a:xfrm>
              <a:off x="2098" y="1644"/>
              <a:ext cx="1600" cy="1188"/>
            </a:xfrm>
            <a:custGeom>
              <a:avLst/>
              <a:gdLst/>
              <a:ahLst/>
              <a:cxnLst>
                <a:cxn ang="0">
                  <a:pos x="0" y="2366"/>
                </a:cxn>
                <a:cxn ang="0">
                  <a:pos x="6" y="2346"/>
                </a:cxn>
                <a:cxn ang="0">
                  <a:pos x="29" y="2319"/>
                </a:cxn>
                <a:cxn ang="0">
                  <a:pos x="57" y="2283"/>
                </a:cxn>
                <a:cxn ang="0">
                  <a:pos x="91" y="2241"/>
                </a:cxn>
                <a:cxn ang="0">
                  <a:pos x="131" y="2190"/>
                </a:cxn>
                <a:cxn ang="0">
                  <a:pos x="177" y="2133"/>
                </a:cxn>
                <a:cxn ang="0">
                  <a:pos x="230" y="2068"/>
                </a:cxn>
                <a:cxn ang="0">
                  <a:pos x="287" y="2000"/>
                </a:cxn>
                <a:cxn ang="0">
                  <a:pos x="348" y="1927"/>
                </a:cxn>
                <a:cxn ang="0">
                  <a:pos x="415" y="1849"/>
                </a:cxn>
                <a:cxn ang="0">
                  <a:pos x="483" y="1768"/>
                </a:cxn>
                <a:cxn ang="0">
                  <a:pos x="557" y="1684"/>
                </a:cxn>
                <a:cxn ang="0">
                  <a:pos x="631" y="1597"/>
                </a:cxn>
                <a:cxn ang="0">
                  <a:pos x="709" y="1509"/>
                </a:cxn>
                <a:cxn ang="0">
                  <a:pos x="791" y="1422"/>
                </a:cxn>
                <a:cxn ang="0">
                  <a:pos x="873" y="1334"/>
                </a:cxn>
                <a:cxn ang="0">
                  <a:pos x="956" y="1243"/>
                </a:cxn>
                <a:cxn ang="0">
                  <a:pos x="1042" y="1156"/>
                </a:cxn>
                <a:cxn ang="0">
                  <a:pos x="1126" y="1068"/>
                </a:cxn>
                <a:cxn ang="0">
                  <a:pos x="1213" y="985"/>
                </a:cxn>
                <a:cxn ang="0">
                  <a:pos x="1295" y="901"/>
                </a:cxn>
                <a:cxn ang="0">
                  <a:pos x="1381" y="821"/>
                </a:cxn>
                <a:cxn ang="0">
                  <a:pos x="1464" y="745"/>
                </a:cxn>
                <a:cxn ang="0">
                  <a:pos x="1546" y="671"/>
                </a:cxn>
                <a:cxn ang="0">
                  <a:pos x="1626" y="603"/>
                </a:cxn>
                <a:cxn ang="0">
                  <a:pos x="1704" y="534"/>
                </a:cxn>
                <a:cxn ang="0">
                  <a:pos x="1780" y="470"/>
                </a:cxn>
                <a:cxn ang="0">
                  <a:pos x="1854" y="411"/>
                </a:cxn>
                <a:cxn ang="0">
                  <a:pos x="1922" y="354"/>
                </a:cxn>
                <a:cxn ang="0">
                  <a:pos x="1991" y="300"/>
                </a:cxn>
                <a:cxn ang="0">
                  <a:pos x="2054" y="253"/>
                </a:cxn>
                <a:cxn ang="0">
                  <a:pos x="2114" y="207"/>
                </a:cxn>
                <a:cxn ang="0">
                  <a:pos x="2168" y="165"/>
                </a:cxn>
                <a:cxn ang="0">
                  <a:pos x="2217" y="129"/>
                </a:cxn>
                <a:cxn ang="0">
                  <a:pos x="2263" y="97"/>
                </a:cxn>
                <a:cxn ang="0">
                  <a:pos x="2303" y="70"/>
                </a:cxn>
                <a:cxn ang="0">
                  <a:pos x="2335" y="44"/>
                </a:cxn>
                <a:cxn ang="0">
                  <a:pos x="2362" y="25"/>
                </a:cxn>
                <a:cxn ang="0">
                  <a:pos x="2385" y="11"/>
                </a:cxn>
                <a:cxn ang="0">
                  <a:pos x="2398" y="2"/>
                </a:cxn>
                <a:cxn ang="0">
                  <a:pos x="2409" y="2"/>
                </a:cxn>
                <a:cxn ang="0">
                  <a:pos x="2424" y="11"/>
                </a:cxn>
                <a:cxn ang="0">
                  <a:pos x="2453" y="36"/>
                </a:cxn>
                <a:cxn ang="0">
                  <a:pos x="2472" y="49"/>
                </a:cxn>
                <a:cxn ang="0">
                  <a:pos x="2493" y="65"/>
                </a:cxn>
                <a:cxn ang="0">
                  <a:pos x="2516" y="84"/>
                </a:cxn>
                <a:cxn ang="0">
                  <a:pos x="2540" y="105"/>
                </a:cxn>
                <a:cxn ang="0">
                  <a:pos x="2569" y="124"/>
                </a:cxn>
                <a:cxn ang="0">
                  <a:pos x="2597" y="146"/>
                </a:cxn>
                <a:cxn ang="0">
                  <a:pos x="2626" y="169"/>
                </a:cxn>
                <a:cxn ang="0">
                  <a:pos x="2656" y="194"/>
                </a:cxn>
                <a:cxn ang="0">
                  <a:pos x="2689" y="219"/>
                </a:cxn>
                <a:cxn ang="0">
                  <a:pos x="2719" y="243"/>
                </a:cxn>
                <a:cxn ang="0">
                  <a:pos x="2752" y="270"/>
                </a:cxn>
                <a:cxn ang="0">
                  <a:pos x="2784" y="297"/>
                </a:cxn>
                <a:cxn ang="0">
                  <a:pos x="2816" y="321"/>
                </a:cxn>
                <a:cxn ang="0">
                  <a:pos x="2848" y="348"/>
                </a:cxn>
                <a:cxn ang="0">
                  <a:pos x="2879" y="374"/>
                </a:cxn>
                <a:cxn ang="0">
                  <a:pos x="2909" y="401"/>
                </a:cxn>
                <a:cxn ang="0">
                  <a:pos x="0" y="2376"/>
                </a:cxn>
              </a:cxnLst>
              <a:rect l="0" t="0" r="r" b="b"/>
              <a:pathLst>
                <a:path w="3200" h="2376">
                  <a:moveTo>
                    <a:pt x="0" y="2376"/>
                  </a:moveTo>
                  <a:lnTo>
                    <a:pt x="0" y="2372"/>
                  </a:lnTo>
                  <a:lnTo>
                    <a:pt x="0" y="2366"/>
                  </a:lnTo>
                  <a:lnTo>
                    <a:pt x="0" y="2359"/>
                  </a:lnTo>
                  <a:lnTo>
                    <a:pt x="2" y="2353"/>
                  </a:lnTo>
                  <a:lnTo>
                    <a:pt x="6" y="2346"/>
                  </a:lnTo>
                  <a:lnTo>
                    <a:pt x="13" y="2338"/>
                  </a:lnTo>
                  <a:lnTo>
                    <a:pt x="19" y="2328"/>
                  </a:lnTo>
                  <a:lnTo>
                    <a:pt x="29" y="2319"/>
                  </a:lnTo>
                  <a:lnTo>
                    <a:pt x="36" y="2308"/>
                  </a:lnTo>
                  <a:lnTo>
                    <a:pt x="46" y="2296"/>
                  </a:lnTo>
                  <a:lnTo>
                    <a:pt x="57" y="2283"/>
                  </a:lnTo>
                  <a:lnTo>
                    <a:pt x="67" y="2270"/>
                  </a:lnTo>
                  <a:lnTo>
                    <a:pt x="78" y="2254"/>
                  </a:lnTo>
                  <a:lnTo>
                    <a:pt x="91" y="2241"/>
                  </a:lnTo>
                  <a:lnTo>
                    <a:pt x="103" y="2224"/>
                  </a:lnTo>
                  <a:lnTo>
                    <a:pt x="118" y="2207"/>
                  </a:lnTo>
                  <a:lnTo>
                    <a:pt x="131" y="2190"/>
                  </a:lnTo>
                  <a:lnTo>
                    <a:pt x="146" y="2171"/>
                  </a:lnTo>
                  <a:lnTo>
                    <a:pt x="162" y="2152"/>
                  </a:lnTo>
                  <a:lnTo>
                    <a:pt x="177" y="2133"/>
                  </a:lnTo>
                  <a:lnTo>
                    <a:pt x="194" y="2112"/>
                  </a:lnTo>
                  <a:lnTo>
                    <a:pt x="213" y="2091"/>
                  </a:lnTo>
                  <a:lnTo>
                    <a:pt x="230" y="2068"/>
                  </a:lnTo>
                  <a:lnTo>
                    <a:pt x="249" y="2045"/>
                  </a:lnTo>
                  <a:lnTo>
                    <a:pt x="268" y="2022"/>
                  </a:lnTo>
                  <a:lnTo>
                    <a:pt x="287" y="2000"/>
                  </a:lnTo>
                  <a:lnTo>
                    <a:pt x="306" y="1975"/>
                  </a:lnTo>
                  <a:lnTo>
                    <a:pt x="329" y="1952"/>
                  </a:lnTo>
                  <a:lnTo>
                    <a:pt x="348" y="1927"/>
                  </a:lnTo>
                  <a:lnTo>
                    <a:pt x="371" y="1903"/>
                  </a:lnTo>
                  <a:lnTo>
                    <a:pt x="392" y="1876"/>
                  </a:lnTo>
                  <a:lnTo>
                    <a:pt x="415" y="1849"/>
                  </a:lnTo>
                  <a:lnTo>
                    <a:pt x="437" y="1823"/>
                  </a:lnTo>
                  <a:lnTo>
                    <a:pt x="460" y="1796"/>
                  </a:lnTo>
                  <a:lnTo>
                    <a:pt x="483" y="1768"/>
                  </a:lnTo>
                  <a:lnTo>
                    <a:pt x="508" y="1739"/>
                  </a:lnTo>
                  <a:lnTo>
                    <a:pt x="531" y="1713"/>
                  </a:lnTo>
                  <a:lnTo>
                    <a:pt x="557" y="1684"/>
                  </a:lnTo>
                  <a:lnTo>
                    <a:pt x="582" y="1656"/>
                  </a:lnTo>
                  <a:lnTo>
                    <a:pt x="607" y="1627"/>
                  </a:lnTo>
                  <a:lnTo>
                    <a:pt x="631" y="1597"/>
                  </a:lnTo>
                  <a:lnTo>
                    <a:pt x="658" y="1570"/>
                  </a:lnTo>
                  <a:lnTo>
                    <a:pt x="685" y="1540"/>
                  </a:lnTo>
                  <a:lnTo>
                    <a:pt x="709" y="1509"/>
                  </a:lnTo>
                  <a:lnTo>
                    <a:pt x="736" y="1481"/>
                  </a:lnTo>
                  <a:lnTo>
                    <a:pt x="764" y="1452"/>
                  </a:lnTo>
                  <a:lnTo>
                    <a:pt x="791" y="1422"/>
                  </a:lnTo>
                  <a:lnTo>
                    <a:pt x="818" y="1391"/>
                  </a:lnTo>
                  <a:lnTo>
                    <a:pt x="846" y="1363"/>
                  </a:lnTo>
                  <a:lnTo>
                    <a:pt x="873" y="1334"/>
                  </a:lnTo>
                  <a:lnTo>
                    <a:pt x="899" y="1304"/>
                  </a:lnTo>
                  <a:lnTo>
                    <a:pt x="928" y="1274"/>
                  </a:lnTo>
                  <a:lnTo>
                    <a:pt x="956" y="1243"/>
                  </a:lnTo>
                  <a:lnTo>
                    <a:pt x="985" y="1215"/>
                  </a:lnTo>
                  <a:lnTo>
                    <a:pt x="1014" y="1184"/>
                  </a:lnTo>
                  <a:lnTo>
                    <a:pt x="1042" y="1156"/>
                  </a:lnTo>
                  <a:lnTo>
                    <a:pt x="1069" y="1127"/>
                  </a:lnTo>
                  <a:lnTo>
                    <a:pt x="1099" y="1097"/>
                  </a:lnTo>
                  <a:lnTo>
                    <a:pt x="1126" y="1068"/>
                  </a:lnTo>
                  <a:lnTo>
                    <a:pt x="1154" y="1040"/>
                  </a:lnTo>
                  <a:lnTo>
                    <a:pt x="1183" y="1013"/>
                  </a:lnTo>
                  <a:lnTo>
                    <a:pt x="1213" y="985"/>
                  </a:lnTo>
                  <a:lnTo>
                    <a:pt x="1240" y="956"/>
                  </a:lnTo>
                  <a:lnTo>
                    <a:pt x="1268" y="930"/>
                  </a:lnTo>
                  <a:lnTo>
                    <a:pt x="1295" y="901"/>
                  </a:lnTo>
                  <a:lnTo>
                    <a:pt x="1323" y="874"/>
                  </a:lnTo>
                  <a:lnTo>
                    <a:pt x="1352" y="848"/>
                  </a:lnTo>
                  <a:lnTo>
                    <a:pt x="1381" y="821"/>
                  </a:lnTo>
                  <a:lnTo>
                    <a:pt x="1407" y="796"/>
                  </a:lnTo>
                  <a:lnTo>
                    <a:pt x="1436" y="772"/>
                  </a:lnTo>
                  <a:lnTo>
                    <a:pt x="1464" y="745"/>
                  </a:lnTo>
                  <a:lnTo>
                    <a:pt x="1491" y="720"/>
                  </a:lnTo>
                  <a:lnTo>
                    <a:pt x="1517" y="696"/>
                  </a:lnTo>
                  <a:lnTo>
                    <a:pt x="1546" y="671"/>
                  </a:lnTo>
                  <a:lnTo>
                    <a:pt x="1573" y="646"/>
                  </a:lnTo>
                  <a:lnTo>
                    <a:pt x="1599" y="623"/>
                  </a:lnTo>
                  <a:lnTo>
                    <a:pt x="1626" y="603"/>
                  </a:lnTo>
                  <a:lnTo>
                    <a:pt x="1652" y="580"/>
                  </a:lnTo>
                  <a:lnTo>
                    <a:pt x="1677" y="557"/>
                  </a:lnTo>
                  <a:lnTo>
                    <a:pt x="1704" y="534"/>
                  </a:lnTo>
                  <a:lnTo>
                    <a:pt x="1728" y="511"/>
                  </a:lnTo>
                  <a:lnTo>
                    <a:pt x="1755" y="490"/>
                  </a:lnTo>
                  <a:lnTo>
                    <a:pt x="1780" y="470"/>
                  </a:lnTo>
                  <a:lnTo>
                    <a:pt x="1805" y="449"/>
                  </a:lnTo>
                  <a:lnTo>
                    <a:pt x="1829" y="430"/>
                  </a:lnTo>
                  <a:lnTo>
                    <a:pt x="1854" y="411"/>
                  </a:lnTo>
                  <a:lnTo>
                    <a:pt x="1877" y="390"/>
                  </a:lnTo>
                  <a:lnTo>
                    <a:pt x="1900" y="371"/>
                  </a:lnTo>
                  <a:lnTo>
                    <a:pt x="1922" y="354"/>
                  </a:lnTo>
                  <a:lnTo>
                    <a:pt x="1947" y="336"/>
                  </a:lnTo>
                  <a:lnTo>
                    <a:pt x="1968" y="317"/>
                  </a:lnTo>
                  <a:lnTo>
                    <a:pt x="1991" y="300"/>
                  </a:lnTo>
                  <a:lnTo>
                    <a:pt x="2012" y="283"/>
                  </a:lnTo>
                  <a:lnTo>
                    <a:pt x="2035" y="268"/>
                  </a:lnTo>
                  <a:lnTo>
                    <a:pt x="2054" y="253"/>
                  </a:lnTo>
                  <a:lnTo>
                    <a:pt x="2075" y="236"/>
                  </a:lnTo>
                  <a:lnTo>
                    <a:pt x="2094" y="221"/>
                  </a:lnTo>
                  <a:lnTo>
                    <a:pt x="2114" y="207"/>
                  </a:lnTo>
                  <a:lnTo>
                    <a:pt x="2132" y="192"/>
                  </a:lnTo>
                  <a:lnTo>
                    <a:pt x="2151" y="179"/>
                  </a:lnTo>
                  <a:lnTo>
                    <a:pt x="2168" y="165"/>
                  </a:lnTo>
                  <a:lnTo>
                    <a:pt x="2187" y="154"/>
                  </a:lnTo>
                  <a:lnTo>
                    <a:pt x="2202" y="141"/>
                  </a:lnTo>
                  <a:lnTo>
                    <a:pt x="2217" y="129"/>
                  </a:lnTo>
                  <a:lnTo>
                    <a:pt x="2232" y="116"/>
                  </a:lnTo>
                  <a:lnTo>
                    <a:pt x="2250" y="106"/>
                  </a:lnTo>
                  <a:lnTo>
                    <a:pt x="2263" y="97"/>
                  </a:lnTo>
                  <a:lnTo>
                    <a:pt x="2278" y="87"/>
                  </a:lnTo>
                  <a:lnTo>
                    <a:pt x="2289" y="76"/>
                  </a:lnTo>
                  <a:lnTo>
                    <a:pt x="2303" y="70"/>
                  </a:lnTo>
                  <a:lnTo>
                    <a:pt x="2314" y="59"/>
                  </a:lnTo>
                  <a:lnTo>
                    <a:pt x="2326" y="51"/>
                  </a:lnTo>
                  <a:lnTo>
                    <a:pt x="2335" y="44"/>
                  </a:lnTo>
                  <a:lnTo>
                    <a:pt x="2345" y="38"/>
                  </a:lnTo>
                  <a:lnTo>
                    <a:pt x="2354" y="32"/>
                  </a:lnTo>
                  <a:lnTo>
                    <a:pt x="2362" y="25"/>
                  </a:lnTo>
                  <a:lnTo>
                    <a:pt x="2369" y="19"/>
                  </a:lnTo>
                  <a:lnTo>
                    <a:pt x="2379" y="17"/>
                  </a:lnTo>
                  <a:lnTo>
                    <a:pt x="2385" y="11"/>
                  </a:lnTo>
                  <a:lnTo>
                    <a:pt x="2388" y="8"/>
                  </a:lnTo>
                  <a:lnTo>
                    <a:pt x="2394" y="4"/>
                  </a:lnTo>
                  <a:lnTo>
                    <a:pt x="2398" y="2"/>
                  </a:lnTo>
                  <a:lnTo>
                    <a:pt x="2404" y="0"/>
                  </a:lnTo>
                  <a:lnTo>
                    <a:pt x="2405" y="0"/>
                  </a:lnTo>
                  <a:lnTo>
                    <a:pt x="2409" y="2"/>
                  </a:lnTo>
                  <a:lnTo>
                    <a:pt x="2411" y="4"/>
                  </a:lnTo>
                  <a:lnTo>
                    <a:pt x="2419" y="8"/>
                  </a:lnTo>
                  <a:lnTo>
                    <a:pt x="2424" y="11"/>
                  </a:lnTo>
                  <a:lnTo>
                    <a:pt x="2432" y="19"/>
                  </a:lnTo>
                  <a:lnTo>
                    <a:pt x="2442" y="27"/>
                  </a:lnTo>
                  <a:lnTo>
                    <a:pt x="2453" y="36"/>
                  </a:lnTo>
                  <a:lnTo>
                    <a:pt x="2459" y="40"/>
                  </a:lnTo>
                  <a:lnTo>
                    <a:pt x="2464" y="44"/>
                  </a:lnTo>
                  <a:lnTo>
                    <a:pt x="2472" y="49"/>
                  </a:lnTo>
                  <a:lnTo>
                    <a:pt x="2478" y="55"/>
                  </a:lnTo>
                  <a:lnTo>
                    <a:pt x="2485" y="59"/>
                  </a:lnTo>
                  <a:lnTo>
                    <a:pt x="2493" y="65"/>
                  </a:lnTo>
                  <a:lnTo>
                    <a:pt x="2501" y="72"/>
                  </a:lnTo>
                  <a:lnTo>
                    <a:pt x="2508" y="78"/>
                  </a:lnTo>
                  <a:lnTo>
                    <a:pt x="2516" y="84"/>
                  </a:lnTo>
                  <a:lnTo>
                    <a:pt x="2523" y="89"/>
                  </a:lnTo>
                  <a:lnTo>
                    <a:pt x="2531" y="97"/>
                  </a:lnTo>
                  <a:lnTo>
                    <a:pt x="2540" y="105"/>
                  </a:lnTo>
                  <a:lnTo>
                    <a:pt x="2550" y="110"/>
                  </a:lnTo>
                  <a:lnTo>
                    <a:pt x="2559" y="116"/>
                  </a:lnTo>
                  <a:lnTo>
                    <a:pt x="2569" y="124"/>
                  </a:lnTo>
                  <a:lnTo>
                    <a:pt x="2578" y="133"/>
                  </a:lnTo>
                  <a:lnTo>
                    <a:pt x="2588" y="139"/>
                  </a:lnTo>
                  <a:lnTo>
                    <a:pt x="2597" y="146"/>
                  </a:lnTo>
                  <a:lnTo>
                    <a:pt x="2607" y="154"/>
                  </a:lnTo>
                  <a:lnTo>
                    <a:pt x="2616" y="162"/>
                  </a:lnTo>
                  <a:lnTo>
                    <a:pt x="2626" y="169"/>
                  </a:lnTo>
                  <a:lnTo>
                    <a:pt x="2636" y="179"/>
                  </a:lnTo>
                  <a:lnTo>
                    <a:pt x="2647" y="186"/>
                  </a:lnTo>
                  <a:lnTo>
                    <a:pt x="2656" y="194"/>
                  </a:lnTo>
                  <a:lnTo>
                    <a:pt x="2668" y="202"/>
                  </a:lnTo>
                  <a:lnTo>
                    <a:pt x="2677" y="211"/>
                  </a:lnTo>
                  <a:lnTo>
                    <a:pt x="2689" y="219"/>
                  </a:lnTo>
                  <a:lnTo>
                    <a:pt x="2700" y="226"/>
                  </a:lnTo>
                  <a:lnTo>
                    <a:pt x="2710" y="236"/>
                  </a:lnTo>
                  <a:lnTo>
                    <a:pt x="2719" y="243"/>
                  </a:lnTo>
                  <a:lnTo>
                    <a:pt x="2731" y="253"/>
                  </a:lnTo>
                  <a:lnTo>
                    <a:pt x="2742" y="262"/>
                  </a:lnTo>
                  <a:lnTo>
                    <a:pt x="2752" y="270"/>
                  </a:lnTo>
                  <a:lnTo>
                    <a:pt x="2763" y="278"/>
                  </a:lnTo>
                  <a:lnTo>
                    <a:pt x="2774" y="287"/>
                  </a:lnTo>
                  <a:lnTo>
                    <a:pt x="2784" y="297"/>
                  </a:lnTo>
                  <a:lnTo>
                    <a:pt x="2793" y="304"/>
                  </a:lnTo>
                  <a:lnTo>
                    <a:pt x="2807" y="314"/>
                  </a:lnTo>
                  <a:lnTo>
                    <a:pt x="2816" y="321"/>
                  </a:lnTo>
                  <a:lnTo>
                    <a:pt x="2828" y="331"/>
                  </a:lnTo>
                  <a:lnTo>
                    <a:pt x="2837" y="340"/>
                  </a:lnTo>
                  <a:lnTo>
                    <a:pt x="2848" y="348"/>
                  </a:lnTo>
                  <a:lnTo>
                    <a:pt x="2858" y="357"/>
                  </a:lnTo>
                  <a:lnTo>
                    <a:pt x="2867" y="365"/>
                  </a:lnTo>
                  <a:lnTo>
                    <a:pt x="2879" y="374"/>
                  </a:lnTo>
                  <a:lnTo>
                    <a:pt x="2888" y="382"/>
                  </a:lnTo>
                  <a:lnTo>
                    <a:pt x="2898" y="392"/>
                  </a:lnTo>
                  <a:lnTo>
                    <a:pt x="2909" y="401"/>
                  </a:lnTo>
                  <a:lnTo>
                    <a:pt x="3200" y="671"/>
                  </a:lnTo>
                  <a:lnTo>
                    <a:pt x="3200" y="2374"/>
                  </a:lnTo>
                  <a:lnTo>
                    <a:pt x="0" y="2376"/>
                  </a:lnTo>
                  <a:lnTo>
                    <a:pt x="0" y="2376"/>
                  </a:lnTo>
                  <a:close/>
                </a:path>
              </a:pathLst>
            </a:custGeom>
            <a:solidFill>
              <a:srgbClr val="A67A4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99" name="Freeform 31"/>
            <p:cNvSpPr>
              <a:spLocks/>
            </p:cNvSpPr>
            <p:nvPr/>
          </p:nvSpPr>
          <p:spPr bwMode="auto">
            <a:xfrm>
              <a:off x="2886" y="1635"/>
              <a:ext cx="734" cy="330"/>
            </a:xfrm>
            <a:custGeom>
              <a:avLst/>
              <a:gdLst/>
              <a:ahLst/>
              <a:cxnLst>
                <a:cxn ang="0">
                  <a:pos x="1002" y="637"/>
                </a:cxn>
                <a:cxn ang="0">
                  <a:pos x="1468" y="528"/>
                </a:cxn>
                <a:cxn ang="0">
                  <a:pos x="818" y="0"/>
                </a:cxn>
                <a:cxn ang="0">
                  <a:pos x="810" y="4"/>
                </a:cxn>
                <a:cxn ang="0">
                  <a:pos x="799" y="11"/>
                </a:cxn>
                <a:cxn ang="0">
                  <a:pos x="782" y="25"/>
                </a:cxn>
                <a:cxn ang="0">
                  <a:pos x="767" y="36"/>
                </a:cxn>
                <a:cxn ang="0">
                  <a:pos x="755" y="44"/>
                </a:cxn>
                <a:cxn ang="0">
                  <a:pos x="744" y="53"/>
                </a:cxn>
                <a:cxn ang="0">
                  <a:pos x="731" y="65"/>
                </a:cxn>
                <a:cxn ang="0">
                  <a:pos x="715" y="74"/>
                </a:cxn>
                <a:cxn ang="0">
                  <a:pos x="700" y="87"/>
                </a:cxn>
                <a:cxn ang="0">
                  <a:pos x="685" y="99"/>
                </a:cxn>
                <a:cxn ang="0">
                  <a:pos x="670" y="112"/>
                </a:cxn>
                <a:cxn ang="0">
                  <a:pos x="653" y="125"/>
                </a:cxn>
                <a:cxn ang="0">
                  <a:pos x="634" y="139"/>
                </a:cxn>
                <a:cxn ang="0">
                  <a:pos x="615" y="152"/>
                </a:cxn>
                <a:cxn ang="0">
                  <a:pos x="597" y="165"/>
                </a:cxn>
                <a:cxn ang="0">
                  <a:pos x="577" y="181"/>
                </a:cxn>
                <a:cxn ang="0">
                  <a:pos x="558" y="196"/>
                </a:cxn>
                <a:cxn ang="0">
                  <a:pos x="538" y="211"/>
                </a:cxn>
                <a:cxn ang="0">
                  <a:pos x="519" y="226"/>
                </a:cxn>
                <a:cxn ang="0">
                  <a:pos x="499" y="241"/>
                </a:cxn>
                <a:cxn ang="0">
                  <a:pos x="478" y="257"/>
                </a:cxn>
                <a:cxn ang="0">
                  <a:pos x="459" y="272"/>
                </a:cxn>
                <a:cxn ang="0">
                  <a:pos x="440" y="289"/>
                </a:cxn>
                <a:cxn ang="0">
                  <a:pos x="419" y="302"/>
                </a:cxn>
                <a:cxn ang="0">
                  <a:pos x="400" y="319"/>
                </a:cxn>
                <a:cxn ang="0">
                  <a:pos x="381" y="334"/>
                </a:cxn>
                <a:cxn ang="0">
                  <a:pos x="362" y="350"/>
                </a:cxn>
                <a:cxn ang="0">
                  <a:pos x="343" y="365"/>
                </a:cxn>
                <a:cxn ang="0">
                  <a:pos x="324" y="380"/>
                </a:cxn>
                <a:cxn ang="0">
                  <a:pos x="305" y="395"/>
                </a:cxn>
                <a:cxn ang="0">
                  <a:pos x="287" y="411"/>
                </a:cxn>
                <a:cxn ang="0">
                  <a:pos x="268" y="424"/>
                </a:cxn>
                <a:cxn ang="0">
                  <a:pos x="251" y="437"/>
                </a:cxn>
                <a:cxn ang="0">
                  <a:pos x="234" y="452"/>
                </a:cxn>
                <a:cxn ang="0">
                  <a:pos x="219" y="466"/>
                </a:cxn>
                <a:cxn ang="0">
                  <a:pos x="202" y="479"/>
                </a:cxn>
                <a:cxn ang="0">
                  <a:pos x="187" y="492"/>
                </a:cxn>
                <a:cxn ang="0">
                  <a:pos x="173" y="504"/>
                </a:cxn>
                <a:cxn ang="0">
                  <a:pos x="158" y="517"/>
                </a:cxn>
                <a:cxn ang="0">
                  <a:pos x="143" y="530"/>
                </a:cxn>
                <a:cxn ang="0">
                  <a:pos x="130" y="540"/>
                </a:cxn>
                <a:cxn ang="0">
                  <a:pos x="118" y="551"/>
                </a:cxn>
                <a:cxn ang="0">
                  <a:pos x="107" y="563"/>
                </a:cxn>
                <a:cxn ang="0">
                  <a:pos x="94" y="574"/>
                </a:cxn>
                <a:cxn ang="0">
                  <a:pos x="82" y="582"/>
                </a:cxn>
                <a:cxn ang="0">
                  <a:pos x="67" y="597"/>
                </a:cxn>
                <a:cxn ang="0">
                  <a:pos x="48" y="614"/>
                </a:cxn>
                <a:cxn ang="0">
                  <a:pos x="33" y="627"/>
                </a:cxn>
                <a:cxn ang="0">
                  <a:pos x="19" y="639"/>
                </a:cxn>
                <a:cxn ang="0">
                  <a:pos x="10" y="648"/>
                </a:cxn>
                <a:cxn ang="0">
                  <a:pos x="2" y="656"/>
                </a:cxn>
                <a:cxn ang="0">
                  <a:pos x="0" y="660"/>
                </a:cxn>
              </a:cxnLst>
              <a:rect l="0" t="0" r="r" b="b"/>
              <a:pathLst>
                <a:path w="1468" h="660">
                  <a:moveTo>
                    <a:pt x="0" y="660"/>
                  </a:moveTo>
                  <a:lnTo>
                    <a:pt x="1002" y="637"/>
                  </a:lnTo>
                  <a:lnTo>
                    <a:pt x="1118" y="498"/>
                  </a:lnTo>
                  <a:lnTo>
                    <a:pt x="1468" y="528"/>
                  </a:lnTo>
                  <a:lnTo>
                    <a:pt x="818" y="0"/>
                  </a:lnTo>
                  <a:lnTo>
                    <a:pt x="818" y="0"/>
                  </a:lnTo>
                  <a:lnTo>
                    <a:pt x="816" y="2"/>
                  </a:lnTo>
                  <a:lnTo>
                    <a:pt x="810" y="4"/>
                  </a:lnTo>
                  <a:lnTo>
                    <a:pt x="807" y="8"/>
                  </a:lnTo>
                  <a:lnTo>
                    <a:pt x="799" y="11"/>
                  </a:lnTo>
                  <a:lnTo>
                    <a:pt x="791" y="19"/>
                  </a:lnTo>
                  <a:lnTo>
                    <a:pt x="782" y="25"/>
                  </a:lnTo>
                  <a:lnTo>
                    <a:pt x="774" y="32"/>
                  </a:lnTo>
                  <a:lnTo>
                    <a:pt x="767" y="36"/>
                  </a:lnTo>
                  <a:lnTo>
                    <a:pt x="761" y="40"/>
                  </a:lnTo>
                  <a:lnTo>
                    <a:pt x="755" y="44"/>
                  </a:lnTo>
                  <a:lnTo>
                    <a:pt x="750" y="49"/>
                  </a:lnTo>
                  <a:lnTo>
                    <a:pt x="744" y="53"/>
                  </a:lnTo>
                  <a:lnTo>
                    <a:pt x="736" y="59"/>
                  </a:lnTo>
                  <a:lnTo>
                    <a:pt x="731" y="65"/>
                  </a:lnTo>
                  <a:lnTo>
                    <a:pt x="725" y="70"/>
                  </a:lnTo>
                  <a:lnTo>
                    <a:pt x="715" y="74"/>
                  </a:lnTo>
                  <a:lnTo>
                    <a:pt x="710" y="80"/>
                  </a:lnTo>
                  <a:lnTo>
                    <a:pt x="700" y="87"/>
                  </a:lnTo>
                  <a:lnTo>
                    <a:pt x="694" y="93"/>
                  </a:lnTo>
                  <a:lnTo>
                    <a:pt x="685" y="99"/>
                  </a:lnTo>
                  <a:lnTo>
                    <a:pt x="677" y="104"/>
                  </a:lnTo>
                  <a:lnTo>
                    <a:pt x="670" y="112"/>
                  </a:lnTo>
                  <a:lnTo>
                    <a:pt x="662" y="118"/>
                  </a:lnTo>
                  <a:lnTo>
                    <a:pt x="653" y="125"/>
                  </a:lnTo>
                  <a:lnTo>
                    <a:pt x="643" y="131"/>
                  </a:lnTo>
                  <a:lnTo>
                    <a:pt x="634" y="139"/>
                  </a:lnTo>
                  <a:lnTo>
                    <a:pt x="624" y="144"/>
                  </a:lnTo>
                  <a:lnTo>
                    <a:pt x="615" y="152"/>
                  </a:lnTo>
                  <a:lnTo>
                    <a:pt x="607" y="160"/>
                  </a:lnTo>
                  <a:lnTo>
                    <a:pt x="597" y="165"/>
                  </a:lnTo>
                  <a:lnTo>
                    <a:pt x="588" y="173"/>
                  </a:lnTo>
                  <a:lnTo>
                    <a:pt x="577" y="181"/>
                  </a:lnTo>
                  <a:lnTo>
                    <a:pt x="567" y="188"/>
                  </a:lnTo>
                  <a:lnTo>
                    <a:pt x="558" y="196"/>
                  </a:lnTo>
                  <a:lnTo>
                    <a:pt x="548" y="203"/>
                  </a:lnTo>
                  <a:lnTo>
                    <a:pt x="538" y="211"/>
                  </a:lnTo>
                  <a:lnTo>
                    <a:pt x="529" y="219"/>
                  </a:lnTo>
                  <a:lnTo>
                    <a:pt x="519" y="226"/>
                  </a:lnTo>
                  <a:lnTo>
                    <a:pt x="510" y="234"/>
                  </a:lnTo>
                  <a:lnTo>
                    <a:pt x="499" y="241"/>
                  </a:lnTo>
                  <a:lnTo>
                    <a:pt x="489" y="249"/>
                  </a:lnTo>
                  <a:lnTo>
                    <a:pt x="478" y="257"/>
                  </a:lnTo>
                  <a:lnTo>
                    <a:pt x="468" y="264"/>
                  </a:lnTo>
                  <a:lnTo>
                    <a:pt x="459" y="272"/>
                  </a:lnTo>
                  <a:lnTo>
                    <a:pt x="449" y="281"/>
                  </a:lnTo>
                  <a:lnTo>
                    <a:pt x="440" y="289"/>
                  </a:lnTo>
                  <a:lnTo>
                    <a:pt x="430" y="296"/>
                  </a:lnTo>
                  <a:lnTo>
                    <a:pt x="419" y="302"/>
                  </a:lnTo>
                  <a:lnTo>
                    <a:pt x="409" y="312"/>
                  </a:lnTo>
                  <a:lnTo>
                    <a:pt x="400" y="319"/>
                  </a:lnTo>
                  <a:lnTo>
                    <a:pt x="390" y="327"/>
                  </a:lnTo>
                  <a:lnTo>
                    <a:pt x="381" y="334"/>
                  </a:lnTo>
                  <a:lnTo>
                    <a:pt x="371" y="342"/>
                  </a:lnTo>
                  <a:lnTo>
                    <a:pt x="362" y="350"/>
                  </a:lnTo>
                  <a:lnTo>
                    <a:pt x="352" y="359"/>
                  </a:lnTo>
                  <a:lnTo>
                    <a:pt x="343" y="365"/>
                  </a:lnTo>
                  <a:lnTo>
                    <a:pt x="333" y="372"/>
                  </a:lnTo>
                  <a:lnTo>
                    <a:pt x="324" y="380"/>
                  </a:lnTo>
                  <a:lnTo>
                    <a:pt x="314" y="388"/>
                  </a:lnTo>
                  <a:lnTo>
                    <a:pt x="305" y="395"/>
                  </a:lnTo>
                  <a:lnTo>
                    <a:pt x="295" y="403"/>
                  </a:lnTo>
                  <a:lnTo>
                    <a:pt x="287" y="411"/>
                  </a:lnTo>
                  <a:lnTo>
                    <a:pt x="278" y="418"/>
                  </a:lnTo>
                  <a:lnTo>
                    <a:pt x="268" y="424"/>
                  </a:lnTo>
                  <a:lnTo>
                    <a:pt x="261" y="431"/>
                  </a:lnTo>
                  <a:lnTo>
                    <a:pt x="251" y="437"/>
                  </a:lnTo>
                  <a:lnTo>
                    <a:pt x="244" y="445"/>
                  </a:lnTo>
                  <a:lnTo>
                    <a:pt x="234" y="452"/>
                  </a:lnTo>
                  <a:lnTo>
                    <a:pt x="227" y="460"/>
                  </a:lnTo>
                  <a:lnTo>
                    <a:pt x="219" y="466"/>
                  </a:lnTo>
                  <a:lnTo>
                    <a:pt x="211" y="473"/>
                  </a:lnTo>
                  <a:lnTo>
                    <a:pt x="202" y="479"/>
                  </a:lnTo>
                  <a:lnTo>
                    <a:pt x="194" y="487"/>
                  </a:lnTo>
                  <a:lnTo>
                    <a:pt x="187" y="492"/>
                  </a:lnTo>
                  <a:lnTo>
                    <a:pt x="181" y="500"/>
                  </a:lnTo>
                  <a:lnTo>
                    <a:pt x="173" y="504"/>
                  </a:lnTo>
                  <a:lnTo>
                    <a:pt x="166" y="511"/>
                  </a:lnTo>
                  <a:lnTo>
                    <a:pt x="158" y="517"/>
                  </a:lnTo>
                  <a:lnTo>
                    <a:pt x="151" y="525"/>
                  </a:lnTo>
                  <a:lnTo>
                    <a:pt x="143" y="530"/>
                  </a:lnTo>
                  <a:lnTo>
                    <a:pt x="137" y="534"/>
                  </a:lnTo>
                  <a:lnTo>
                    <a:pt x="130" y="540"/>
                  </a:lnTo>
                  <a:lnTo>
                    <a:pt x="124" y="547"/>
                  </a:lnTo>
                  <a:lnTo>
                    <a:pt x="118" y="551"/>
                  </a:lnTo>
                  <a:lnTo>
                    <a:pt x="111" y="557"/>
                  </a:lnTo>
                  <a:lnTo>
                    <a:pt x="107" y="563"/>
                  </a:lnTo>
                  <a:lnTo>
                    <a:pt x="101" y="570"/>
                  </a:lnTo>
                  <a:lnTo>
                    <a:pt x="94" y="574"/>
                  </a:lnTo>
                  <a:lnTo>
                    <a:pt x="88" y="578"/>
                  </a:lnTo>
                  <a:lnTo>
                    <a:pt x="82" y="582"/>
                  </a:lnTo>
                  <a:lnTo>
                    <a:pt x="76" y="587"/>
                  </a:lnTo>
                  <a:lnTo>
                    <a:pt x="67" y="597"/>
                  </a:lnTo>
                  <a:lnTo>
                    <a:pt x="57" y="606"/>
                  </a:lnTo>
                  <a:lnTo>
                    <a:pt x="48" y="614"/>
                  </a:lnTo>
                  <a:lnTo>
                    <a:pt x="40" y="621"/>
                  </a:lnTo>
                  <a:lnTo>
                    <a:pt x="33" y="627"/>
                  </a:lnTo>
                  <a:lnTo>
                    <a:pt x="27" y="635"/>
                  </a:lnTo>
                  <a:lnTo>
                    <a:pt x="19" y="639"/>
                  </a:lnTo>
                  <a:lnTo>
                    <a:pt x="14" y="644"/>
                  </a:lnTo>
                  <a:lnTo>
                    <a:pt x="10" y="648"/>
                  </a:lnTo>
                  <a:lnTo>
                    <a:pt x="6" y="652"/>
                  </a:lnTo>
                  <a:lnTo>
                    <a:pt x="2" y="656"/>
                  </a:lnTo>
                  <a:lnTo>
                    <a:pt x="0" y="660"/>
                  </a:lnTo>
                  <a:lnTo>
                    <a:pt x="0" y="660"/>
                  </a:lnTo>
                  <a:close/>
                </a:path>
              </a:pathLst>
            </a:custGeom>
            <a:solidFill>
              <a:srgbClr val="54423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00" name="Freeform 32"/>
            <p:cNvSpPr>
              <a:spLocks/>
            </p:cNvSpPr>
            <p:nvPr/>
          </p:nvSpPr>
          <p:spPr bwMode="auto">
            <a:xfrm>
              <a:off x="3322" y="2030"/>
              <a:ext cx="376" cy="395"/>
            </a:xfrm>
            <a:custGeom>
              <a:avLst/>
              <a:gdLst/>
              <a:ahLst/>
              <a:cxnLst>
                <a:cxn ang="0">
                  <a:pos x="0" y="467"/>
                </a:cxn>
                <a:cxn ang="0">
                  <a:pos x="451" y="0"/>
                </a:cxn>
                <a:cxn ang="0">
                  <a:pos x="753" y="300"/>
                </a:cxn>
                <a:cxn ang="0">
                  <a:pos x="753" y="503"/>
                </a:cxn>
                <a:cxn ang="0">
                  <a:pos x="472" y="790"/>
                </a:cxn>
                <a:cxn ang="0">
                  <a:pos x="0" y="467"/>
                </a:cxn>
                <a:cxn ang="0">
                  <a:pos x="0" y="467"/>
                </a:cxn>
              </a:cxnLst>
              <a:rect l="0" t="0" r="r" b="b"/>
              <a:pathLst>
                <a:path w="753" h="790">
                  <a:moveTo>
                    <a:pt x="0" y="467"/>
                  </a:moveTo>
                  <a:lnTo>
                    <a:pt x="451" y="0"/>
                  </a:lnTo>
                  <a:lnTo>
                    <a:pt x="753" y="300"/>
                  </a:lnTo>
                  <a:lnTo>
                    <a:pt x="753" y="503"/>
                  </a:lnTo>
                  <a:lnTo>
                    <a:pt x="472" y="790"/>
                  </a:lnTo>
                  <a:lnTo>
                    <a:pt x="0" y="467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rgbClr val="54423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01" name="Freeform 33"/>
            <p:cNvSpPr>
              <a:spLocks/>
            </p:cNvSpPr>
            <p:nvPr/>
          </p:nvSpPr>
          <p:spPr bwMode="auto">
            <a:xfrm>
              <a:off x="2098" y="2099"/>
              <a:ext cx="668" cy="733"/>
            </a:xfrm>
            <a:custGeom>
              <a:avLst/>
              <a:gdLst/>
              <a:ahLst/>
              <a:cxnLst>
                <a:cxn ang="0">
                  <a:pos x="605" y="150"/>
                </a:cxn>
                <a:cxn ang="0">
                  <a:pos x="1105" y="0"/>
                </a:cxn>
                <a:cxn ang="0">
                  <a:pos x="1337" y="226"/>
                </a:cxn>
                <a:cxn ang="0">
                  <a:pos x="1097" y="336"/>
                </a:cxn>
                <a:cxn ang="0">
                  <a:pos x="1082" y="338"/>
                </a:cxn>
                <a:cxn ang="0">
                  <a:pos x="1067" y="342"/>
                </a:cxn>
                <a:cxn ang="0">
                  <a:pos x="1052" y="345"/>
                </a:cxn>
                <a:cxn ang="0">
                  <a:pos x="1036" y="347"/>
                </a:cxn>
                <a:cxn ang="0">
                  <a:pos x="1021" y="351"/>
                </a:cxn>
                <a:cxn ang="0">
                  <a:pos x="1006" y="355"/>
                </a:cxn>
                <a:cxn ang="0">
                  <a:pos x="989" y="357"/>
                </a:cxn>
                <a:cxn ang="0">
                  <a:pos x="974" y="363"/>
                </a:cxn>
                <a:cxn ang="0">
                  <a:pos x="960" y="364"/>
                </a:cxn>
                <a:cxn ang="0">
                  <a:pos x="943" y="368"/>
                </a:cxn>
                <a:cxn ang="0">
                  <a:pos x="928" y="372"/>
                </a:cxn>
                <a:cxn ang="0">
                  <a:pos x="915" y="378"/>
                </a:cxn>
                <a:cxn ang="0">
                  <a:pos x="899" y="380"/>
                </a:cxn>
                <a:cxn ang="0">
                  <a:pos x="884" y="383"/>
                </a:cxn>
                <a:cxn ang="0">
                  <a:pos x="873" y="387"/>
                </a:cxn>
                <a:cxn ang="0">
                  <a:pos x="858" y="393"/>
                </a:cxn>
                <a:cxn ang="0">
                  <a:pos x="846" y="395"/>
                </a:cxn>
                <a:cxn ang="0">
                  <a:pos x="833" y="397"/>
                </a:cxn>
                <a:cxn ang="0">
                  <a:pos x="820" y="401"/>
                </a:cxn>
                <a:cxn ang="0">
                  <a:pos x="802" y="404"/>
                </a:cxn>
                <a:cxn ang="0">
                  <a:pos x="783" y="412"/>
                </a:cxn>
                <a:cxn ang="0">
                  <a:pos x="766" y="416"/>
                </a:cxn>
                <a:cxn ang="0">
                  <a:pos x="753" y="420"/>
                </a:cxn>
                <a:cxn ang="0">
                  <a:pos x="742" y="425"/>
                </a:cxn>
                <a:cxn ang="0">
                  <a:pos x="740" y="427"/>
                </a:cxn>
                <a:cxn ang="0">
                  <a:pos x="740" y="437"/>
                </a:cxn>
                <a:cxn ang="0">
                  <a:pos x="740" y="446"/>
                </a:cxn>
                <a:cxn ang="0">
                  <a:pos x="742" y="459"/>
                </a:cxn>
                <a:cxn ang="0">
                  <a:pos x="742" y="469"/>
                </a:cxn>
                <a:cxn ang="0">
                  <a:pos x="743" y="480"/>
                </a:cxn>
                <a:cxn ang="0">
                  <a:pos x="745" y="492"/>
                </a:cxn>
                <a:cxn ang="0">
                  <a:pos x="747" y="507"/>
                </a:cxn>
                <a:cxn ang="0">
                  <a:pos x="747" y="520"/>
                </a:cxn>
                <a:cxn ang="0">
                  <a:pos x="749" y="532"/>
                </a:cxn>
                <a:cxn ang="0">
                  <a:pos x="749" y="553"/>
                </a:cxn>
                <a:cxn ang="0">
                  <a:pos x="749" y="568"/>
                </a:cxn>
                <a:cxn ang="0">
                  <a:pos x="749" y="581"/>
                </a:cxn>
                <a:cxn ang="0">
                  <a:pos x="745" y="594"/>
                </a:cxn>
                <a:cxn ang="0">
                  <a:pos x="743" y="598"/>
                </a:cxn>
                <a:cxn ang="0">
                  <a:pos x="0" y="1322"/>
                </a:cxn>
                <a:cxn ang="0">
                  <a:pos x="508" y="22"/>
                </a:cxn>
                <a:cxn ang="0">
                  <a:pos x="557" y="96"/>
                </a:cxn>
              </a:cxnLst>
              <a:rect l="0" t="0" r="r" b="b"/>
              <a:pathLst>
                <a:path w="1337" h="1465">
                  <a:moveTo>
                    <a:pt x="557" y="96"/>
                  </a:moveTo>
                  <a:lnTo>
                    <a:pt x="605" y="150"/>
                  </a:lnTo>
                  <a:lnTo>
                    <a:pt x="918" y="150"/>
                  </a:lnTo>
                  <a:lnTo>
                    <a:pt x="1105" y="0"/>
                  </a:lnTo>
                  <a:lnTo>
                    <a:pt x="1223" y="22"/>
                  </a:lnTo>
                  <a:lnTo>
                    <a:pt x="1337" y="226"/>
                  </a:lnTo>
                  <a:lnTo>
                    <a:pt x="1105" y="336"/>
                  </a:lnTo>
                  <a:lnTo>
                    <a:pt x="1097" y="336"/>
                  </a:lnTo>
                  <a:lnTo>
                    <a:pt x="1090" y="338"/>
                  </a:lnTo>
                  <a:lnTo>
                    <a:pt x="1082" y="338"/>
                  </a:lnTo>
                  <a:lnTo>
                    <a:pt x="1074" y="340"/>
                  </a:lnTo>
                  <a:lnTo>
                    <a:pt x="1067" y="342"/>
                  </a:lnTo>
                  <a:lnTo>
                    <a:pt x="1059" y="344"/>
                  </a:lnTo>
                  <a:lnTo>
                    <a:pt x="1052" y="345"/>
                  </a:lnTo>
                  <a:lnTo>
                    <a:pt x="1046" y="347"/>
                  </a:lnTo>
                  <a:lnTo>
                    <a:pt x="1036" y="347"/>
                  </a:lnTo>
                  <a:lnTo>
                    <a:pt x="1029" y="351"/>
                  </a:lnTo>
                  <a:lnTo>
                    <a:pt x="1021" y="351"/>
                  </a:lnTo>
                  <a:lnTo>
                    <a:pt x="1014" y="353"/>
                  </a:lnTo>
                  <a:lnTo>
                    <a:pt x="1006" y="355"/>
                  </a:lnTo>
                  <a:lnTo>
                    <a:pt x="998" y="357"/>
                  </a:lnTo>
                  <a:lnTo>
                    <a:pt x="989" y="357"/>
                  </a:lnTo>
                  <a:lnTo>
                    <a:pt x="983" y="361"/>
                  </a:lnTo>
                  <a:lnTo>
                    <a:pt x="974" y="363"/>
                  </a:lnTo>
                  <a:lnTo>
                    <a:pt x="966" y="364"/>
                  </a:lnTo>
                  <a:lnTo>
                    <a:pt x="960" y="364"/>
                  </a:lnTo>
                  <a:lnTo>
                    <a:pt x="953" y="368"/>
                  </a:lnTo>
                  <a:lnTo>
                    <a:pt x="943" y="368"/>
                  </a:lnTo>
                  <a:lnTo>
                    <a:pt x="937" y="372"/>
                  </a:lnTo>
                  <a:lnTo>
                    <a:pt x="928" y="372"/>
                  </a:lnTo>
                  <a:lnTo>
                    <a:pt x="922" y="376"/>
                  </a:lnTo>
                  <a:lnTo>
                    <a:pt x="915" y="378"/>
                  </a:lnTo>
                  <a:lnTo>
                    <a:pt x="907" y="380"/>
                  </a:lnTo>
                  <a:lnTo>
                    <a:pt x="899" y="380"/>
                  </a:lnTo>
                  <a:lnTo>
                    <a:pt x="892" y="383"/>
                  </a:lnTo>
                  <a:lnTo>
                    <a:pt x="884" y="383"/>
                  </a:lnTo>
                  <a:lnTo>
                    <a:pt x="879" y="387"/>
                  </a:lnTo>
                  <a:lnTo>
                    <a:pt x="873" y="387"/>
                  </a:lnTo>
                  <a:lnTo>
                    <a:pt x="865" y="391"/>
                  </a:lnTo>
                  <a:lnTo>
                    <a:pt x="858" y="393"/>
                  </a:lnTo>
                  <a:lnTo>
                    <a:pt x="852" y="393"/>
                  </a:lnTo>
                  <a:lnTo>
                    <a:pt x="846" y="395"/>
                  </a:lnTo>
                  <a:lnTo>
                    <a:pt x="839" y="397"/>
                  </a:lnTo>
                  <a:lnTo>
                    <a:pt x="833" y="397"/>
                  </a:lnTo>
                  <a:lnTo>
                    <a:pt x="825" y="401"/>
                  </a:lnTo>
                  <a:lnTo>
                    <a:pt x="820" y="401"/>
                  </a:lnTo>
                  <a:lnTo>
                    <a:pt x="816" y="402"/>
                  </a:lnTo>
                  <a:lnTo>
                    <a:pt x="802" y="404"/>
                  </a:lnTo>
                  <a:lnTo>
                    <a:pt x="793" y="408"/>
                  </a:lnTo>
                  <a:lnTo>
                    <a:pt x="783" y="412"/>
                  </a:lnTo>
                  <a:lnTo>
                    <a:pt x="776" y="416"/>
                  </a:lnTo>
                  <a:lnTo>
                    <a:pt x="766" y="416"/>
                  </a:lnTo>
                  <a:lnTo>
                    <a:pt x="759" y="418"/>
                  </a:lnTo>
                  <a:lnTo>
                    <a:pt x="753" y="420"/>
                  </a:lnTo>
                  <a:lnTo>
                    <a:pt x="749" y="423"/>
                  </a:lnTo>
                  <a:lnTo>
                    <a:pt x="742" y="425"/>
                  </a:lnTo>
                  <a:lnTo>
                    <a:pt x="740" y="425"/>
                  </a:lnTo>
                  <a:lnTo>
                    <a:pt x="740" y="427"/>
                  </a:lnTo>
                  <a:lnTo>
                    <a:pt x="740" y="431"/>
                  </a:lnTo>
                  <a:lnTo>
                    <a:pt x="740" y="437"/>
                  </a:lnTo>
                  <a:lnTo>
                    <a:pt x="740" y="440"/>
                  </a:lnTo>
                  <a:lnTo>
                    <a:pt x="740" y="446"/>
                  </a:lnTo>
                  <a:lnTo>
                    <a:pt x="742" y="452"/>
                  </a:lnTo>
                  <a:lnTo>
                    <a:pt x="742" y="459"/>
                  </a:lnTo>
                  <a:lnTo>
                    <a:pt x="742" y="463"/>
                  </a:lnTo>
                  <a:lnTo>
                    <a:pt x="742" y="469"/>
                  </a:lnTo>
                  <a:lnTo>
                    <a:pt x="743" y="475"/>
                  </a:lnTo>
                  <a:lnTo>
                    <a:pt x="743" y="480"/>
                  </a:lnTo>
                  <a:lnTo>
                    <a:pt x="743" y="486"/>
                  </a:lnTo>
                  <a:lnTo>
                    <a:pt x="745" y="492"/>
                  </a:lnTo>
                  <a:lnTo>
                    <a:pt x="745" y="499"/>
                  </a:lnTo>
                  <a:lnTo>
                    <a:pt x="747" y="507"/>
                  </a:lnTo>
                  <a:lnTo>
                    <a:pt x="747" y="513"/>
                  </a:lnTo>
                  <a:lnTo>
                    <a:pt x="747" y="520"/>
                  </a:lnTo>
                  <a:lnTo>
                    <a:pt x="747" y="526"/>
                  </a:lnTo>
                  <a:lnTo>
                    <a:pt x="749" y="532"/>
                  </a:lnTo>
                  <a:lnTo>
                    <a:pt x="749" y="541"/>
                  </a:lnTo>
                  <a:lnTo>
                    <a:pt x="749" y="553"/>
                  </a:lnTo>
                  <a:lnTo>
                    <a:pt x="749" y="560"/>
                  </a:lnTo>
                  <a:lnTo>
                    <a:pt x="749" y="568"/>
                  </a:lnTo>
                  <a:lnTo>
                    <a:pt x="749" y="574"/>
                  </a:lnTo>
                  <a:lnTo>
                    <a:pt x="749" y="581"/>
                  </a:lnTo>
                  <a:lnTo>
                    <a:pt x="745" y="589"/>
                  </a:lnTo>
                  <a:lnTo>
                    <a:pt x="745" y="594"/>
                  </a:lnTo>
                  <a:lnTo>
                    <a:pt x="743" y="596"/>
                  </a:lnTo>
                  <a:lnTo>
                    <a:pt x="743" y="598"/>
                  </a:lnTo>
                  <a:lnTo>
                    <a:pt x="0" y="1465"/>
                  </a:lnTo>
                  <a:lnTo>
                    <a:pt x="0" y="1322"/>
                  </a:lnTo>
                  <a:lnTo>
                    <a:pt x="19" y="275"/>
                  </a:lnTo>
                  <a:lnTo>
                    <a:pt x="508" y="22"/>
                  </a:lnTo>
                  <a:lnTo>
                    <a:pt x="557" y="96"/>
                  </a:lnTo>
                  <a:lnTo>
                    <a:pt x="557" y="96"/>
                  </a:lnTo>
                  <a:close/>
                </a:path>
              </a:pathLst>
            </a:custGeom>
            <a:solidFill>
              <a:srgbClr val="7A94A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02" name="Freeform 34"/>
            <p:cNvSpPr>
              <a:spLocks/>
            </p:cNvSpPr>
            <p:nvPr/>
          </p:nvSpPr>
          <p:spPr bwMode="auto">
            <a:xfrm>
              <a:off x="2109" y="1515"/>
              <a:ext cx="327" cy="285"/>
            </a:xfrm>
            <a:custGeom>
              <a:avLst/>
              <a:gdLst/>
              <a:ahLst/>
              <a:cxnLst>
                <a:cxn ang="0">
                  <a:pos x="352" y="568"/>
                </a:cxn>
                <a:cxn ang="0">
                  <a:pos x="382" y="564"/>
                </a:cxn>
                <a:cxn ang="0">
                  <a:pos x="414" y="556"/>
                </a:cxn>
                <a:cxn ang="0">
                  <a:pos x="445" y="549"/>
                </a:cxn>
                <a:cxn ang="0">
                  <a:pos x="473" y="537"/>
                </a:cxn>
                <a:cxn ang="0">
                  <a:pos x="500" y="524"/>
                </a:cxn>
                <a:cxn ang="0">
                  <a:pos x="527" y="507"/>
                </a:cxn>
                <a:cxn ang="0">
                  <a:pos x="551" y="490"/>
                </a:cxn>
                <a:cxn ang="0">
                  <a:pos x="587" y="454"/>
                </a:cxn>
                <a:cxn ang="0">
                  <a:pos x="608" y="425"/>
                </a:cxn>
                <a:cxn ang="0">
                  <a:pos x="624" y="401"/>
                </a:cxn>
                <a:cxn ang="0">
                  <a:pos x="633" y="374"/>
                </a:cxn>
                <a:cxn ang="0">
                  <a:pos x="644" y="347"/>
                </a:cxn>
                <a:cxn ang="0">
                  <a:pos x="648" y="321"/>
                </a:cxn>
                <a:cxn ang="0">
                  <a:pos x="652" y="292"/>
                </a:cxn>
                <a:cxn ang="0">
                  <a:pos x="652" y="262"/>
                </a:cxn>
                <a:cxn ang="0">
                  <a:pos x="646" y="233"/>
                </a:cxn>
                <a:cxn ang="0">
                  <a:pos x="639" y="205"/>
                </a:cxn>
                <a:cxn ang="0">
                  <a:pos x="629" y="180"/>
                </a:cxn>
                <a:cxn ang="0">
                  <a:pos x="616" y="154"/>
                </a:cxn>
                <a:cxn ang="0">
                  <a:pos x="599" y="129"/>
                </a:cxn>
                <a:cxn ang="0">
                  <a:pos x="566" y="91"/>
                </a:cxn>
                <a:cxn ang="0">
                  <a:pos x="538" y="66"/>
                </a:cxn>
                <a:cxn ang="0">
                  <a:pos x="513" y="49"/>
                </a:cxn>
                <a:cxn ang="0">
                  <a:pos x="487" y="34"/>
                </a:cxn>
                <a:cxn ang="0">
                  <a:pos x="460" y="22"/>
                </a:cxn>
                <a:cxn ang="0">
                  <a:pos x="430" y="11"/>
                </a:cxn>
                <a:cxn ang="0">
                  <a:pos x="399" y="3"/>
                </a:cxn>
                <a:cxn ang="0">
                  <a:pos x="367" y="0"/>
                </a:cxn>
                <a:cxn ang="0">
                  <a:pos x="334" y="0"/>
                </a:cxn>
                <a:cxn ang="0">
                  <a:pos x="300" y="0"/>
                </a:cxn>
                <a:cxn ang="0">
                  <a:pos x="268" y="1"/>
                </a:cxn>
                <a:cxn ang="0">
                  <a:pos x="236" y="7"/>
                </a:cxn>
                <a:cxn ang="0">
                  <a:pos x="205" y="17"/>
                </a:cxn>
                <a:cxn ang="0">
                  <a:pos x="177" y="28"/>
                </a:cxn>
                <a:cxn ang="0">
                  <a:pos x="150" y="41"/>
                </a:cxn>
                <a:cxn ang="0">
                  <a:pos x="123" y="58"/>
                </a:cxn>
                <a:cxn ang="0">
                  <a:pos x="83" y="91"/>
                </a:cxn>
                <a:cxn ang="0">
                  <a:pos x="49" y="129"/>
                </a:cxn>
                <a:cxn ang="0">
                  <a:pos x="34" y="154"/>
                </a:cxn>
                <a:cxn ang="0">
                  <a:pos x="21" y="180"/>
                </a:cxn>
                <a:cxn ang="0">
                  <a:pos x="9" y="205"/>
                </a:cxn>
                <a:cxn ang="0">
                  <a:pos x="4" y="233"/>
                </a:cxn>
                <a:cxn ang="0">
                  <a:pos x="0" y="262"/>
                </a:cxn>
                <a:cxn ang="0">
                  <a:pos x="0" y="292"/>
                </a:cxn>
                <a:cxn ang="0">
                  <a:pos x="0" y="321"/>
                </a:cxn>
                <a:cxn ang="0">
                  <a:pos x="6" y="347"/>
                </a:cxn>
                <a:cxn ang="0">
                  <a:pos x="15" y="374"/>
                </a:cxn>
                <a:cxn ang="0">
                  <a:pos x="28" y="401"/>
                </a:cxn>
                <a:cxn ang="0">
                  <a:pos x="40" y="425"/>
                </a:cxn>
                <a:cxn ang="0">
                  <a:pos x="63" y="454"/>
                </a:cxn>
                <a:cxn ang="0">
                  <a:pos x="104" y="494"/>
                </a:cxn>
                <a:cxn ang="0">
                  <a:pos x="137" y="517"/>
                </a:cxn>
                <a:cxn ang="0">
                  <a:pos x="161" y="530"/>
                </a:cxn>
                <a:cxn ang="0">
                  <a:pos x="192" y="543"/>
                </a:cxn>
                <a:cxn ang="0">
                  <a:pos x="220" y="553"/>
                </a:cxn>
                <a:cxn ang="0">
                  <a:pos x="251" y="562"/>
                </a:cxn>
                <a:cxn ang="0">
                  <a:pos x="283" y="566"/>
                </a:cxn>
                <a:cxn ang="0">
                  <a:pos x="317" y="568"/>
                </a:cxn>
              </a:cxnLst>
              <a:rect l="0" t="0" r="r" b="b"/>
              <a:pathLst>
                <a:path w="654" h="570">
                  <a:moveTo>
                    <a:pt x="327" y="570"/>
                  </a:moveTo>
                  <a:lnTo>
                    <a:pt x="334" y="568"/>
                  </a:lnTo>
                  <a:lnTo>
                    <a:pt x="344" y="568"/>
                  </a:lnTo>
                  <a:lnTo>
                    <a:pt x="352" y="568"/>
                  </a:lnTo>
                  <a:lnTo>
                    <a:pt x="359" y="568"/>
                  </a:lnTo>
                  <a:lnTo>
                    <a:pt x="367" y="566"/>
                  </a:lnTo>
                  <a:lnTo>
                    <a:pt x="376" y="566"/>
                  </a:lnTo>
                  <a:lnTo>
                    <a:pt x="382" y="564"/>
                  </a:lnTo>
                  <a:lnTo>
                    <a:pt x="392" y="564"/>
                  </a:lnTo>
                  <a:lnTo>
                    <a:pt x="399" y="562"/>
                  </a:lnTo>
                  <a:lnTo>
                    <a:pt x="407" y="558"/>
                  </a:lnTo>
                  <a:lnTo>
                    <a:pt x="414" y="556"/>
                  </a:lnTo>
                  <a:lnTo>
                    <a:pt x="422" y="556"/>
                  </a:lnTo>
                  <a:lnTo>
                    <a:pt x="430" y="553"/>
                  </a:lnTo>
                  <a:lnTo>
                    <a:pt x="437" y="551"/>
                  </a:lnTo>
                  <a:lnTo>
                    <a:pt x="445" y="549"/>
                  </a:lnTo>
                  <a:lnTo>
                    <a:pt x="452" y="547"/>
                  </a:lnTo>
                  <a:lnTo>
                    <a:pt x="460" y="543"/>
                  </a:lnTo>
                  <a:lnTo>
                    <a:pt x="468" y="541"/>
                  </a:lnTo>
                  <a:lnTo>
                    <a:pt x="473" y="537"/>
                  </a:lnTo>
                  <a:lnTo>
                    <a:pt x="481" y="534"/>
                  </a:lnTo>
                  <a:lnTo>
                    <a:pt x="487" y="530"/>
                  </a:lnTo>
                  <a:lnTo>
                    <a:pt x="494" y="526"/>
                  </a:lnTo>
                  <a:lnTo>
                    <a:pt x="500" y="524"/>
                  </a:lnTo>
                  <a:lnTo>
                    <a:pt x="508" y="520"/>
                  </a:lnTo>
                  <a:lnTo>
                    <a:pt x="513" y="517"/>
                  </a:lnTo>
                  <a:lnTo>
                    <a:pt x="519" y="511"/>
                  </a:lnTo>
                  <a:lnTo>
                    <a:pt x="527" y="507"/>
                  </a:lnTo>
                  <a:lnTo>
                    <a:pt x="532" y="503"/>
                  </a:lnTo>
                  <a:lnTo>
                    <a:pt x="538" y="499"/>
                  </a:lnTo>
                  <a:lnTo>
                    <a:pt x="544" y="494"/>
                  </a:lnTo>
                  <a:lnTo>
                    <a:pt x="551" y="490"/>
                  </a:lnTo>
                  <a:lnTo>
                    <a:pt x="557" y="486"/>
                  </a:lnTo>
                  <a:lnTo>
                    <a:pt x="566" y="475"/>
                  </a:lnTo>
                  <a:lnTo>
                    <a:pt x="576" y="463"/>
                  </a:lnTo>
                  <a:lnTo>
                    <a:pt x="587" y="454"/>
                  </a:lnTo>
                  <a:lnTo>
                    <a:pt x="597" y="442"/>
                  </a:lnTo>
                  <a:lnTo>
                    <a:pt x="599" y="437"/>
                  </a:lnTo>
                  <a:lnTo>
                    <a:pt x="605" y="431"/>
                  </a:lnTo>
                  <a:lnTo>
                    <a:pt x="608" y="425"/>
                  </a:lnTo>
                  <a:lnTo>
                    <a:pt x="612" y="420"/>
                  </a:lnTo>
                  <a:lnTo>
                    <a:pt x="616" y="412"/>
                  </a:lnTo>
                  <a:lnTo>
                    <a:pt x="620" y="406"/>
                  </a:lnTo>
                  <a:lnTo>
                    <a:pt x="624" y="401"/>
                  </a:lnTo>
                  <a:lnTo>
                    <a:pt x="627" y="395"/>
                  </a:lnTo>
                  <a:lnTo>
                    <a:pt x="629" y="387"/>
                  </a:lnTo>
                  <a:lnTo>
                    <a:pt x="631" y="382"/>
                  </a:lnTo>
                  <a:lnTo>
                    <a:pt x="633" y="374"/>
                  </a:lnTo>
                  <a:lnTo>
                    <a:pt x="637" y="368"/>
                  </a:lnTo>
                  <a:lnTo>
                    <a:pt x="639" y="361"/>
                  </a:lnTo>
                  <a:lnTo>
                    <a:pt x="641" y="355"/>
                  </a:lnTo>
                  <a:lnTo>
                    <a:pt x="644" y="347"/>
                  </a:lnTo>
                  <a:lnTo>
                    <a:pt x="646" y="342"/>
                  </a:lnTo>
                  <a:lnTo>
                    <a:pt x="646" y="334"/>
                  </a:lnTo>
                  <a:lnTo>
                    <a:pt x="648" y="328"/>
                  </a:lnTo>
                  <a:lnTo>
                    <a:pt x="648" y="321"/>
                  </a:lnTo>
                  <a:lnTo>
                    <a:pt x="652" y="313"/>
                  </a:lnTo>
                  <a:lnTo>
                    <a:pt x="652" y="306"/>
                  </a:lnTo>
                  <a:lnTo>
                    <a:pt x="652" y="300"/>
                  </a:lnTo>
                  <a:lnTo>
                    <a:pt x="652" y="292"/>
                  </a:lnTo>
                  <a:lnTo>
                    <a:pt x="654" y="285"/>
                  </a:lnTo>
                  <a:lnTo>
                    <a:pt x="652" y="277"/>
                  </a:lnTo>
                  <a:lnTo>
                    <a:pt x="652" y="269"/>
                  </a:lnTo>
                  <a:lnTo>
                    <a:pt x="652" y="262"/>
                  </a:lnTo>
                  <a:lnTo>
                    <a:pt x="652" y="254"/>
                  </a:lnTo>
                  <a:lnTo>
                    <a:pt x="648" y="249"/>
                  </a:lnTo>
                  <a:lnTo>
                    <a:pt x="648" y="241"/>
                  </a:lnTo>
                  <a:lnTo>
                    <a:pt x="646" y="233"/>
                  </a:lnTo>
                  <a:lnTo>
                    <a:pt x="646" y="228"/>
                  </a:lnTo>
                  <a:lnTo>
                    <a:pt x="644" y="220"/>
                  </a:lnTo>
                  <a:lnTo>
                    <a:pt x="641" y="212"/>
                  </a:lnTo>
                  <a:lnTo>
                    <a:pt x="639" y="205"/>
                  </a:lnTo>
                  <a:lnTo>
                    <a:pt x="637" y="199"/>
                  </a:lnTo>
                  <a:lnTo>
                    <a:pt x="633" y="193"/>
                  </a:lnTo>
                  <a:lnTo>
                    <a:pt x="631" y="186"/>
                  </a:lnTo>
                  <a:lnTo>
                    <a:pt x="629" y="180"/>
                  </a:lnTo>
                  <a:lnTo>
                    <a:pt x="627" y="173"/>
                  </a:lnTo>
                  <a:lnTo>
                    <a:pt x="624" y="167"/>
                  </a:lnTo>
                  <a:lnTo>
                    <a:pt x="620" y="161"/>
                  </a:lnTo>
                  <a:lnTo>
                    <a:pt x="616" y="154"/>
                  </a:lnTo>
                  <a:lnTo>
                    <a:pt x="612" y="148"/>
                  </a:lnTo>
                  <a:lnTo>
                    <a:pt x="608" y="140"/>
                  </a:lnTo>
                  <a:lnTo>
                    <a:pt x="605" y="134"/>
                  </a:lnTo>
                  <a:lnTo>
                    <a:pt x="599" y="129"/>
                  </a:lnTo>
                  <a:lnTo>
                    <a:pt x="597" y="123"/>
                  </a:lnTo>
                  <a:lnTo>
                    <a:pt x="587" y="112"/>
                  </a:lnTo>
                  <a:lnTo>
                    <a:pt x="576" y="100"/>
                  </a:lnTo>
                  <a:lnTo>
                    <a:pt x="566" y="91"/>
                  </a:lnTo>
                  <a:lnTo>
                    <a:pt x="557" y="81"/>
                  </a:lnTo>
                  <a:lnTo>
                    <a:pt x="551" y="76"/>
                  </a:lnTo>
                  <a:lnTo>
                    <a:pt x="544" y="72"/>
                  </a:lnTo>
                  <a:lnTo>
                    <a:pt x="538" y="66"/>
                  </a:lnTo>
                  <a:lnTo>
                    <a:pt x="532" y="62"/>
                  </a:lnTo>
                  <a:lnTo>
                    <a:pt x="527" y="58"/>
                  </a:lnTo>
                  <a:lnTo>
                    <a:pt x="519" y="53"/>
                  </a:lnTo>
                  <a:lnTo>
                    <a:pt x="513" y="49"/>
                  </a:lnTo>
                  <a:lnTo>
                    <a:pt x="508" y="47"/>
                  </a:lnTo>
                  <a:lnTo>
                    <a:pt x="500" y="41"/>
                  </a:lnTo>
                  <a:lnTo>
                    <a:pt x="494" y="38"/>
                  </a:lnTo>
                  <a:lnTo>
                    <a:pt x="487" y="34"/>
                  </a:lnTo>
                  <a:lnTo>
                    <a:pt x="481" y="32"/>
                  </a:lnTo>
                  <a:lnTo>
                    <a:pt x="473" y="28"/>
                  </a:lnTo>
                  <a:lnTo>
                    <a:pt x="468" y="24"/>
                  </a:lnTo>
                  <a:lnTo>
                    <a:pt x="460" y="22"/>
                  </a:lnTo>
                  <a:lnTo>
                    <a:pt x="452" y="20"/>
                  </a:lnTo>
                  <a:lnTo>
                    <a:pt x="445" y="17"/>
                  </a:lnTo>
                  <a:lnTo>
                    <a:pt x="437" y="15"/>
                  </a:lnTo>
                  <a:lnTo>
                    <a:pt x="430" y="11"/>
                  </a:lnTo>
                  <a:lnTo>
                    <a:pt x="422" y="11"/>
                  </a:lnTo>
                  <a:lnTo>
                    <a:pt x="414" y="7"/>
                  </a:lnTo>
                  <a:lnTo>
                    <a:pt x="407" y="7"/>
                  </a:lnTo>
                  <a:lnTo>
                    <a:pt x="399" y="3"/>
                  </a:lnTo>
                  <a:lnTo>
                    <a:pt x="392" y="3"/>
                  </a:lnTo>
                  <a:lnTo>
                    <a:pt x="382" y="1"/>
                  </a:lnTo>
                  <a:lnTo>
                    <a:pt x="376" y="1"/>
                  </a:lnTo>
                  <a:lnTo>
                    <a:pt x="367" y="0"/>
                  </a:lnTo>
                  <a:lnTo>
                    <a:pt x="359" y="0"/>
                  </a:lnTo>
                  <a:lnTo>
                    <a:pt x="352" y="0"/>
                  </a:lnTo>
                  <a:lnTo>
                    <a:pt x="344" y="0"/>
                  </a:lnTo>
                  <a:lnTo>
                    <a:pt x="334" y="0"/>
                  </a:lnTo>
                  <a:lnTo>
                    <a:pt x="327" y="0"/>
                  </a:lnTo>
                  <a:lnTo>
                    <a:pt x="317" y="0"/>
                  </a:lnTo>
                  <a:lnTo>
                    <a:pt x="310" y="0"/>
                  </a:lnTo>
                  <a:lnTo>
                    <a:pt x="300" y="0"/>
                  </a:lnTo>
                  <a:lnTo>
                    <a:pt x="293" y="0"/>
                  </a:lnTo>
                  <a:lnTo>
                    <a:pt x="283" y="0"/>
                  </a:lnTo>
                  <a:lnTo>
                    <a:pt x="276" y="1"/>
                  </a:lnTo>
                  <a:lnTo>
                    <a:pt x="268" y="1"/>
                  </a:lnTo>
                  <a:lnTo>
                    <a:pt x="260" y="3"/>
                  </a:lnTo>
                  <a:lnTo>
                    <a:pt x="251" y="3"/>
                  </a:lnTo>
                  <a:lnTo>
                    <a:pt x="243" y="7"/>
                  </a:lnTo>
                  <a:lnTo>
                    <a:pt x="236" y="7"/>
                  </a:lnTo>
                  <a:lnTo>
                    <a:pt x="228" y="11"/>
                  </a:lnTo>
                  <a:lnTo>
                    <a:pt x="220" y="11"/>
                  </a:lnTo>
                  <a:lnTo>
                    <a:pt x="213" y="15"/>
                  </a:lnTo>
                  <a:lnTo>
                    <a:pt x="205" y="17"/>
                  </a:lnTo>
                  <a:lnTo>
                    <a:pt x="199" y="20"/>
                  </a:lnTo>
                  <a:lnTo>
                    <a:pt x="192" y="22"/>
                  </a:lnTo>
                  <a:lnTo>
                    <a:pt x="184" y="24"/>
                  </a:lnTo>
                  <a:lnTo>
                    <a:pt x="177" y="28"/>
                  </a:lnTo>
                  <a:lnTo>
                    <a:pt x="169" y="32"/>
                  </a:lnTo>
                  <a:lnTo>
                    <a:pt x="161" y="34"/>
                  </a:lnTo>
                  <a:lnTo>
                    <a:pt x="156" y="38"/>
                  </a:lnTo>
                  <a:lnTo>
                    <a:pt x="150" y="41"/>
                  </a:lnTo>
                  <a:lnTo>
                    <a:pt x="142" y="47"/>
                  </a:lnTo>
                  <a:lnTo>
                    <a:pt x="137" y="49"/>
                  </a:lnTo>
                  <a:lnTo>
                    <a:pt x="129" y="53"/>
                  </a:lnTo>
                  <a:lnTo>
                    <a:pt x="123" y="58"/>
                  </a:lnTo>
                  <a:lnTo>
                    <a:pt x="118" y="62"/>
                  </a:lnTo>
                  <a:lnTo>
                    <a:pt x="104" y="72"/>
                  </a:lnTo>
                  <a:lnTo>
                    <a:pt x="95" y="81"/>
                  </a:lnTo>
                  <a:lnTo>
                    <a:pt x="83" y="91"/>
                  </a:lnTo>
                  <a:lnTo>
                    <a:pt x="72" y="100"/>
                  </a:lnTo>
                  <a:lnTo>
                    <a:pt x="63" y="112"/>
                  </a:lnTo>
                  <a:lnTo>
                    <a:pt x="55" y="123"/>
                  </a:lnTo>
                  <a:lnTo>
                    <a:pt x="49" y="129"/>
                  </a:lnTo>
                  <a:lnTo>
                    <a:pt x="45" y="134"/>
                  </a:lnTo>
                  <a:lnTo>
                    <a:pt x="40" y="140"/>
                  </a:lnTo>
                  <a:lnTo>
                    <a:pt x="38" y="148"/>
                  </a:lnTo>
                  <a:lnTo>
                    <a:pt x="34" y="154"/>
                  </a:lnTo>
                  <a:lnTo>
                    <a:pt x="30" y="161"/>
                  </a:lnTo>
                  <a:lnTo>
                    <a:pt x="28" y="167"/>
                  </a:lnTo>
                  <a:lnTo>
                    <a:pt x="25" y="173"/>
                  </a:lnTo>
                  <a:lnTo>
                    <a:pt x="21" y="180"/>
                  </a:lnTo>
                  <a:lnTo>
                    <a:pt x="19" y="186"/>
                  </a:lnTo>
                  <a:lnTo>
                    <a:pt x="15" y="193"/>
                  </a:lnTo>
                  <a:lnTo>
                    <a:pt x="13" y="199"/>
                  </a:lnTo>
                  <a:lnTo>
                    <a:pt x="9" y="205"/>
                  </a:lnTo>
                  <a:lnTo>
                    <a:pt x="7" y="212"/>
                  </a:lnTo>
                  <a:lnTo>
                    <a:pt x="6" y="220"/>
                  </a:lnTo>
                  <a:lnTo>
                    <a:pt x="6" y="228"/>
                  </a:lnTo>
                  <a:lnTo>
                    <a:pt x="4" y="233"/>
                  </a:lnTo>
                  <a:lnTo>
                    <a:pt x="2" y="241"/>
                  </a:lnTo>
                  <a:lnTo>
                    <a:pt x="0" y="249"/>
                  </a:lnTo>
                  <a:lnTo>
                    <a:pt x="0" y="254"/>
                  </a:lnTo>
                  <a:lnTo>
                    <a:pt x="0" y="262"/>
                  </a:lnTo>
                  <a:lnTo>
                    <a:pt x="0" y="269"/>
                  </a:lnTo>
                  <a:lnTo>
                    <a:pt x="0" y="277"/>
                  </a:lnTo>
                  <a:lnTo>
                    <a:pt x="0" y="285"/>
                  </a:lnTo>
                  <a:lnTo>
                    <a:pt x="0" y="292"/>
                  </a:lnTo>
                  <a:lnTo>
                    <a:pt x="0" y="300"/>
                  </a:lnTo>
                  <a:lnTo>
                    <a:pt x="0" y="306"/>
                  </a:lnTo>
                  <a:lnTo>
                    <a:pt x="0" y="313"/>
                  </a:lnTo>
                  <a:lnTo>
                    <a:pt x="0" y="321"/>
                  </a:lnTo>
                  <a:lnTo>
                    <a:pt x="2" y="328"/>
                  </a:lnTo>
                  <a:lnTo>
                    <a:pt x="4" y="334"/>
                  </a:lnTo>
                  <a:lnTo>
                    <a:pt x="6" y="342"/>
                  </a:lnTo>
                  <a:lnTo>
                    <a:pt x="6" y="347"/>
                  </a:lnTo>
                  <a:lnTo>
                    <a:pt x="7" y="355"/>
                  </a:lnTo>
                  <a:lnTo>
                    <a:pt x="9" y="361"/>
                  </a:lnTo>
                  <a:lnTo>
                    <a:pt x="13" y="368"/>
                  </a:lnTo>
                  <a:lnTo>
                    <a:pt x="15" y="374"/>
                  </a:lnTo>
                  <a:lnTo>
                    <a:pt x="19" y="382"/>
                  </a:lnTo>
                  <a:lnTo>
                    <a:pt x="21" y="387"/>
                  </a:lnTo>
                  <a:lnTo>
                    <a:pt x="25" y="395"/>
                  </a:lnTo>
                  <a:lnTo>
                    <a:pt x="28" y="401"/>
                  </a:lnTo>
                  <a:lnTo>
                    <a:pt x="30" y="406"/>
                  </a:lnTo>
                  <a:lnTo>
                    <a:pt x="34" y="412"/>
                  </a:lnTo>
                  <a:lnTo>
                    <a:pt x="38" y="420"/>
                  </a:lnTo>
                  <a:lnTo>
                    <a:pt x="40" y="425"/>
                  </a:lnTo>
                  <a:lnTo>
                    <a:pt x="45" y="431"/>
                  </a:lnTo>
                  <a:lnTo>
                    <a:pt x="49" y="437"/>
                  </a:lnTo>
                  <a:lnTo>
                    <a:pt x="55" y="442"/>
                  </a:lnTo>
                  <a:lnTo>
                    <a:pt x="63" y="454"/>
                  </a:lnTo>
                  <a:lnTo>
                    <a:pt x="72" y="463"/>
                  </a:lnTo>
                  <a:lnTo>
                    <a:pt x="83" y="475"/>
                  </a:lnTo>
                  <a:lnTo>
                    <a:pt x="95" y="486"/>
                  </a:lnTo>
                  <a:lnTo>
                    <a:pt x="104" y="494"/>
                  </a:lnTo>
                  <a:lnTo>
                    <a:pt x="118" y="503"/>
                  </a:lnTo>
                  <a:lnTo>
                    <a:pt x="123" y="507"/>
                  </a:lnTo>
                  <a:lnTo>
                    <a:pt x="129" y="511"/>
                  </a:lnTo>
                  <a:lnTo>
                    <a:pt x="137" y="517"/>
                  </a:lnTo>
                  <a:lnTo>
                    <a:pt x="142" y="520"/>
                  </a:lnTo>
                  <a:lnTo>
                    <a:pt x="150" y="524"/>
                  </a:lnTo>
                  <a:lnTo>
                    <a:pt x="156" y="526"/>
                  </a:lnTo>
                  <a:lnTo>
                    <a:pt x="161" y="530"/>
                  </a:lnTo>
                  <a:lnTo>
                    <a:pt x="169" y="534"/>
                  </a:lnTo>
                  <a:lnTo>
                    <a:pt x="177" y="537"/>
                  </a:lnTo>
                  <a:lnTo>
                    <a:pt x="184" y="541"/>
                  </a:lnTo>
                  <a:lnTo>
                    <a:pt x="192" y="543"/>
                  </a:lnTo>
                  <a:lnTo>
                    <a:pt x="199" y="547"/>
                  </a:lnTo>
                  <a:lnTo>
                    <a:pt x="205" y="549"/>
                  </a:lnTo>
                  <a:lnTo>
                    <a:pt x="213" y="551"/>
                  </a:lnTo>
                  <a:lnTo>
                    <a:pt x="220" y="553"/>
                  </a:lnTo>
                  <a:lnTo>
                    <a:pt x="228" y="556"/>
                  </a:lnTo>
                  <a:lnTo>
                    <a:pt x="236" y="556"/>
                  </a:lnTo>
                  <a:lnTo>
                    <a:pt x="243" y="558"/>
                  </a:lnTo>
                  <a:lnTo>
                    <a:pt x="251" y="562"/>
                  </a:lnTo>
                  <a:lnTo>
                    <a:pt x="260" y="564"/>
                  </a:lnTo>
                  <a:lnTo>
                    <a:pt x="268" y="564"/>
                  </a:lnTo>
                  <a:lnTo>
                    <a:pt x="276" y="566"/>
                  </a:lnTo>
                  <a:lnTo>
                    <a:pt x="283" y="566"/>
                  </a:lnTo>
                  <a:lnTo>
                    <a:pt x="293" y="568"/>
                  </a:lnTo>
                  <a:lnTo>
                    <a:pt x="300" y="568"/>
                  </a:lnTo>
                  <a:lnTo>
                    <a:pt x="310" y="568"/>
                  </a:lnTo>
                  <a:lnTo>
                    <a:pt x="317" y="568"/>
                  </a:lnTo>
                  <a:lnTo>
                    <a:pt x="327" y="570"/>
                  </a:lnTo>
                  <a:lnTo>
                    <a:pt x="327" y="570"/>
                  </a:lnTo>
                  <a:close/>
                </a:path>
              </a:pathLst>
            </a:custGeom>
            <a:solidFill>
              <a:srgbClr val="C7735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03" name="Freeform 35"/>
            <p:cNvSpPr>
              <a:spLocks/>
            </p:cNvSpPr>
            <p:nvPr/>
          </p:nvSpPr>
          <p:spPr bwMode="auto">
            <a:xfrm>
              <a:off x="2109" y="1513"/>
              <a:ext cx="328" cy="286"/>
            </a:xfrm>
            <a:custGeom>
              <a:avLst/>
              <a:gdLst/>
              <a:ahLst/>
              <a:cxnLst>
                <a:cxn ang="0">
                  <a:pos x="352" y="570"/>
                </a:cxn>
                <a:cxn ang="0">
                  <a:pos x="384" y="566"/>
                </a:cxn>
                <a:cxn ang="0">
                  <a:pos x="416" y="559"/>
                </a:cxn>
                <a:cxn ang="0">
                  <a:pos x="445" y="551"/>
                </a:cxn>
                <a:cxn ang="0">
                  <a:pos x="475" y="540"/>
                </a:cxn>
                <a:cxn ang="0">
                  <a:pos x="502" y="526"/>
                </a:cxn>
                <a:cxn ang="0">
                  <a:pos x="527" y="509"/>
                </a:cxn>
                <a:cxn ang="0">
                  <a:pos x="551" y="492"/>
                </a:cxn>
                <a:cxn ang="0">
                  <a:pos x="589" y="456"/>
                </a:cxn>
                <a:cxn ang="0">
                  <a:pos x="610" y="426"/>
                </a:cxn>
                <a:cxn ang="0">
                  <a:pos x="624" y="401"/>
                </a:cxn>
                <a:cxn ang="0">
                  <a:pos x="637" y="376"/>
                </a:cxn>
                <a:cxn ang="0">
                  <a:pos x="646" y="349"/>
                </a:cxn>
                <a:cxn ang="0">
                  <a:pos x="652" y="319"/>
                </a:cxn>
                <a:cxn ang="0">
                  <a:pos x="654" y="292"/>
                </a:cxn>
                <a:cxn ang="0">
                  <a:pos x="654" y="262"/>
                </a:cxn>
                <a:cxn ang="0">
                  <a:pos x="648" y="234"/>
                </a:cxn>
                <a:cxn ang="0">
                  <a:pos x="641" y="205"/>
                </a:cxn>
                <a:cxn ang="0">
                  <a:pos x="631" y="180"/>
                </a:cxn>
                <a:cxn ang="0">
                  <a:pos x="618" y="154"/>
                </a:cxn>
                <a:cxn ang="0">
                  <a:pos x="589" y="114"/>
                </a:cxn>
                <a:cxn ang="0">
                  <a:pos x="551" y="78"/>
                </a:cxn>
                <a:cxn ang="0">
                  <a:pos x="527" y="61"/>
                </a:cxn>
                <a:cxn ang="0">
                  <a:pos x="502" y="43"/>
                </a:cxn>
                <a:cxn ang="0">
                  <a:pos x="475" y="30"/>
                </a:cxn>
                <a:cxn ang="0">
                  <a:pos x="445" y="19"/>
                </a:cxn>
                <a:cxn ang="0">
                  <a:pos x="416" y="9"/>
                </a:cxn>
                <a:cxn ang="0">
                  <a:pos x="384" y="4"/>
                </a:cxn>
                <a:cxn ang="0">
                  <a:pos x="352" y="0"/>
                </a:cxn>
                <a:cxn ang="0">
                  <a:pos x="319" y="0"/>
                </a:cxn>
                <a:cxn ang="0">
                  <a:pos x="285" y="2"/>
                </a:cxn>
                <a:cxn ang="0">
                  <a:pos x="253" y="5"/>
                </a:cxn>
                <a:cxn ang="0">
                  <a:pos x="222" y="13"/>
                </a:cxn>
                <a:cxn ang="0">
                  <a:pos x="192" y="24"/>
                </a:cxn>
                <a:cxn ang="0">
                  <a:pos x="161" y="36"/>
                </a:cxn>
                <a:cxn ang="0">
                  <a:pos x="137" y="51"/>
                </a:cxn>
                <a:cxn ang="0">
                  <a:pos x="104" y="74"/>
                </a:cxn>
                <a:cxn ang="0">
                  <a:pos x="63" y="114"/>
                </a:cxn>
                <a:cxn ang="0">
                  <a:pos x="34" y="154"/>
                </a:cxn>
                <a:cxn ang="0">
                  <a:pos x="21" y="180"/>
                </a:cxn>
                <a:cxn ang="0">
                  <a:pos x="9" y="205"/>
                </a:cxn>
                <a:cxn ang="0">
                  <a:pos x="4" y="234"/>
                </a:cxn>
                <a:cxn ang="0">
                  <a:pos x="0" y="262"/>
                </a:cxn>
                <a:cxn ang="0">
                  <a:pos x="0" y="292"/>
                </a:cxn>
                <a:cxn ang="0">
                  <a:pos x="11" y="321"/>
                </a:cxn>
                <a:cxn ang="0">
                  <a:pos x="40" y="346"/>
                </a:cxn>
                <a:cxn ang="0">
                  <a:pos x="72" y="359"/>
                </a:cxn>
                <a:cxn ang="0">
                  <a:pos x="108" y="370"/>
                </a:cxn>
                <a:cxn ang="0">
                  <a:pos x="150" y="380"/>
                </a:cxn>
                <a:cxn ang="0">
                  <a:pos x="192" y="389"/>
                </a:cxn>
                <a:cxn ang="0">
                  <a:pos x="234" y="397"/>
                </a:cxn>
                <a:cxn ang="0">
                  <a:pos x="274" y="407"/>
                </a:cxn>
                <a:cxn ang="0">
                  <a:pos x="312" y="416"/>
                </a:cxn>
                <a:cxn ang="0">
                  <a:pos x="340" y="429"/>
                </a:cxn>
                <a:cxn ang="0">
                  <a:pos x="363" y="445"/>
                </a:cxn>
                <a:cxn ang="0">
                  <a:pos x="378" y="477"/>
                </a:cxn>
                <a:cxn ang="0">
                  <a:pos x="373" y="505"/>
                </a:cxn>
                <a:cxn ang="0">
                  <a:pos x="352" y="540"/>
                </a:cxn>
                <a:cxn ang="0">
                  <a:pos x="329" y="572"/>
                </a:cxn>
              </a:cxnLst>
              <a:rect l="0" t="0" r="r" b="b"/>
              <a:pathLst>
                <a:path w="656" h="572">
                  <a:moveTo>
                    <a:pt x="329" y="572"/>
                  </a:moveTo>
                  <a:lnTo>
                    <a:pt x="336" y="570"/>
                  </a:lnTo>
                  <a:lnTo>
                    <a:pt x="344" y="570"/>
                  </a:lnTo>
                  <a:lnTo>
                    <a:pt x="352" y="570"/>
                  </a:lnTo>
                  <a:lnTo>
                    <a:pt x="361" y="570"/>
                  </a:lnTo>
                  <a:lnTo>
                    <a:pt x="369" y="568"/>
                  </a:lnTo>
                  <a:lnTo>
                    <a:pt x="376" y="568"/>
                  </a:lnTo>
                  <a:lnTo>
                    <a:pt x="384" y="566"/>
                  </a:lnTo>
                  <a:lnTo>
                    <a:pt x="393" y="566"/>
                  </a:lnTo>
                  <a:lnTo>
                    <a:pt x="401" y="562"/>
                  </a:lnTo>
                  <a:lnTo>
                    <a:pt x="409" y="560"/>
                  </a:lnTo>
                  <a:lnTo>
                    <a:pt x="416" y="559"/>
                  </a:lnTo>
                  <a:lnTo>
                    <a:pt x="424" y="559"/>
                  </a:lnTo>
                  <a:lnTo>
                    <a:pt x="430" y="555"/>
                  </a:lnTo>
                  <a:lnTo>
                    <a:pt x="439" y="553"/>
                  </a:lnTo>
                  <a:lnTo>
                    <a:pt x="445" y="551"/>
                  </a:lnTo>
                  <a:lnTo>
                    <a:pt x="454" y="549"/>
                  </a:lnTo>
                  <a:lnTo>
                    <a:pt x="460" y="545"/>
                  </a:lnTo>
                  <a:lnTo>
                    <a:pt x="468" y="543"/>
                  </a:lnTo>
                  <a:lnTo>
                    <a:pt x="475" y="540"/>
                  </a:lnTo>
                  <a:lnTo>
                    <a:pt x="483" y="536"/>
                  </a:lnTo>
                  <a:lnTo>
                    <a:pt x="489" y="532"/>
                  </a:lnTo>
                  <a:lnTo>
                    <a:pt x="494" y="528"/>
                  </a:lnTo>
                  <a:lnTo>
                    <a:pt x="502" y="526"/>
                  </a:lnTo>
                  <a:lnTo>
                    <a:pt x="509" y="522"/>
                  </a:lnTo>
                  <a:lnTo>
                    <a:pt x="515" y="519"/>
                  </a:lnTo>
                  <a:lnTo>
                    <a:pt x="521" y="513"/>
                  </a:lnTo>
                  <a:lnTo>
                    <a:pt x="527" y="509"/>
                  </a:lnTo>
                  <a:lnTo>
                    <a:pt x="534" y="505"/>
                  </a:lnTo>
                  <a:lnTo>
                    <a:pt x="540" y="502"/>
                  </a:lnTo>
                  <a:lnTo>
                    <a:pt x="546" y="496"/>
                  </a:lnTo>
                  <a:lnTo>
                    <a:pt x="551" y="492"/>
                  </a:lnTo>
                  <a:lnTo>
                    <a:pt x="559" y="488"/>
                  </a:lnTo>
                  <a:lnTo>
                    <a:pt x="568" y="477"/>
                  </a:lnTo>
                  <a:lnTo>
                    <a:pt x="580" y="465"/>
                  </a:lnTo>
                  <a:lnTo>
                    <a:pt x="589" y="456"/>
                  </a:lnTo>
                  <a:lnTo>
                    <a:pt x="599" y="445"/>
                  </a:lnTo>
                  <a:lnTo>
                    <a:pt x="601" y="439"/>
                  </a:lnTo>
                  <a:lnTo>
                    <a:pt x="606" y="433"/>
                  </a:lnTo>
                  <a:lnTo>
                    <a:pt x="610" y="426"/>
                  </a:lnTo>
                  <a:lnTo>
                    <a:pt x="614" y="422"/>
                  </a:lnTo>
                  <a:lnTo>
                    <a:pt x="618" y="414"/>
                  </a:lnTo>
                  <a:lnTo>
                    <a:pt x="622" y="408"/>
                  </a:lnTo>
                  <a:lnTo>
                    <a:pt x="624" y="401"/>
                  </a:lnTo>
                  <a:lnTo>
                    <a:pt x="629" y="397"/>
                  </a:lnTo>
                  <a:lnTo>
                    <a:pt x="631" y="389"/>
                  </a:lnTo>
                  <a:lnTo>
                    <a:pt x="633" y="382"/>
                  </a:lnTo>
                  <a:lnTo>
                    <a:pt x="637" y="376"/>
                  </a:lnTo>
                  <a:lnTo>
                    <a:pt x="639" y="368"/>
                  </a:lnTo>
                  <a:lnTo>
                    <a:pt x="641" y="361"/>
                  </a:lnTo>
                  <a:lnTo>
                    <a:pt x="644" y="355"/>
                  </a:lnTo>
                  <a:lnTo>
                    <a:pt x="646" y="349"/>
                  </a:lnTo>
                  <a:lnTo>
                    <a:pt x="648" y="342"/>
                  </a:lnTo>
                  <a:lnTo>
                    <a:pt x="648" y="334"/>
                  </a:lnTo>
                  <a:lnTo>
                    <a:pt x="650" y="327"/>
                  </a:lnTo>
                  <a:lnTo>
                    <a:pt x="652" y="319"/>
                  </a:lnTo>
                  <a:lnTo>
                    <a:pt x="654" y="313"/>
                  </a:lnTo>
                  <a:lnTo>
                    <a:pt x="654" y="306"/>
                  </a:lnTo>
                  <a:lnTo>
                    <a:pt x="654" y="300"/>
                  </a:lnTo>
                  <a:lnTo>
                    <a:pt x="654" y="292"/>
                  </a:lnTo>
                  <a:lnTo>
                    <a:pt x="656" y="285"/>
                  </a:lnTo>
                  <a:lnTo>
                    <a:pt x="654" y="277"/>
                  </a:lnTo>
                  <a:lnTo>
                    <a:pt x="654" y="270"/>
                  </a:lnTo>
                  <a:lnTo>
                    <a:pt x="654" y="262"/>
                  </a:lnTo>
                  <a:lnTo>
                    <a:pt x="654" y="254"/>
                  </a:lnTo>
                  <a:lnTo>
                    <a:pt x="652" y="247"/>
                  </a:lnTo>
                  <a:lnTo>
                    <a:pt x="650" y="239"/>
                  </a:lnTo>
                  <a:lnTo>
                    <a:pt x="648" y="234"/>
                  </a:lnTo>
                  <a:lnTo>
                    <a:pt x="648" y="228"/>
                  </a:lnTo>
                  <a:lnTo>
                    <a:pt x="646" y="220"/>
                  </a:lnTo>
                  <a:lnTo>
                    <a:pt x="644" y="213"/>
                  </a:lnTo>
                  <a:lnTo>
                    <a:pt x="641" y="205"/>
                  </a:lnTo>
                  <a:lnTo>
                    <a:pt x="639" y="199"/>
                  </a:lnTo>
                  <a:lnTo>
                    <a:pt x="637" y="192"/>
                  </a:lnTo>
                  <a:lnTo>
                    <a:pt x="633" y="186"/>
                  </a:lnTo>
                  <a:lnTo>
                    <a:pt x="631" y="180"/>
                  </a:lnTo>
                  <a:lnTo>
                    <a:pt x="629" y="175"/>
                  </a:lnTo>
                  <a:lnTo>
                    <a:pt x="624" y="167"/>
                  </a:lnTo>
                  <a:lnTo>
                    <a:pt x="622" y="161"/>
                  </a:lnTo>
                  <a:lnTo>
                    <a:pt x="618" y="154"/>
                  </a:lnTo>
                  <a:lnTo>
                    <a:pt x="614" y="148"/>
                  </a:lnTo>
                  <a:lnTo>
                    <a:pt x="606" y="137"/>
                  </a:lnTo>
                  <a:lnTo>
                    <a:pt x="599" y="125"/>
                  </a:lnTo>
                  <a:lnTo>
                    <a:pt x="589" y="114"/>
                  </a:lnTo>
                  <a:lnTo>
                    <a:pt x="580" y="102"/>
                  </a:lnTo>
                  <a:lnTo>
                    <a:pt x="568" y="93"/>
                  </a:lnTo>
                  <a:lnTo>
                    <a:pt x="559" y="83"/>
                  </a:lnTo>
                  <a:lnTo>
                    <a:pt x="551" y="78"/>
                  </a:lnTo>
                  <a:lnTo>
                    <a:pt x="546" y="74"/>
                  </a:lnTo>
                  <a:lnTo>
                    <a:pt x="540" y="68"/>
                  </a:lnTo>
                  <a:lnTo>
                    <a:pt x="534" y="64"/>
                  </a:lnTo>
                  <a:lnTo>
                    <a:pt x="527" y="61"/>
                  </a:lnTo>
                  <a:lnTo>
                    <a:pt x="521" y="55"/>
                  </a:lnTo>
                  <a:lnTo>
                    <a:pt x="515" y="51"/>
                  </a:lnTo>
                  <a:lnTo>
                    <a:pt x="509" y="47"/>
                  </a:lnTo>
                  <a:lnTo>
                    <a:pt x="502" y="43"/>
                  </a:lnTo>
                  <a:lnTo>
                    <a:pt x="494" y="40"/>
                  </a:lnTo>
                  <a:lnTo>
                    <a:pt x="489" y="36"/>
                  </a:lnTo>
                  <a:lnTo>
                    <a:pt x="483" y="34"/>
                  </a:lnTo>
                  <a:lnTo>
                    <a:pt x="475" y="30"/>
                  </a:lnTo>
                  <a:lnTo>
                    <a:pt x="468" y="26"/>
                  </a:lnTo>
                  <a:lnTo>
                    <a:pt x="460" y="24"/>
                  </a:lnTo>
                  <a:lnTo>
                    <a:pt x="454" y="23"/>
                  </a:lnTo>
                  <a:lnTo>
                    <a:pt x="445" y="19"/>
                  </a:lnTo>
                  <a:lnTo>
                    <a:pt x="439" y="15"/>
                  </a:lnTo>
                  <a:lnTo>
                    <a:pt x="430" y="13"/>
                  </a:lnTo>
                  <a:lnTo>
                    <a:pt x="424" y="13"/>
                  </a:lnTo>
                  <a:lnTo>
                    <a:pt x="416" y="9"/>
                  </a:lnTo>
                  <a:lnTo>
                    <a:pt x="409" y="7"/>
                  </a:lnTo>
                  <a:lnTo>
                    <a:pt x="401" y="5"/>
                  </a:lnTo>
                  <a:lnTo>
                    <a:pt x="393" y="5"/>
                  </a:lnTo>
                  <a:lnTo>
                    <a:pt x="384" y="4"/>
                  </a:lnTo>
                  <a:lnTo>
                    <a:pt x="376" y="4"/>
                  </a:lnTo>
                  <a:lnTo>
                    <a:pt x="369" y="2"/>
                  </a:lnTo>
                  <a:lnTo>
                    <a:pt x="361" y="2"/>
                  </a:lnTo>
                  <a:lnTo>
                    <a:pt x="352" y="0"/>
                  </a:lnTo>
                  <a:lnTo>
                    <a:pt x="344" y="0"/>
                  </a:lnTo>
                  <a:lnTo>
                    <a:pt x="336" y="0"/>
                  </a:lnTo>
                  <a:lnTo>
                    <a:pt x="329" y="0"/>
                  </a:lnTo>
                  <a:lnTo>
                    <a:pt x="319" y="0"/>
                  </a:lnTo>
                  <a:lnTo>
                    <a:pt x="312" y="0"/>
                  </a:lnTo>
                  <a:lnTo>
                    <a:pt x="300" y="0"/>
                  </a:lnTo>
                  <a:lnTo>
                    <a:pt x="295" y="2"/>
                  </a:lnTo>
                  <a:lnTo>
                    <a:pt x="285" y="2"/>
                  </a:lnTo>
                  <a:lnTo>
                    <a:pt x="277" y="4"/>
                  </a:lnTo>
                  <a:lnTo>
                    <a:pt x="268" y="4"/>
                  </a:lnTo>
                  <a:lnTo>
                    <a:pt x="262" y="5"/>
                  </a:lnTo>
                  <a:lnTo>
                    <a:pt x="253" y="5"/>
                  </a:lnTo>
                  <a:lnTo>
                    <a:pt x="245" y="7"/>
                  </a:lnTo>
                  <a:lnTo>
                    <a:pt x="236" y="9"/>
                  </a:lnTo>
                  <a:lnTo>
                    <a:pt x="230" y="13"/>
                  </a:lnTo>
                  <a:lnTo>
                    <a:pt x="222" y="13"/>
                  </a:lnTo>
                  <a:lnTo>
                    <a:pt x="215" y="15"/>
                  </a:lnTo>
                  <a:lnTo>
                    <a:pt x="207" y="19"/>
                  </a:lnTo>
                  <a:lnTo>
                    <a:pt x="199" y="23"/>
                  </a:lnTo>
                  <a:lnTo>
                    <a:pt x="192" y="24"/>
                  </a:lnTo>
                  <a:lnTo>
                    <a:pt x="184" y="26"/>
                  </a:lnTo>
                  <a:lnTo>
                    <a:pt x="177" y="30"/>
                  </a:lnTo>
                  <a:lnTo>
                    <a:pt x="169" y="34"/>
                  </a:lnTo>
                  <a:lnTo>
                    <a:pt x="161" y="36"/>
                  </a:lnTo>
                  <a:lnTo>
                    <a:pt x="156" y="40"/>
                  </a:lnTo>
                  <a:lnTo>
                    <a:pt x="150" y="43"/>
                  </a:lnTo>
                  <a:lnTo>
                    <a:pt x="142" y="47"/>
                  </a:lnTo>
                  <a:lnTo>
                    <a:pt x="137" y="51"/>
                  </a:lnTo>
                  <a:lnTo>
                    <a:pt x="129" y="55"/>
                  </a:lnTo>
                  <a:lnTo>
                    <a:pt x="123" y="61"/>
                  </a:lnTo>
                  <a:lnTo>
                    <a:pt x="118" y="64"/>
                  </a:lnTo>
                  <a:lnTo>
                    <a:pt x="104" y="74"/>
                  </a:lnTo>
                  <a:lnTo>
                    <a:pt x="95" y="83"/>
                  </a:lnTo>
                  <a:lnTo>
                    <a:pt x="83" y="93"/>
                  </a:lnTo>
                  <a:lnTo>
                    <a:pt x="72" y="102"/>
                  </a:lnTo>
                  <a:lnTo>
                    <a:pt x="63" y="114"/>
                  </a:lnTo>
                  <a:lnTo>
                    <a:pt x="55" y="125"/>
                  </a:lnTo>
                  <a:lnTo>
                    <a:pt x="45" y="137"/>
                  </a:lnTo>
                  <a:lnTo>
                    <a:pt x="38" y="148"/>
                  </a:lnTo>
                  <a:lnTo>
                    <a:pt x="34" y="154"/>
                  </a:lnTo>
                  <a:lnTo>
                    <a:pt x="30" y="161"/>
                  </a:lnTo>
                  <a:lnTo>
                    <a:pt x="28" y="167"/>
                  </a:lnTo>
                  <a:lnTo>
                    <a:pt x="25" y="175"/>
                  </a:lnTo>
                  <a:lnTo>
                    <a:pt x="21" y="180"/>
                  </a:lnTo>
                  <a:lnTo>
                    <a:pt x="19" y="186"/>
                  </a:lnTo>
                  <a:lnTo>
                    <a:pt x="15" y="192"/>
                  </a:lnTo>
                  <a:lnTo>
                    <a:pt x="13" y="199"/>
                  </a:lnTo>
                  <a:lnTo>
                    <a:pt x="9" y="205"/>
                  </a:lnTo>
                  <a:lnTo>
                    <a:pt x="7" y="213"/>
                  </a:lnTo>
                  <a:lnTo>
                    <a:pt x="6" y="220"/>
                  </a:lnTo>
                  <a:lnTo>
                    <a:pt x="6" y="228"/>
                  </a:lnTo>
                  <a:lnTo>
                    <a:pt x="4" y="234"/>
                  </a:lnTo>
                  <a:lnTo>
                    <a:pt x="2" y="239"/>
                  </a:lnTo>
                  <a:lnTo>
                    <a:pt x="0" y="247"/>
                  </a:lnTo>
                  <a:lnTo>
                    <a:pt x="0" y="254"/>
                  </a:lnTo>
                  <a:lnTo>
                    <a:pt x="0" y="262"/>
                  </a:lnTo>
                  <a:lnTo>
                    <a:pt x="0" y="270"/>
                  </a:lnTo>
                  <a:lnTo>
                    <a:pt x="0" y="277"/>
                  </a:lnTo>
                  <a:lnTo>
                    <a:pt x="0" y="285"/>
                  </a:lnTo>
                  <a:lnTo>
                    <a:pt x="0" y="292"/>
                  </a:lnTo>
                  <a:lnTo>
                    <a:pt x="0" y="298"/>
                  </a:lnTo>
                  <a:lnTo>
                    <a:pt x="2" y="304"/>
                  </a:lnTo>
                  <a:lnTo>
                    <a:pt x="6" y="311"/>
                  </a:lnTo>
                  <a:lnTo>
                    <a:pt x="11" y="321"/>
                  </a:lnTo>
                  <a:lnTo>
                    <a:pt x="23" y="332"/>
                  </a:lnTo>
                  <a:lnTo>
                    <a:pt x="26" y="336"/>
                  </a:lnTo>
                  <a:lnTo>
                    <a:pt x="34" y="342"/>
                  </a:lnTo>
                  <a:lnTo>
                    <a:pt x="40" y="346"/>
                  </a:lnTo>
                  <a:lnTo>
                    <a:pt x="47" y="349"/>
                  </a:lnTo>
                  <a:lnTo>
                    <a:pt x="55" y="353"/>
                  </a:lnTo>
                  <a:lnTo>
                    <a:pt x="63" y="357"/>
                  </a:lnTo>
                  <a:lnTo>
                    <a:pt x="72" y="359"/>
                  </a:lnTo>
                  <a:lnTo>
                    <a:pt x="82" y="363"/>
                  </a:lnTo>
                  <a:lnTo>
                    <a:pt x="91" y="367"/>
                  </a:lnTo>
                  <a:lnTo>
                    <a:pt x="99" y="368"/>
                  </a:lnTo>
                  <a:lnTo>
                    <a:pt x="108" y="370"/>
                  </a:lnTo>
                  <a:lnTo>
                    <a:pt x="120" y="374"/>
                  </a:lnTo>
                  <a:lnTo>
                    <a:pt x="129" y="376"/>
                  </a:lnTo>
                  <a:lnTo>
                    <a:pt x="139" y="378"/>
                  </a:lnTo>
                  <a:lnTo>
                    <a:pt x="150" y="380"/>
                  </a:lnTo>
                  <a:lnTo>
                    <a:pt x="160" y="384"/>
                  </a:lnTo>
                  <a:lnTo>
                    <a:pt x="169" y="384"/>
                  </a:lnTo>
                  <a:lnTo>
                    <a:pt x="182" y="386"/>
                  </a:lnTo>
                  <a:lnTo>
                    <a:pt x="192" y="389"/>
                  </a:lnTo>
                  <a:lnTo>
                    <a:pt x="203" y="391"/>
                  </a:lnTo>
                  <a:lnTo>
                    <a:pt x="213" y="393"/>
                  </a:lnTo>
                  <a:lnTo>
                    <a:pt x="224" y="395"/>
                  </a:lnTo>
                  <a:lnTo>
                    <a:pt x="234" y="397"/>
                  </a:lnTo>
                  <a:lnTo>
                    <a:pt x="247" y="401"/>
                  </a:lnTo>
                  <a:lnTo>
                    <a:pt x="255" y="401"/>
                  </a:lnTo>
                  <a:lnTo>
                    <a:pt x="264" y="405"/>
                  </a:lnTo>
                  <a:lnTo>
                    <a:pt x="274" y="407"/>
                  </a:lnTo>
                  <a:lnTo>
                    <a:pt x="283" y="408"/>
                  </a:lnTo>
                  <a:lnTo>
                    <a:pt x="293" y="410"/>
                  </a:lnTo>
                  <a:lnTo>
                    <a:pt x="302" y="414"/>
                  </a:lnTo>
                  <a:lnTo>
                    <a:pt x="312" y="416"/>
                  </a:lnTo>
                  <a:lnTo>
                    <a:pt x="319" y="420"/>
                  </a:lnTo>
                  <a:lnTo>
                    <a:pt x="327" y="422"/>
                  </a:lnTo>
                  <a:lnTo>
                    <a:pt x="334" y="426"/>
                  </a:lnTo>
                  <a:lnTo>
                    <a:pt x="340" y="429"/>
                  </a:lnTo>
                  <a:lnTo>
                    <a:pt x="348" y="433"/>
                  </a:lnTo>
                  <a:lnTo>
                    <a:pt x="354" y="437"/>
                  </a:lnTo>
                  <a:lnTo>
                    <a:pt x="359" y="441"/>
                  </a:lnTo>
                  <a:lnTo>
                    <a:pt x="363" y="445"/>
                  </a:lnTo>
                  <a:lnTo>
                    <a:pt x="369" y="450"/>
                  </a:lnTo>
                  <a:lnTo>
                    <a:pt x="374" y="460"/>
                  </a:lnTo>
                  <a:lnTo>
                    <a:pt x="378" y="471"/>
                  </a:lnTo>
                  <a:lnTo>
                    <a:pt x="378" y="477"/>
                  </a:lnTo>
                  <a:lnTo>
                    <a:pt x="378" y="483"/>
                  </a:lnTo>
                  <a:lnTo>
                    <a:pt x="378" y="490"/>
                  </a:lnTo>
                  <a:lnTo>
                    <a:pt x="376" y="498"/>
                  </a:lnTo>
                  <a:lnTo>
                    <a:pt x="373" y="505"/>
                  </a:lnTo>
                  <a:lnTo>
                    <a:pt x="369" y="513"/>
                  </a:lnTo>
                  <a:lnTo>
                    <a:pt x="365" y="521"/>
                  </a:lnTo>
                  <a:lnTo>
                    <a:pt x="359" y="530"/>
                  </a:lnTo>
                  <a:lnTo>
                    <a:pt x="352" y="540"/>
                  </a:lnTo>
                  <a:lnTo>
                    <a:pt x="346" y="551"/>
                  </a:lnTo>
                  <a:lnTo>
                    <a:pt x="336" y="560"/>
                  </a:lnTo>
                  <a:lnTo>
                    <a:pt x="329" y="572"/>
                  </a:lnTo>
                  <a:lnTo>
                    <a:pt x="329" y="572"/>
                  </a:lnTo>
                  <a:close/>
                </a:path>
              </a:pathLst>
            </a:custGeom>
            <a:solidFill>
              <a:srgbClr val="B84F2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04" name="Freeform 36"/>
            <p:cNvSpPr>
              <a:spLocks/>
            </p:cNvSpPr>
            <p:nvPr/>
          </p:nvSpPr>
          <p:spPr bwMode="auto">
            <a:xfrm>
              <a:off x="2098" y="1400"/>
              <a:ext cx="384" cy="290"/>
            </a:xfrm>
            <a:custGeom>
              <a:avLst/>
              <a:gdLst/>
              <a:ahLst/>
              <a:cxnLst>
                <a:cxn ang="0">
                  <a:pos x="390" y="577"/>
                </a:cxn>
                <a:cxn ang="0">
                  <a:pos x="430" y="574"/>
                </a:cxn>
                <a:cxn ang="0">
                  <a:pos x="470" y="566"/>
                </a:cxn>
                <a:cxn ang="0">
                  <a:pos x="508" y="558"/>
                </a:cxn>
                <a:cxn ang="0">
                  <a:pos x="544" y="545"/>
                </a:cxn>
                <a:cxn ang="0">
                  <a:pos x="578" y="530"/>
                </a:cxn>
                <a:cxn ang="0">
                  <a:pos x="610" y="515"/>
                </a:cxn>
                <a:cxn ang="0">
                  <a:pos x="639" y="498"/>
                </a:cxn>
                <a:cxn ang="0">
                  <a:pos x="667" y="477"/>
                </a:cxn>
                <a:cxn ang="0">
                  <a:pos x="690" y="456"/>
                </a:cxn>
                <a:cxn ang="0">
                  <a:pos x="711" y="431"/>
                </a:cxn>
                <a:cxn ang="0">
                  <a:pos x="728" y="406"/>
                </a:cxn>
                <a:cxn ang="0">
                  <a:pos x="743" y="380"/>
                </a:cxn>
                <a:cxn ang="0">
                  <a:pos x="757" y="351"/>
                </a:cxn>
                <a:cxn ang="0">
                  <a:pos x="763" y="323"/>
                </a:cxn>
                <a:cxn ang="0">
                  <a:pos x="766" y="294"/>
                </a:cxn>
                <a:cxn ang="0">
                  <a:pos x="766" y="264"/>
                </a:cxn>
                <a:cxn ang="0">
                  <a:pos x="761" y="235"/>
                </a:cxn>
                <a:cxn ang="0">
                  <a:pos x="751" y="207"/>
                </a:cxn>
                <a:cxn ang="0">
                  <a:pos x="738" y="182"/>
                </a:cxn>
                <a:cxn ang="0">
                  <a:pos x="721" y="155"/>
                </a:cxn>
                <a:cxn ang="0">
                  <a:pos x="702" y="131"/>
                </a:cxn>
                <a:cxn ang="0">
                  <a:pos x="679" y="108"/>
                </a:cxn>
                <a:cxn ang="0">
                  <a:pos x="654" y="87"/>
                </a:cxn>
                <a:cxn ang="0">
                  <a:pos x="624" y="68"/>
                </a:cxn>
                <a:cxn ang="0">
                  <a:pos x="595" y="51"/>
                </a:cxn>
                <a:cxn ang="0">
                  <a:pos x="561" y="36"/>
                </a:cxn>
                <a:cxn ang="0">
                  <a:pos x="527" y="24"/>
                </a:cxn>
                <a:cxn ang="0">
                  <a:pos x="489" y="13"/>
                </a:cxn>
                <a:cxn ang="0">
                  <a:pos x="451" y="5"/>
                </a:cxn>
                <a:cxn ang="0">
                  <a:pos x="411" y="0"/>
                </a:cxn>
                <a:cxn ang="0">
                  <a:pos x="369" y="0"/>
                </a:cxn>
                <a:cxn ang="0">
                  <a:pos x="335" y="0"/>
                </a:cxn>
                <a:cxn ang="0">
                  <a:pos x="304" y="0"/>
                </a:cxn>
                <a:cxn ang="0">
                  <a:pos x="274" y="3"/>
                </a:cxn>
                <a:cxn ang="0">
                  <a:pos x="245" y="9"/>
                </a:cxn>
                <a:cxn ang="0">
                  <a:pos x="217" y="15"/>
                </a:cxn>
                <a:cxn ang="0">
                  <a:pos x="190" y="22"/>
                </a:cxn>
                <a:cxn ang="0">
                  <a:pos x="164" y="32"/>
                </a:cxn>
                <a:cxn ang="0">
                  <a:pos x="139" y="43"/>
                </a:cxn>
                <a:cxn ang="0">
                  <a:pos x="114" y="55"/>
                </a:cxn>
                <a:cxn ang="0">
                  <a:pos x="76" y="77"/>
                </a:cxn>
                <a:cxn ang="0">
                  <a:pos x="36" y="108"/>
                </a:cxn>
                <a:cxn ang="0">
                  <a:pos x="4" y="142"/>
                </a:cxn>
                <a:cxn ang="0">
                  <a:pos x="0" y="395"/>
                </a:cxn>
                <a:cxn ang="0">
                  <a:pos x="13" y="433"/>
                </a:cxn>
                <a:cxn ang="0">
                  <a:pos x="46" y="467"/>
                </a:cxn>
                <a:cxn ang="0">
                  <a:pos x="86" y="499"/>
                </a:cxn>
                <a:cxn ang="0">
                  <a:pos x="118" y="518"/>
                </a:cxn>
                <a:cxn ang="0">
                  <a:pos x="143" y="532"/>
                </a:cxn>
                <a:cxn ang="0">
                  <a:pos x="167" y="543"/>
                </a:cxn>
                <a:cxn ang="0">
                  <a:pos x="194" y="553"/>
                </a:cxn>
                <a:cxn ang="0">
                  <a:pos x="222" y="560"/>
                </a:cxn>
                <a:cxn ang="0">
                  <a:pos x="251" y="568"/>
                </a:cxn>
                <a:cxn ang="0">
                  <a:pos x="280" y="572"/>
                </a:cxn>
                <a:cxn ang="0">
                  <a:pos x="312" y="575"/>
                </a:cxn>
                <a:cxn ang="0">
                  <a:pos x="344" y="577"/>
                </a:cxn>
              </a:cxnLst>
              <a:rect l="0" t="0" r="r" b="b"/>
              <a:pathLst>
                <a:path w="768" h="579">
                  <a:moveTo>
                    <a:pt x="359" y="579"/>
                  </a:moveTo>
                  <a:lnTo>
                    <a:pt x="369" y="577"/>
                  </a:lnTo>
                  <a:lnTo>
                    <a:pt x="380" y="577"/>
                  </a:lnTo>
                  <a:lnTo>
                    <a:pt x="390" y="577"/>
                  </a:lnTo>
                  <a:lnTo>
                    <a:pt x="401" y="577"/>
                  </a:lnTo>
                  <a:lnTo>
                    <a:pt x="411" y="575"/>
                  </a:lnTo>
                  <a:lnTo>
                    <a:pt x="420" y="575"/>
                  </a:lnTo>
                  <a:lnTo>
                    <a:pt x="430" y="574"/>
                  </a:lnTo>
                  <a:lnTo>
                    <a:pt x="441" y="572"/>
                  </a:lnTo>
                  <a:lnTo>
                    <a:pt x="451" y="570"/>
                  </a:lnTo>
                  <a:lnTo>
                    <a:pt x="460" y="568"/>
                  </a:lnTo>
                  <a:lnTo>
                    <a:pt x="470" y="566"/>
                  </a:lnTo>
                  <a:lnTo>
                    <a:pt x="479" y="564"/>
                  </a:lnTo>
                  <a:lnTo>
                    <a:pt x="489" y="562"/>
                  </a:lnTo>
                  <a:lnTo>
                    <a:pt x="498" y="560"/>
                  </a:lnTo>
                  <a:lnTo>
                    <a:pt x="508" y="558"/>
                  </a:lnTo>
                  <a:lnTo>
                    <a:pt x="517" y="555"/>
                  </a:lnTo>
                  <a:lnTo>
                    <a:pt x="527" y="553"/>
                  </a:lnTo>
                  <a:lnTo>
                    <a:pt x="534" y="549"/>
                  </a:lnTo>
                  <a:lnTo>
                    <a:pt x="544" y="545"/>
                  </a:lnTo>
                  <a:lnTo>
                    <a:pt x="553" y="543"/>
                  </a:lnTo>
                  <a:lnTo>
                    <a:pt x="561" y="537"/>
                  </a:lnTo>
                  <a:lnTo>
                    <a:pt x="570" y="536"/>
                  </a:lnTo>
                  <a:lnTo>
                    <a:pt x="578" y="530"/>
                  </a:lnTo>
                  <a:lnTo>
                    <a:pt x="588" y="528"/>
                  </a:lnTo>
                  <a:lnTo>
                    <a:pt x="595" y="522"/>
                  </a:lnTo>
                  <a:lnTo>
                    <a:pt x="603" y="518"/>
                  </a:lnTo>
                  <a:lnTo>
                    <a:pt x="610" y="515"/>
                  </a:lnTo>
                  <a:lnTo>
                    <a:pt x="618" y="511"/>
                  </a:lnTo>
                  <a:lnTo>
                    <a:pt x="624" y="505"/>
                  </a:lnTo>
                  <a:lnTo>
                    <a:pt x="631" y="501"/>
                  </a:lnTo>
                  <a:lnTo>
                    <a:pt x="639" y="498"/>
                  </a:lnTo>
                  <a:lnTo>
                    <a:pt x="647" y="492"/>
                  </a:lnTo>
                  <a:lnTo>
                    <a:pt x="654" y="488"/>
                  </a:lnTo>
                  <a:lnTo>
                    <a:pt x="660" y="482"/>
                  </a:lnTo>
                  <a:lnTo>
                    <a:pt x="667" y="477"/>
                  </a:lnTo>
                  <a:lnTo>
                    <a:pt x="673" y="471"/>
                  </a:lnTo>
                  <a:lnTo>
                    <a:pt x="679" y="465"/>
                  </a:lnTo>
                  <a:lnTo>
                    <a:pt x="685" y="461"/>
                  </a:lnTo>
                  <a:lnTo>
                    <a:pt x="690" y="456"/>
                  </a:lnTo>
                  <a:lnTo>
                    <a:pt x="696" y="450"/>
                  </a:lnTo>
                  <a:lnTo>
                    <a:pt x="702" y="442"/>
                  </a:lnTo>
                  <a:lnTo>
                    <a:pt x="705" y="437"/>
                  </a:lnTo>
                  <a:lnTo>
                    <a:pt x="711" y="431"/>
                  </a:lnTo>
                  <a:lnTo>
                    <a:pt x="717" y="425"/>
                  </a:lnTo>
                  <a:lnTo>
                    <a:pt x="721" y="418"/>
                  </a:lnTo>
                  <a:lnTo>
                    <a:pt x="724" y="412"/>
                  </a:lnTo>
                  <a:lnTo>
                    <a:pt x="728" y="406"/>
                  </a:lnTo>
                  <a:lnTo>
                    <a:pt x="734" y="401"/>
                  </a:lnTo>
                  <a:lnTo>
                    <a:pt x="738" y="393"/>
                  </a:lnTo>
                  <a:lnTo>
                    <a:pt x="742" y="385"/>
                  </a:lnTo>
                  <a:lnTo>
                    <a:pt x="743" y="380"/>
                  </a:lnTo>
                  <a:lnTo>
                    <a:pt x="749" y="374"/>
                  </a:lnTo>
                  <a:lnTo>
                    <a:pt x="751" y="366"/>
                  </a:lnTo>
                  <a:lnTo>
                    <a:pt x="753" y="359"/>
                  </a:lnTo>
                  <a:lnTo>
                    <a:pt x="757" y="351"/>
                  </a:lnTo>
                  <a:lnTo>
                    <a:pt x="759" y="345"/>
                  </a:lnTo>
                  <a:lnTo>
                    <a:pt x="761" y="338"/>
                  </a:lnTo>
                  <a:lnTo>
                    <a:pt x="761" y="330"/>
                  </a:lnTo>
                  <a:lnTo>
                    <a:pt x="763" y="323"/>
                  </a:lnTo>
                  <a:lnTo>
                    <a:pt x="764" y="317"/>
                  </a:lnTo>
                  <a:lnTo>
                    <a:pt x="766" y="309"/>
                  </a:lnTo>
                  <a:lnTo>
                    <a:pt x="766" y="302"/>
                  </a:lnTo>
                  <a:lnTo>
                    <a:pt x="766" y="294"/>
                  </a:lnTo>
                  <a:lnTo>
                    <a:pt x="768" y="288"/>
                  </a:lnTo>
                  <a:lnTo>
                    <a:pt x="766" y="279"/>
                  </a:lnTo>
                  <a:lnTo>
                    <a:pt x="766" y="271"/>
                  </a:lnTo>
                  <a:lnTo>
                    <a:pt x="766" y="264"/>
                  </a:lnTo>
                  <a:lnTo>
                    <a:pt x="764" y="258"/>
                  </a:lnTo>
                  <a:lnTo>
                    <a:pt x="763" y="250"/>
                  </a:lnTo>
                  <a:lnTo>
                    <a:pt x="761" y="243"/>
                  </a:lnTo>
                  <a:lnTo>
                    <a:pt x="761" y="235"/>
                  </a:lnTo>
                  <a:lnTo>
                    <a:pt x="759" y="230"/>
                  </a:lnTo>
                  <a:lnTo>
                    <a:pt x="757" y="222"/>
                  </a:lnTo>
                  <a:lnTo>
                    <a:pt x="753" y="214"/>
                  </a:lnTo>
                  <a:lnTo>
                    <a:pt x="751" y="207"/>
                  </a:lnTo>
                  <a:lnTo>
                    <a:pt x="749" y="201"/>
                  </a:lnTo>
                  <a:lnTo>
                    <a:pt x="743" y="193"/>
                  </a:lnTo>
                  <a:lnTo>
                    <a:pt x="742" y="188"/>
                  </a:lnTo>
                  <a:lnTo>
                    <a:pt x="738" y="182"/>
                  </a:lnTo>
                  <a:lnTo>
                    <a:pt x="734" y="174"/>
                  </a:lnTo>
                  <a:lnTo>
                    <a:pt x="728" y="169"/>
                  </a:lnTo>
                  <a:lnTo>
                    <a:pt x="724" y="161"/>
                  </a:lnTo>
                  <a:lnTo>
                    <a:pt x="721" y="155"/>
                  </a:lnTo>
                  <a:lnTo>
                    <a:pt x="717" y="150"/>
                  </a:lnTo>
                  <a:lnTo>
                    <a:pt x="711" y="142"/>
                  </a:lnTo>
                  <a:lnTo>
                    <a:pt x="705" y="136"/>
                  </a:lnTo>
                  <a:lnTo>
                    <a:pt x="702" y="131"/>
                  </a:lnTo>
                  <a:lnTo>
                    <a:pt x="696" y="125"/>
                  </a:lnTo>
                  <a:lnTo>
                    <a:pt x="690" y="119"/>
                  </a:lnTo>
                  <a:lnTo>
                    <a:pt x="685" y="114"/>
                  </a:lnTo>
                  <a:lnTo>
                    <a:pt x="679" y="108"/>
                  </a:lnTo>
                  <a:lnTo>
                    <a:pt x="673" y="102"/>
                  </a:lnTo>
                  <a:lnTo>
                    <a:pt x="667" y="96"/>
                  </a:lnTo>
                  <a:lnTo>
                    <a:pt x="660" y="93"/>
                  </a:lnTo>
                  <a:lnTo>
                    <a:pt x="654" y="87"/>
                  </a:lnTo>
                  <a:lnTo>
                    <a:pt x="647" y="83"/>
                  </a:lnTo>
                  <a:lnTo>
                    <a:pt x="639" y="77"/>
                  </a:lnTo>
                  <a:lnTo>
                    <a:pt x="631" y="74"/>
                  </a:lnTo>
                  <a:lnTo>
                    <a:pt x="624" y="68"/>
                  </a:lnTo>
                  <a:lnTo>
                    <a:pt x="618" y="64"/>
                  </a:lnTo>
                  <a:lnTo>
                    <a:pt x="610" y="60"/>
                  </a:lnTo>
                  <a:lnTo>
                    <a:pt x="603" y="55"/>
                  </a:lnTo>
                  <a:lnTo>
                    <a:pt x="595" y="51"/>
                  </a:lnTo>
                  <a:lnTo>
                    <a:pt x="588" y="47"/>
                  </a:lnTo>
                  <a:lnTo>
                    <a:pt x="578" y="43"/>
                  </a:lnTo>
                  <a:lnTo>
                    <a:pt x="570" y="39"/>
                  </a:lnTo>
                  <a:lnTo>
                    <a:pt x="561" y="36"/>
                  </a:lnTo>
                  <a:lnTo>
                    <a:pt x="553" y="32"/>
                  </a:lnTo>
                  <a:lnTo>
                    <a:pt x="544" y="30"/>
                  </a:lnTo>
                  <a:lnTo>
                    <a:pt x="534" y="26"/>
                  </a:lnTo>
                  <a:lnTo>
                    <a:pt x="527" y="24"/>
                  </a:lnTo>
                  <a:lnTo>
                    <a:pt x="517" y="22"/>
                  </a:lnTo>
                  <a:lnTo>
                    <a:pt x="508" y="19"/>
                  </a:lnTo>
                  <a:lnTo>
                    <a:pt x="498" y="15"/>
                  </a:lnTo>
                  <a:lnTo>
                    <a:pt x="489" y="13"/>
                  </a:lnTo>
                  <a:lnTo>
                    <a:pt x="479" y="11"/>
                  </a:lnTo>
                  <a:lnTo>
                    <a:pt x="470" y="7"/>
                  </a:lnTo>
                  <a:lnTo>
                    <a:pt x="460" y="7"/>
                  </a:lnTo>
                  <a:lnTo>
                    <a:pt x="451" y="5"/>
                  </a:lnTo>
                  <a:lnTo>
                    <a:pt x="441" y="5"/>
                  </a:lnTo>
                  <a:lnTo>
                    <a:pt x="430" y="3"/>
                  </a:lnTo>
                  <a:lnTo>
                    <a:pt x="420" y="1"/>
                  </a:lnTo>
                  <a:lnTo>
                    <a:pt x="411" y="0"/>
                  </a:lnTo>
                  <a:lnTo>
                    <a:pt x="401" y="0"/>
                  </a:lnTo>
                  <a:lnTo>
                    <a:pt x="390" y="0"/>
                  </a:lnTo>
                  <a:lnTo>
                    <a:pt x="380" y="0"/>
                  </a:lnTo>
                  <a:lnTo>
                    <a:pt x="369" y="0"/>
                  </a:lnTo>
                  <a:lnTo>
                    <a:pt x="359" y="0"/>
                  </a:lnTo>
                  <a:lnTo>
                    <a:pt x="352" y="0"/>
                  </a:lnTo>
                  <a:lnTo>
                    <a:pt x="344" y="0"/>
                  </a:lnTo>
                  <a:lnTo>
                    <a:pt x="335" y="0"/>
                  </a:lnTo>
                  <a:lnTo>
                    <a:pt x="327" y="0"/>
                  </a:lnTo>
                  <a:lnTo>
                    <a:pt x="319" y="0"/>
                  </a:lnTo>
                  <a:lnTo>
                    <a:pt x="312" y="0"/>
                  </a:lnTo>
                  <a:lnTo>
                    <a:pt x="304" y="0"/>
                  </a:lnTo>
                  <a:lnTo>
                    <a:pt x="297" y="1"/>
                  </a:lnTo>
                  <a:lnTo>
                    <a:pt x="289" y="1"/>
                  </a:lnTo>
                  <a:lnTo>
                    <a:pt x="281" y="3"/>
                  </a:lnTo>
                  <a:lnTo>
                    <a:pt x="274" y="3"/>
                  </a:lnTo>
                  <a:lnTo>
                    <a:pt x="266" y="5"/>
                  </a:lnTo>
                  <a:lnTo>
                    <a:pt x="259" y="5"/>
                  </a:lnTo>
                  <a:lnTo>
                    <a:pt x="253" y="7"/>
                  </a:lnTo>
                  <a:lnTo>
                    <a:pt x="245" y="9"/>
                  </a:lnTo>
                  <a:lnTo>
                    <a:pt x="240" y="11"/>
                  </a:lnTo>
                  <a:lnTo>
                    <a:pt x="232" y="13"/>
                  </a:lnTo>
                  <a:lnTo>
                    <a:pt x="224" y="15"/>
                  </a:lnTo>
                  <a:lnTo>
                    <a:pt x="217" y="15"/>
                  </a:lnTo>
                  <a:lnTo>
                    <a:pt x="209" y="17"/>
                  </a:lnTo>
                  <a:lnTo>
                    <a:pt x="203" y="19"/>
                  </a:lnTo>
                  <a:lnTo>
                    <a:pt x="198" y="20"/>
                  </a:lnTo>
                  <a:lnTo>
                    <a:pt x="190" y="22"/>
                  </a:lnTo>
                  <a:lnTo>
                    <a:pt x="184" y="26"/>
                  </a:lnTo>
                  <a:lnTo>
                    <a:pt x="177" y="28"/>
                  </a:lnTo>
                  <a:lnTo>
                    <a:pt x="171" y="30"/>
                  </a:lnTo>
                  <a:lnTo>
                    <a:pt x="164" y="32"/>
                  </a:lnTo>
                  <a:lnTo>
                    <a:pt x="158" y="36"/>
                  </a:lnTo>
                  <a:lnTo>
                    <a:pt x="150" y="38"/>
                  </a:lnTo>
                  <a:lnTo>
                    <a:pt x="145" y="39"/>
                  </a:lnTo>
                  <a:lnTo>
                    <a:pt x="139" y="43"/>
                  </a:lnTo>
                  <a:lnTo>
                    <a:pt x="133" y="47"/>
                  </a:lnTo>
                  <a:lnTo>
                    <a:pt x="127" y="49"/>
                  </a:lnTo>
                  <a:lnTo>
                    <a:pt x="120" y="53"/>
                  </a:lnTo>
                  <a:lnTo>
                    <a:pt x="114" y="55"/>
                  </a:lnTo>
                  <a:lnTo>
                    <a:pt x="108" y="57"/>
                  </a:lnTo>
                  <a:lnTo>
                    <a:pt x="97" y="64"/>
                  </a:lnTo>
                  <a:lnTo>
                    <a:pt x="87" y="72"/>
                  </a:lnTo>
                  <a:lnTo>
                    <a:pt x="76" y="77"/>
                  </a:lnTo>
                  <a:lnTo>
                    <a:pt x="67" y="85"/>
                  </a:lnTo>
                  <a:lnTo>
                    <a:pt x="57" y="93"/>
                  </a:lnTo>
                  <a:lnTo>
                    <a:pt x="46" y="102"/>
                  </a:lnTo>
                  <a:lnTo>
                    <a:pt x="36" y="108"/>
                  </a:lnTo>
                  <a:lnTo>
                    <a:pt x="29" y="117"/>
                  </a:lnTo>
                  <a:lnTo>
                    <a:pt x="19" y="125"/>
                  </a:lnTo>
                  <a:lnTo>
                    <a:pt x="11" y="135"/>
                  </a:lnTo>
                  <a:lnTo>
                    <a:pt x="4" y="142"/>
                  </a:lnTo>
                  <a:lnTo>
                    <a:pt x="0" y="152"/>
                  </a:lnTo>
                  <a:lnTo>
                    <a:pt x="0" y="161"/>
                  </a:lnTo>
                  <a:lnTo>
                    <a:pt x="0" y="173"/>
                  </a:lnTo>
                  <a:lnTo>
                    <a:pt x="0" y="395"/>
                  </a:lnTo>
                  <a:lnTo>
                    <a:pt x="0" y="404"/>
                  </a:lnTo>
                  <a:lnTo>
                    <a:pt x="0" y="414"/>
                  </a:lnTo>
                  <a:lnTo>
                    <a:pt x="6" y="423"/>
                  </a:lnTo>
                  <a:lnTo>
                    <a:pt x="13" y="433"/>
                  </a:lnTo>
                  <a:lnTo>
                    <a:pt x="21" y="442"/>
                  </a:lnTo>
                  <a:lnTo>
                    <a:pt x="29" y="450"/>
                  </a:lnTo>
                  <a:lnTo>
                    <a:pt x="36" y="460"/>
                  </a:lnTo>
                  <a:lnTo>
                    <a:pt x="46" y="467"/>
                  </a:lnTo>
                  <a:lnTo>
                    <a:pt x="55" y="475"/>
                  </a:lnTo>
                  <a:lnTo>
                    <a:pt x="65" y="482"/>
                  </a:lnTo>
                  <a:lnTo>
                    <a:pt x="74" y="490"/>
                  </a:lnTo>
                  <a:lnTo>
                    <a:pt x="86" y="499"/>
                  </a:lnTo>
                  <a:lnTo>
                    <a:pt x="95" y="505"/>
                  </a:lnTo>
                  <a:lnTo>
                    <a:pt x="108" y="513"/>
                  </a:lnTo>
                  <a:lnTo>
                    <a:pt x="114" y="515"/>
                  </a:lnTo>
                  <a:lnTo>
                    <a:pt x="118" y="518"/>
                  </a:lnTo>
                  <a:lnTo>
                    <a:pt x="126" y="522"/>
                  </a:lnTo>
                  <a:lnTo>
                    <a:pt x="131" y="526"/>
                  </a:lnTo>
                  <a:lnTo>
                    <a:pt x="137" y="528"/>
                  </a:lnTo>
                  <a:lnTo>
                    <a:pt x="143" y="532"/>
                  </a:lnTo>
                  <a:lnTo>
                    <a:pt x="148" y="534"/>
                  </a:lnTo>
                  <a:lnTo>
                    <a:pt x="156" y="537"/>
                  </a:lnTo>
                  <a:lnTo>
                    <a:pt x="162" y="539"/>
                  </a:lnTo>
                  <a:lnTo>
                    <a:pt x="167" y="543"/>
                  </a:lnTo>
                  <a:lnTo>
                    <a:pt x="175" y="545"/>
                  </a:lnTo>
                  <a:lnTo>
                    <a:pt x="183" y="547"/>
                  </a:lnTo>
                  <a:lnTo>
                    <a:pt x="188" y="549"/>
                  </a:lnTo>
                  <a:lnTo>
                    <a:pt x="194" y="553"/>
                  </a:lnTo>
                  <a:lnTo>
                    <a:pt x="202" y="553"/>
                  </a:lnTo>
                  <a:lnTo>
                    <a:pt x="207" y="556"/>
                  </a:lnTo>
                  <a:lnTo>
                    <a:pt x="215" y="558"/>
                  </a:lnTo>
                  <a:lnTo>
                    <a:pt x="222" y="560"/>
                  </a:lnTo>
                  <a:lnTo>
                    <a:pt x="230" y="562"/>
                  </a:lnTo>
                  <a:lnTo>
                    <a:pt x="238" y="564"/>
                  </a:lnTo>
                  <a:lnTo>
                    <a:pt x="243" y="566"/>
                  </a:lnTo>
                  <a:lnTo>
                    <a:pt x="251" y="568"/>
                  </a:lnTo>
                  <a:lnTo>
                    <a:pt x="259" y="568"/>
                  </a:lnTo>
                  <a:lnTo>
                    <a:pt x="266" y="570"/>
                  </a:lnTo>
                  <a:lnTo>
                    <a:pt x="272" y="570"/>
                  </a:lnTo>
                  <a:lnTo>
                    <a:pt x="280" y="572"/>
                  </a:lnTo>
                  <a:lnTo>
                    <a:pt x="287" y="572"/>
                  </a:lnTo>
                  <a:lnTo>
                    <a:pt x="297" y="575"/>
                  </a:lnTo>
                  <a:lnTo>
                    <a:pt x="302" y="575"/>
                  </a:lnTo>
                  <a:lnTo>
                    <a:pt x="312" y="575"/>
                  </a:lnTo>
                  <a:lnTo>
                    <a:pt x="319" y="575"/>
                  </a:lnTo>
                  <a:lnTo>
                    <a:pt x="327" y="577"/>
                  </a:lnTo>
                  <a:lnTo>
                    <a:pt x="335" y="577"/>
                  </a:lnTo>
                  <a:lnTo>
                    <a:pt x="344" y="577"/>
                  </a:lnTo>
                  <a:lnTo>
                    <a:pt x="352" y="577"/>
                  </a:lnTo>
                  <a:lnTo>
                    <a:pt x="359" y="579"/>
                  </a:lnTo>
                  <a:lnTo>
                    <a:pt x="359" y="579"/>
                  </a:lnTo>
                  <a:close/>
                </a:path>
              </a:pathLst>
            </a:custGeom>
            <a:solidFill>
              <a:srgbClr val="C7735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05" name="Freeform 37"/>
            <p:cNvSpPr>
              <a:spLocks/>
            </p:cNvSpPr>
            <p:nvPr/>
          </p:nvSpPr>
          <p:spPr bwMode="auto">
            <a:xfrm>
              <a:off x="2105" y="1422"/>
              <a:ext cx="338" cy="229"/>
            </a:xfrm>
            <a:custGeom>
              <a:avLst/>
              <a:gdLst/>
              <a:ahLst/>
              <a:cxnLst>
                <a:cxn ang="0">
                  <a:pos x="364" y="456"/>
                </a:cxn>
                <a:cxn ang="0">
                  <a:pos x="396" y="453"/>
                </a:cxn>
                <a:cxn ang="0">
                  <a:pos x="428" y="447"/>
                </a:cxn>
                <a:cxn ang="0">
                  <a:pos x="460" y="441"/>
                </a:cxn>
                <a:cxn ang="0">
                  <a:pos x="489" y="432"/>
                </a:cxn>
                <a:cxn ang="0">
                  <a:pos x="519" y="420"/>
                </a:cxn>
                <a:cxn ang="0">
                  <a:pos x="544" y="407"/>
                </a:cxn>
                <a:cxn ang="0">
                  <a:pos x="571" y="394"/>
                </a:cxn>
                <a:cxn ang="0">
                  <a:pos x="607" y="363"/>
                </a:cxn>
                <a:cxn ang="0">
                  <a:pos x="641" y="325"/>
                </a:cxn>
                <a:cxn ang="0">
                  <a:pos x="666" y="283"/>
                </a:cxn>
                <a:cxn ang="0">
                  <a:pos x="675" y="240"/>
                </a:cxn>
                <a:cxn ang="0">
                  <a:pos x="675" y="209"/>
                </a:cxn>
                <a:cxn ang="0">
                  <a:pos x="666" y="169"/>
                </a:cxn>
                <a:cxn ang="0">
                  <a:pos x="641" y="130"/>
                </a:cxn>
                <a:cxn ang="0">
                  <a:pos x="607" y="90"/>
                </a:cxn>
                <a:cxn ang="0">
                  <a:pos x="571" y="63"/>
                </a:cxn>
                <a:cxn ang="0">
                  <a:pos x="544" y="48"/>
                </a:cxn>
                <a:cxn ang="0">
                  <a:pos x="519" y="34"/>
                </a:cxn>
                <a:cxn ang="0">
                  <a:pos x="489" y="23"/>
                </a:cxn>
                <a:cxn ang="0">
                  <a:pos x="460" y="14"/>
                </a:cxn>
                <a:cxn ang="0">
                  <a:pos x="428" y="8"/>
                </a:cxn>
                <a:cxn ang="0">
                  <a:pos x="396" y="2"/>
                </a:cxn>
                <a:cxn ang="0">
                  <a:pos x="364" y="0"/>
                </a:cxn>
                <a:cxn ang="0">
                  <a:pos x="329" y="0"/>
                </a:cxn>
                <a:cxn ang="0">
                  <a:pos x="293" y="0"/>
                </a:cxn>
                <a:cxn ang="0">
                  <a:pos x="261" y="4"/>
                </a:cxn>
                <a:cxn ang="0">
                  <a:pos x="228" y="10"/>
                </a:cxn>
                <a:cxn ang="0">
                  <a:pos x="198" y="19"/>
                </a:cxn>
                <a:cxn ang="0">
                  <a:pos x="170" y="29"/>
                </a:cxn>
                <a:cxn ang="0">
                  <a:pos x="143" y="42"/>
                </a:cxn>
                <a:cxn ang="0">
                  <a:pos x="111" y="59"/>
                </a:cxn>
                <a:cxn ang="0">
                  <a:pos x="82" y="78"/>
                </a:cxn>
                <a:cxn ang="0">
                  <a:pos x="48" y="109"/>
                </a:cxn>
                <a:cxn ang="0">
                  <a:pos x="21" y="149"/>
                </a:cxn>
                <a:cxn ang="0">
                  <a:pos x="4" y="192"/>
                </a:cxn>
                <a:cxn ang="0">
                  <a:pos x="0" y="223"/>
                </a:cxn>
                <a:cxn ang="0">
                  <a:pos x="4" y="263"/>
                </a:cxn>
                <a:cxn ang="0">
                  <a:pos x="21" y="306"/>
                </a:cxn>
                <a:cxn ang="0">
                  <a:pos x="48" y="344"/>
                </a:cxn>
                <a:cxn ang="0">
                  <a:pos x="82" y="377"/>
                </a:cxn>
                <a:cxn ang="0">
                  <a:pos x="111" y="398"/>
                </a:cxn>
                <a:cxn ang="0">
                  <a:pos x="143" y="415"/>
                </a:cxn>
                <a:cxn ang="0">
                  <a:pos x="170" y="426"/>
                </a:cxn>
                <a:cxn ang="0">
                  <a:pos x="198" y="437"/>
                </a:cxn>
                <a:cxn ang="0">
                  <a:pos x="228" y="445"/>
                </a:cxn>
                <a:cxn ang="0">
                  <a:pos x="261" y="451"/>
                </a:cxn>
                <a:cxn ang="0">
                  <a:pos x="293" y="455"/>
                </a:cxn>
                <a:cxn ang="0">
                  <a:pos x="329" y="456"/>
                </a:cxn>
              </a:cxnLst>
              <a:rect l="0" t="0" r="r" b="b"/>
              <a:pathLst>
                <a:path w="677" h="458">
                  <a:moveTo>
                    <a:pt x="339" y="458"/>
                  </a:moveTo>
                  <a:lnTo>
                    <a:pt x="346" y="456"/>
                  </a:lnTo>
                  <a:lnTo>
                    <a:pt x="354" y="456"/>
                  </a:lnTo>
                  <a:lnTo>
                    <a:pt x="364" y="456"/>
                  </a:lnTo>
                  <a:lnTo>
                    <a:pt x="371" y="456"/>
                  </a:lnTo>
                  <a:lnTo>
                    <a:pt x="379" y="455"/>
                  </a:lnTo>
                  <a:lnTo>
                    <a:pt x="388" y="455"/>
                  </a:lnTo>
                  <a:lnTo>
                    <a:pt x="396" y="453"/>
                  </a:lnTo>
                  <a:lnTo>
                    <a:pt x="405" y="453"/>
                  </a:lnTo>
                  <a:lnTo>
                    <a:pt x="413" y="451"/>
                  </a:lnTo>
                  <a:lnTo>
                    <a:pt x="421" y="449"/>
                  </a:lnTo>
                  <a:lnTo>
                    <a:pt x="428" y="447"/>
                  </a:lnTo>
                  <a:lnTo>
                    <a:pt x="438" y="447"/>
                  </a:lnTo>
                  <a:lnTo>
                    <a:pt x="445" y="445"/>
                  </a:lnTo>
                  <a:lnTo>
                    <a:pt x="453" y="443"/>
                  </a:lnTo>
                  <a:lnTo>
                    <a:pt x="460" y="441"/>
                  </a:lnTo>
                  <a:lnTo>
                    <a:pt x="470" y="439"/>
                  </a:lnTo>
                  <a:lnTo>
                    <a:pt x="476" y="437"/>
                  </a:lnTo>
                  <a:lnTo>
                    <a:pt x="483" y="436"/>
                  </a:lnTo>
                  <a:lnTo>
                    <a:pt x="489" y="432"/>
                  </a:lnTo>
                  <a:lnTo>
                    <a:pt x="497" y="430"/>
                  </a:lnTo>
                  <a:lnTo>
                    <a:pt x="504" y="426"/>
                  </a:lnTo>
                  <a:lnTo>
                    <a:pt x="512" y="424"/>
                  </a:lnTo>
                  <a:lnTo>
                    <a:pt x="519" y="420"/>
                  </a:lnTo>
                  <a:lnTo>
                    <a:pt x="527" y="418"/>
                  </a:lnTo>
                  <a:lnTo>
                    <a:pt x="533" y="415"/>
                  </a:lnTo>
                  <a:lnTo>
                    <a:pt x="538" y="411"/>
                  </a:lnTo>
                  <a:lnTo>
                    <a:pt x="544" y="407"/>
                  </a:lnTo>
                  <a:lnTo>
                    <a:pt x="552" y="405"/>
                  </a:lnTo>
                  <a:lnTo>
                    <a:pt x="557" y="399"/>
                  </a:lnTo>
                  <a:lnTo>
                    <a:pt x="563" y="398"/>
                  </a:lnTo>
                  <a:lnTo>
                    <a:pt x="571" y="394"/>
                  </a:lnTo>
                  <a:lnTo>
                    <a:pt x="576" y="390"/>
                  </a:lnTo>
                  <a:lnTo>
                    <a:pt x="586" y="382"/>
                  </a:lnTo>
                  <a:lnTo>
                    <a:pt x="597" y="373"/>
                  </a:lnTo>
                  <a:lnTo>
                    <a:pt x="607" y="363"/>
                  </a:lnTo>
                  <a:lnTo>
                    <a:pt x="618" y="356"/>
                  </a:lnTo>
                  <a:lnTo>
                    <a:pt x="626" y="344"/>
                  </a:lnTo>
                  <a:lnTo>
                    <a:pt x="634" y="335"/>
                  </a:lnTo>
                  <a:lnTo>
                    <a:pt x="641" y="325"/>
                  </a:lnTo>
                  <a:lnTo>
                    <a:pt x="649" y="318"/>
                  </a:lnTo>
                  <a:lnTo>
                    <a:pt x="654" y="306"/>
                  </a:lnTo>
                  <a:lnTo>
                    <a:pt x="662" y="295"/>
                  </a:lnTo>
                  <a:lnTo>
                    <a:pt x="666" y="283"/>
                  </a:lnTo>
                  <a:lnTo>
                    <a:pt x="670" y="274"/>
                  </a:lnTo>
                  <a:lnTo>
                    <a:pt x="672" y="263"/>
                  </a:lnTo>
                  <a:lnTo>
                    <a:pt x="675" y="251"/>
                  </a:lnTo>
                  <a:lnTo>
                    <a:pt x="675" y="240"/>
                  </a:lnTo>
                  <a:lnTo>
                    <a:pt x="677" y="228"/>
                  </a:lnTo>
                  <a:lnTo>
                    <a:pt x="675" y="223"/>
                  </a:lnTo>
                  <a:lnTo>
                    <a:pt x="675" y="217"/>
                  </a:lnTo>
                  <a:lnTo>
                    <a:pt x="675" y="209"/>
                  </a:lnTo>
                  <a:lnTo>
                    <a:pt x="675" y="204"/>
                  </a:lnTo>
                  <a:lnTo>
                    <a:pt x="672" y="192"/>
                  </a:lnTo>
                  <a:lnTo>
                    <a:pt x="670" y="181"/>
                  </a:lnTo>
                  <a:lnTo>
                    <a:pt x="666" y="169"/>
                  </a:lnTo>
                  <a:lnTo>
                    <a:pt x="662" y="158"/>
                  </a:lnTo>
                  <a:lnTo>
                    <a:pt x="654" y="149"/>
                  </a:lnTo>
                  <a:lnTo>
                    <a:pt x="649" y="139"/>
                  </a:lnTo>
                  <a:lnTo>
                    <a:pt x="641" y="130"/>
                  </a:lnTo>
                  <a:lnTo>
                    <a:pt x="634" y="118"/>
                  </a:lnTo>
                  <a:lnTo>
                    <a:pt x="626" y="109"/>
                  </a:lnTo>
                  <a:lnTo>
                    <a:pt x="618" y="99"/>
                  </a:lnTo>
                  <a:lnTo>
                    <a:pt x="607" y="90"/>
                  </a:lnTo>
                  <a:lnTo>
                    <a:pt x="597" y="82"/>
                  </a:lnTo>
                  <a:lnTo>
                    <a:pt x="586" y="74"/>
                  </a:lnTo>
                  <a:lnTo>
                    <a:pt x="576" y="67"/>
                  </a:lnTo>
                  <a:lnTo>
                    <a:pt x="571" y="63"/>
                  </a:lnTo>
                  <a:lnTo>
                    <a:pt x="563" y="59"/>
                  </a:lnTo>
                  <a:lnTo>
                    <a:pt x="557" y="53"/>
                  </a:lnTo>
                  <a:lnTo>
                    <a:pt x="552" y="52"/>
                  </a:lnTo>
                  <a:lnTo>
                    <a:pt x="544" y="48"/>
                  </a:lnTo>
                  <a:lnTo>
                    <a:pt x="538" y="44"/>
                  </a:lnTo>
                  <a:lnTo>
                    <a:pt x="533" y="42"/>
                  </a:lnTo>
                  <a:lnTo>
                    <a:pt x="527" y="38"/>
                  </a:lnTo>
                  <a:lnTo>
                    <a:pt x="519" y="34"/>
                  </a:lnTo>
                  <a:lnTo>
                    <a:pt x="512" y="33"/>
                  </a:lnTo>
                  <a:lnTo>
                    <a:pt x="504" y="29"/>
                  </a:lnTo>
                  <a:lnTo>
                    <a:pt x="497" y="27"/>
                  </a:lnTo>
                  <a:lnTo>
                    <a:pt x="489" y="23"/>
                  </a:lnTo>
                  <a:lnTo>
                    <a:pt x="483" y="21"/>
                  </a:lnTo>
                  <a:lnTo>
                    <a:pt x="476" y="19"/>
                  </a:lnTo>
                  <a:lnTo>
                    <a:pt x="470" y="17"/>
                  </a:lnTo>
                  <a:lnTo>
                    <a:pt x="460" y="14"/>
                  </a:lnTo>
                  <a:lnTo>
                    <a:pt x="453" y="12"/>
                  </a:lnTo>
                  <a:lnTo>
                    <a:pt x="445" y="10"/>
                  </a:lnTo>
                  <a:lnTo>
                    <a:pt x="438" y="10"/>
                  </a:lnTo>
                  <a:lnTo>
                    <a:pt x="428" y="8"/>
                  </a:lnTo>
                  <a:lnTo>
                    <a:pt x="421" y="6"/>
                  </a:lnTo>
                  <a:lnTo>
                    <a:pt x="413" y="4"/>
                  </a:lnTo>
                  <a:lnTo>
                    <a:pt x="405" y="4"/>
                  </a:lnTo>
                  <a:lnTo>
                    <a:pt x="396" y="2"/>
                  </a:lnTo>
                  <a:lnTo>
                    <a:pt x="388" y="2"/>
                  </a:lnTo>
                  <a:lnTo>
                    <a:pt x="379" y="0"/>
                  </a:lnTo>
                  <a:lnTo>
                    <a:pt x="371" y="0"/>
                  </a:lnTo>
                  <a:lnTo>
                    <a:pt x="364" y="0"/>
                  </a:lnTo>
                  <a:lnTo>
                    <a:pt x="354" y="0"/>
                  </a:lnTo>
                  <a:lnTo>
                    <a:pt x="346" y="0"/>
                  </a:lnTo>
                  <a:lnTo>
                    <a:pt x="339" y="0"/>
                  </a:lnTo>
                  <a:lnTo>
                    <a:pt x="329" y="0"/>
                  </a:lnTo>
                  <a:lnTo>
                    <a:pt x="320" y="0"/>
                  </a:lnTo>
                  <a:lnTo>
                    <a:pt x="310" y="0"/>
                  </a:lnTo>
                  <a:lnTo>
                    <a:pt x="303" y="0"/>
                  </a:lnTo>
                  <a:lnTo>
                    <a:pt x="293" y="0"/>
                  </a:lnTo>
                  <a:lnTo>
                    <a:pt x="286" y="2"/>
                  </a:lnTo>
                  <a:lnTo>
                    <a:pt x="278" y="2"/>
                  </a:lnTo>
                  <a:lnTo>
                    <a:pt x="270" y="4"/>
                  </a:lnTo>
                  <a:lnTo>
                    <a:pt x="261" y="4"/>
                  </a:lnTo>
                  <a:lnTo>
                    <a:pt x="253" y="6"/>
                  </a:lnTo>
                  <a:lnTo>
                    <a:pt x="244" y="8"/>
                  </a:lnTo>
                  <a:lnTo>
                    <a:pt x="236" y="10"/>
                  </a:lnTo>
                  <a:lnTo>
                    <a:pt x="228" y="10"/>
                  </a:lnTo>
                  <a:lnTo>
                    <a:pt x="221" y="12"/>
                  </a:lnTo>
                  <a:lnTo>
                    <a:pt x="213" y="14"/>
                  </a:lnTo>
                  <a:lnTo>
                    <a:pt x="208" y="17"/>
                  </a:lnTo>
                  <a:lnTo>
                    <a:pt x="198" y="19"/>
                  </a:lnTo>
                  <a:lnTo>
                    <a:pt x="190" y="21"/>
                  </a:lnTo>
                  <a:lnTo>
                    <a:pt x="183" y="23"/>
                  </a:lnTo>
                  <a:lnTo>
                    <a:pt x="177" y="27"/>
                  </a:lnTo>
                  <a:lnTo>
                    <a:pt x="170" y="29"/>
                  </a:lnTo>
                  <a:lnTo>
                    <a:pt x="162" y="33"/>
                  </a:lnTo>
                  <a:lnTo>
                    <a:pt x="156" y="34"/>
                  </a:lnTo>
                  <a:lnTo>
                    <a:pt x="151" y="38"/>
                  </a:lnTo>
                  <a:lnTo>
                    <a:pt x="143" y="42"/>
                  </a:lnTo>
                  <a:lnTo>
                    <a:pt x="135" y="44"/>
                  </a:lnTo>
                  <a:lnTo>
                    <a:pt x="130" y="48"/>
                  </a:lnTo>
                  <a:lnTo>
                    <a:pt x="122" y="52"/>
                  </a:lnTo>
                  <a:lnTo>
                    <a:pt x="111" y="59"/>
                  </a:lnTo>
                  <a:lnTo>
                    <a:pt x="101" y="67"/>
                  </a:lnTo>
                  <a:lnTo>
                    <a:pt x="93" y="71"/>
                  </a:lnTo>
                  <a:lnTo>
                    <a:pt x="88" y="74"/>
                  </a:lnTo>
                  <a:lnTo>
                    <a:pt x="82" y="78"/>
                  </a:lnTo>
                  <a:lnTo>
                    <a:pt x="78" y="82"/>
                  </a:lnTo>
                  <a:lnTo>
                    <a:pt x="67" y="90"/>
                  </a:lnTo>
                  <a:lnTo>
                    <a:pt x="57" y="99"/>
                  </a:lnTo>
                  <a:lnTo>
                    <a:pt x="48" y="109"/>
                  </a:lnTo>
                  <a:lnTo>
                    <a:pt x="40" y="118"/>
                  </a:lnTo>
                  <a:lnTo>
                    <a:pt x="33" y="130"/>
                  </a:lnTo>
                  <a:lnTo>
                    <a:pt x="27" y="139"/>
                  </a:lnTo>
                  <a:lnTo>
                    <a:pt x="21" y="149"/>
                  </a:lnTo>
                  <a:lnTo>
                    <a:pt x="16" y="158"/>
                  </a:lnTo>
                  <a:lnTo>
                    <a:pt x="10" y="169"/>
                  </a:lnTo>
                  <a:lnTo>
                    <a:pt x="8" y="181"/>
                  </a:lnTo>
                  <a:lnTo>
                    <a:pt x="4" y="192"/>
                  </a:lnTo>
                  <a:lnTo>
                    <a:pt x="2" y="204"/>
                  </a:lnTo>
                  <a:lnTo>
                    <a:pt x="0" y="209"/>
                  </a:lnTo>
                  <a:lnTo>
                    <a:pt x="0" y="217"/>
                  </a:lnTo>
                  <a:lnTo>
                    <a:pt x="0" y="223"/>
                  </a:lnTo>
                  <a:lnTo>
                    <a:pt x="0" y="228"/>
                  </a:lnTo>
                  <a:lnTo>
                    <a:pt x="0" y="240"/>
                  </a:lnTo>
                  <a:lnTo>
                    <a:pt x="2" y="251"/>
                  </a:lnTo>
                  <a:lnTo>
                    <a:pt x="4" y="263"/>
                  </a:lnTo>
                  <a:lnTo>
                    <a:pt x="8" y="274"/>
                  </a:lnTo>
                  <a:lnTo>
                    <a:pt x="10" y="283"/>
                  </a:lnTo>
                  <a:lnTo>
                    <a:pt x="16" y="295"/>
                  </a:lnTo>
                  <a:lnTo>
                    <a:pt x="21" y="306"/>
                  </a:lnTo>
                  <a:lnTo>
                    <a:pt x="27" y="318"/>
                  </a:lnTo>
                  <a:lnTo>
                    <a:pt x="33" y="325"/>
                  </a:lnTo>
                  <a:lnTo>
                    <a:pt x="40" y="335"/>
                  </a:lnTo>
                  <a:lnTo>
                    <a:pt x="48" y="344"/>
                  </a:lnTo>
                  <a:lnTo>
                    <a:pt x="57" y="356"/>
                  </a:lnTo>
                  <a:lnTo>
                    <a:pt x="67" y="363"/>
                  </a:lnTo>
                  <a:lnTo>
                    <a:pt x="78" y="373"/>
                  </a:lnTo>
                  <a:lnTo>
                    <a:pt x="82" y="377"/>
                  </a:lnTo>
                  <a:lnTo>
                    <a:pt x="88" y="382"/>
                  </a:lnTo>
                  <a:lnTo>
                    <a:pt x="93" y="384"/>
                  </a:lnTo>
                  <a:lnTo>
                    <a:pt x="101" y="390"/>
                  </a:lnTo>
                  <a:lnTo>
                    <a:pt x="111" y="398"/>
                  </a:lnTo>
                  <a:lnTo>
                    <a:pt x="122" y="405"/>
                  </a:lnTo>
                  <a:lnTo>
                    <a:pt x="130" y="407"/>
                  </a:lnTo>
                  <a:lnTo>
                    <a:pt x="135" y="411"/>
                  </a:lnTo>
                  <a:lnTo>
                    <a:pt x="143" y="415"/>
                  </a:lnTo>
                  <a:lnTo>
                    <a:pt x="151" y="418"/>
                  </a:lnTo>
                  <a:lnTo>
                    <a:pt x="156" y="420"/>
                  </a:lnTo>
                  <a:lnTo>
                    <a:pt x="162" y="424"/>
                  </a:lnTo>
                  <a:lnTo>
                    <a:pt x="170" y="426"/>
                  </a:lnTo>
                  <a:lnTo>
                    <a:pt x="177" y="430"/>
                  </a:lnTo>
                  <a:lnTo>
                    <a:pt x="183" y="432"/>
                  </a:lnTo>
                  <a:lnTo>
                    <a:pt x="190" y="436"/>
                  </a:lnTo>
                  <a:lnTo>
                    <a:pt x="198" y="437"/>
                  </a:lnTo>
                  <a:lnTo>
                    <a:pt x="208" y="439"/>
                  </a:lnTo>
                  <a:lnTo>
                    <a:pt x="213" y="441"/>
                  </a:lnTo>
                  <a:lnTo>
                    <a:pt x="221" y="443"/>
                  </a:lnTo>
                  <a:lnTo>
                    <a:pt x="228" y="445"/>
                  </a:lnTo>
                  <a:lnTo>
                    <a:pt x="236" y="447"/>
                  </a:lnTo>
                  <a:lnTo>
                    <a:pt x="244" y="447"/>
                  </a:lnTo>
                  <a:lnTo>
                    <a:pt x="253" y="449"/>
                  </a:lnTo>
                  <a:lnTo>
                    <a:pt x="261" y="451"/>
                  </a:lnTo>
                  <a:lnTo>
                    <a:pt x="270" y="453"/>
                  </a:lnTo>
                  <a:lnTo>
                    <a:pt x="278" y="453"/>
                  </a:lnTo>
                  <a:lnTo>
                    <a:pt x="286" y="455"/>
                  </a:lnTo>
                  <a:lnTo>
                    <a:pt x="293" y="455"/>
                  </a:lnTo>
                  <a:lnTo>
                    <a:pt x="303" y="456"/>
                  </a:lnTo>
                  <a:lnTo>
                    <a:pt x="310" y="456"/>
                  </a:lnTo>
                  <a:lnTo>
                    <a:pt x="320" y="456"/>
                  </a:lnTo>
                  <a:lnTo>
                    <a:pt x="329" y="456"/>
                  </a:lnTo>
                  <a:lnTo>
                    <a:pt x="339" y="458"/>
                  </a:lnTo>
                  <a:lnTo>
                    <a:pt x="339" y="458"/>
                  </a:lnTo>
                  <a:close/>
                </a:path>
              </a:pathLst>
            </a:custGeom>
            <a:solidFill>
              <a:srgbClr val="7D4D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06" name="Freeform 38"/>
            <p:cNvSpPr>
              <a:spLocks/>
            </p:cNvSpPr>
            <p:nvPr/>
          </p:nvSpPr>
          <p:spPr bwMode="auto">
            <a:xfrm>
              <a:off x="2098" y="1402"/>
              <a:ext cx="203" cy="290"/>
            </a:xfrm>
            <a:custGeom>
              <a:avLst/>
              <a:gdLst/>
              <a:ahLst/>
              <a:cxnLst>
                <a:cxn ang="0">
                  <a:pos x="371" y="561"/>
                </a:cxn>
                <a:cxn ang="0">
                  <a:pos x="329" y="540"/>
                </a:cxn>
                <a:cxn ang="0">
                  <a:pos x="289" y="519"/>
                </a:cxn>
                <a:cxn ang="0">
                  <a:pos x="253" y="502"/>
                </a:cxn>
                <a:cxn ang="0">
                  <a:pos x="217" y="485"/>
                </a:cxn>
                <a:cxn ang="0">
                  <a:pos x="184" y="468"/>
                </a:cxn>
                <a:cxn ang="0">
                  <a:pos x="156" y="453"/>
                </a:cxn>
                <a:cxn ang="0">
                  <a:pos x="131" y="436"/>
                </a:cxn>
                <a:cxn ang="0">
                  <a:pos x="106" y="419"/>
                </a:cxn>
                <a:cxn ang="0">
                  <a:pos x="72" y="388"/>
                </a:cxn>
                <a:cxn ang="0">
                  <a:pos x="46" y="346"/>
                </a:cxn>
                <a:cxn ang="0">
                  <a:pos x="30" y="306"/>
                </a:cxn>
                <a:cxn ang="0">
                  <a:pos x="29" y="280"/>
                </a:cxn>
                <a:cxn ang="0">
                  <a:pos x="29" y="251"/>
                </a:cxn>
                <a:cxn ang="0">
                  <a:pos x="29" y="223"/>
                </a:cxn>
                <a:cxn ang="0">
                  <a:pos x="34" y="194"/>
                </a:cxn>
                <a:cxn ang="0">
                  <a:pos x="49" y="154"/>
                </a:cxn>
                <a:cxn ang="0">
                  <a:pos x="74" y="124"/>
                </a:cxn>
                <a:cxn ang="0">
                  <a:pos x="110" y="99"/>
                </a:cxn>
                <a:cxn ang="0">
                  <a:pos x="139" y="84"/>
                </a:cxn>
                <a:cxn ang="0">
                  <a:pos x="165" y="73"/>
                </a:cxn>
                <a:cxn ang="0">
                  <a:pos x="194" y="61"/>
                </a:cxn>
                <a:cxn ang="0">
                  <a:pos x="228" y="48"/>
                </a:cxn>
                <a:cxn ang="0">
                  <a:pos x="264" y="35"/>
                </a:cxn>
                <a:cxn ang="0">
                  <a:pos x="304" y="19"/>
                </a:cxn>
                <a:cxn ang="0">
                  <a:pos x="346" y="4"/>
                </a:cxn>
                <a:cxn ang="0">
                  <a:pos x="335" y="0"/>
                </a:cxn>
                <a:cxn ang="0">
                  <a:pos x="304" y="2"/>
                </a:cxn>
                <a:cxn ang="0">
                  <a:pos x="274" y="4"/>
                </a:cxn>
                <a:cxn ang="0">
                  <a:pos x="245" y="10"/>
                </a:cxn>
                <a:cxn ang="0">
                  <a:pos x="217" y="17"/>
                </a:cxn>
                <a:cxn ang="0">
                  <a:pos x="190" y="25"/>
                </a:cxn>
                <a:cxn ang="0">
                  <a:pos x="164" y="33"/>
                </a:cxn>
                <a:cxn ang="0">
                  <a:pos x="139" y="44"/>
                </a:cxn>
                <a:cxn ang="0">
                  <a:pos x="114" y="55"/>
                </a:cxn>
                <a:cxn ang="0">
                  <a:pos x="76" y="78"/>
                </a:cxn>
                <a:cxn ang="0">
                  <a:pos x="36" y="109"/>
                </a:cxn>
                <a:cxn ang="0">
                  <a:pos x="4" y="145"/>
                </a:cxn>
                <a:cxn ang="0">
                  <a:pos x="0" y="398"/>
                </a:cxn>
                <a:cxn ang="0">
                  <a:pos x="13" y="436"/>
                </a:cxn>
                <a:cxn ang="0">
                  <a:pos x="49" y="472"/>
                </a:cxn>
                <a:cxn ang="0">
                  <a:pos x="93" y="502"/>
                </a:cxn>
                <a:cxn ang="0">
                  <a:pos x="118" y="517"/>
                </a:cxn>
                <a:cxn ang="0">
                  <a:pos x="145" y="533"/>
                </a:cxn>
                <a:cxn ang="0">
                  <a:pos x="171" y="544"/>
                </a:cxn>
                <a:cxn ang="0">
                  <a:pos x="200" y="555"/>
                </a:cxn>
                <a:cxn ang="0">
                  <a:pos x="232" y="563"/>
                </a:cxn>
                <a:cxn ang="0">
                  <a:pos x="264" y="571"/>
                </a:cxn>
                <a:cxn ang="0">
                  <a:pos x="297" y="574"/>
                </a:cxn>
                <a:cxn ang="0">
                  <a:pos x="331" y="580"/>
                </a:cxn>
                <a:cxn ang="0">
                  <a:pos x="367" y="580"/>
                </a:cxn>
                <a:cxn ang="0">
                  <a:pos x="405" y="580"/>
                </a:cxn>
              </a:cxnLst>
              <a:rect l="0" t="0" r="r" b="b"/>
              <a:pathLst>
                <a:path w="405" h="580">
                  <a:moveTo>
                    <a:pt x="405" y="580"/>
                  </a:moveTo>
                  <a:lnTo>
                    <a:pt x="394" y="572"/>
                  </a:lnTo>
                  <a:lnTo>
                    <a:pt x="382" y="567"/>
                  </a:lnTo>
                  <a:lnTo>
                    <a:pt x="371" y="561"/>
                  </a:lnTo>
                  <a:lnTo>
                    <a:pt x="361" y="555"/>
                  </a:lnTo>
                  <a:lnTo>
                    <a:pt x="348" y="550"/>
                  </a:lnTo>
                  <a:lnTo>
                    <a:pt x="338" y="544"/>
                  </a:lnTo>
                  <a:lnTo>
                    <a:pt x="329" y="540"/>
                  </a:lnTo>
                  <a:lnTo>
                    <a:pt x="319" y="534"/>
                  </a:lnTo>
                  <a:lnTo>
                    <a:pt x="308" y="529"/>
                  </a:lnTo>
                  <a:lnTo>
                    <a:pt x="299" y="525"/>
                  </a:lnTo>
                  <a:lnTo>
                    <a:pt x="289" y="519"/>
                  </a:lnTo>
                  <a:lnTo>
                    <a:pt x="280" y="515"/>
                  </a:lnTo>
                  <a:lnTo>
                    <a:pt x="270" y="510"/>
                  </a:lnTo>
                  <a:lnTo>
                    <a:pt x="261" y="508"/>
                  </a:lnTo>
                  <a:lnTo>
                    <a:pt x="253" y="502"/>
                  </a:lnTo>
                  <a:lnTo>
                    <a:pt x="243" y="498"/>
                  </a:lnTo>
                  <a:lnTo>
                    <a:pt x="234" y="493"/>
                  </a:lnTo>
                  <a:lnTo>
                    <a:pt x="224" y="489"/>
                  </a:lnTo>
                  <a:lnTo>
                    <a:pt x="217" y="485"/>
                  </a:lnTo>
                  <a:lnTo>
                    <a:pt x="209" y="481"/>
                  </a:lnTo>
                  <a:lnTo>
                    <a:pt x="200" y="477"/>
                  </a:lnTo>
                  <a:lnTo>
                    <a:pt x="192" y="472"/>
                  </a:lnTo>
                  <a:lnTo>
                    <a:pt x="184" y="468"/>
                  </a:lnTo>
                  <a:lnTo>
                    <a:pt x="179" y="464"/>
                  </a:lnTo>
                  <a:lnTo>
                    <a:pt x="171" y="460"/>
                  </a:lnTo>
                  <a:lnTo>
                    <a:pt x="164" y="457"/>
                  </a:lnTo>
                  <a:lnTo>
                    <a:pt x="156" y="453"/>
                  </a:lnTo>
                  <a:lnTo>
                    <a:pt x="150" y="449"/>
                  </a:lnTo>
                  <a:lnTo>
                    <a:pt x="143" y="445"/>
                  </a:lnTo>
                  <a:lnTo>
                    <a:pt x="137" y="439"/>
                  </a:lnTo>
                  <a:lnTo>
                    <a:pt x="131" y="436"/>
                  </a:lnTo>
                  <a:lnTo>
                    <a:pt x="126" y="432"/>
                  </a:lnTo>
                  <a:lnTo>
                    <a:pt x="118" y="428"/>
                  </a:lnTo>
                  <a:lnTo>
                    <a:pt x="112" y="422"/>
                  </a:lnTo>
                  <a:lnTo>
                    <a:pt x="106" y="419"/>
                  </a:lnTo>
                  <a:lnTo>
                    <a:pt x="101" y="415"/>
                  </a:lnTo>
                  <a:lnTo>
                    <a:pt x="91" y="405"/>
                  </a:lnTo>
                  <a:lnTo>
                    <a:pt x="82" y="398"/>
                  </a:lnTo>
                  <a:lnTo>
                    <a:pt x="72" y="388"/>
                  </a:lnTo>
                  <a:lnTo>
                    <a:pt x="65" y="377"/>
                  </a:lnTo>
                  <a:lnTo>
                    <a:pt x="59" y="367"/>
                  </a:lnTo>
                  <a:lnTo>
                    <a:pt x="51" y="358"/>
                  </a:lnTo>
                  <a:lnTo>
                    <a:pt x="46" y="346"/>
                  </a:lnTo>
                  <a:lnTo>
                    <a:pt x="42" y="335"/>
                  </a:lnTo>
                  <a:lnTo>
                    <a:pt x="36" y="323"/>
                  </a:lnTo>
                  <a:lnTo>
                    <a:pt x="34" y="314"/>
                  </a:lnTo>
                  <a:lnTo>
                    <a:pt x="30" y="306"/>
                  </a:lnTo>
                  <a:lnTo>
                    <a:pt x="30" y="301"/>
                  </a:lnTo>
                  <a:lnTo>
                    <a:pt x="29" y="293"/>
                  </a:lnTo>
                  <a:lnTo>
                    <a:pt x="29" y="287"/>
                  </a:lnTo>
                  <a:lnTo>
                    <a:pt x="29" y="280"/>
                  </a:lnTo>
                  <a:lnTo>
                    <a:pt x="29" y="274"/>
                  </a:lnTo>
                  <a:lnTo>
                    <a:pt x="29" y="266"/>
                  </a:lnTo>
                  <a:lnTo>
                    <a:pt x="29" y="261"/>
                  </a:lnTo>
                  <a:lnTo>
                    <a:pt x="29" y="251"/>
                  </a:lnTo>
                  <a:lnTo>
                    <a:pt x="29" y="244"/>
                  </a:lnTo>
                  <a:lnTo>
                    <a:pt x="29" y="238"/>
                  </a:lnTo>
                  <a:lnTo>
                    <a:pt x="29" y="230"/>
                  </a:lnTo>
                  <a:lnTo>
                    <a:pt x="29" y="223"/>
                  </a:lnTo>
                  <a:lnTo>
                    <a:pt x="29" y="217"/>
                  </a:lnTo>
                  <a:lnTo>
                    <a:pt x="30" y="211"/>
                  </a:lnTo>
                  <a:lnTo>
                    <a:pt x="30" y="206"/>
                  </a:lnTo>
                  <a:lnTo>
                    <a:pt x="34" y="194"/>
                  </a:lnTo>
                  <a:lnTo>
                    <a:pt x="36" y="183"/>
                  </a:lnTo>
                  <a:lnTo>
                    <a:pt x="40" y="173"/>
                  </a:lnTo>
                  <a:lnTo>
                    <a:pt x="46" y="164"/>
                  </a:lnTo>
                  <a:lnTo>
                    <a:pt x="49" y="154"/>
                  </a:lnTo>
                  <a:lnTo>
                    <a:pt x="55" y="147"/>
                  </a:lnTo>
                  <a:lnTo>
                    <a:pt x="61" y="139"/>
                  </a:lnTo>
                  <a:lnTo>
                    <a:pt x="68" y="132"/>
                  </a:lnTo>
                  <a:lnTo>
                    <a:pt x="74" y="124"/>
                  </a:lnTo>
                  <a:lnTo>
                    <a:pt x="84" y="118"/>
                  </a:lnTo>
                  <a:lnTo>
                    <a:pt x="91" y="111"/>
                  </a:lnTo>
                  <a:lnTo>
                    <a:pt x="101" y="107"/>
                  </a:lnTo>
                  <a:lnTo>
                    <a:pt x="110" y="99"/>
                  </a:lnTo>
                  <a:lnTo>
                    <a:pt x="122" y="93"/>
                  </a:lnTo>
                  <a:lnTo>
                    <a:pt x="127" y="90"/>
                  </a:lnTo>
                  <a:lnTo>
                    <a:pt x="133" y="88"/>
                  </a:lnTo>
                  <a:lnTo>
                    <a:pt x="139" y="84"/>
                  </a:lnTo>
                  <a:lnTo>
                    <a:pt x="145" y="82"/>
                  </a:lnTo>
                  <a:lnTo>
                    <a:pt x="152" y="78"/>
                  </a:lnTo>
                  <a:lnTo>
                    <a:pt x="158" y="76"/>
                  </a:lnTo>
                  <a:lnTo>
                    <a:pt x="165" y="73"/>
                  </a:lnTo>
                  <a:lnTo>
                    <a:pt x="173" y="69"/>
                  </a:lnTo>
                  <a:lnTo>
                    <a:pt x="179" y="67"/>
                  </a:lnTo>
                  <a:lnTo>
                    <a:pt x="188" y="65"/>
                  </a:lnTo>
                  <a:lnTo>
                    <a:pt x="194" y="61"/>
                  </a:lnTo>
                  <a:lnTo>
                    <a:pt x="203" y="59"/>
                  </a:lnTo>
                  <a:lnTo>
                    <a:pt x="211" y="54"/>
                  </a:lnTo>
                  <a:lnTo>
                    <a:pt x="221" y="52"/>
                  </a:lnTo>
                  <a:lnTo>
                    <a:pt x="228" y="48"/>
                  </a:lnTo>
                  <a:lnTo>
                    <a:pt x="238" y="44"/>
                  </a:lnTo>
                  <a:lnTo>
                    <a:pt x="245" y="42"/>
                  </a:lnTo>
                  <a:lnTo>
                    <a:pt x="255" y="38"/>
                  </a:lnTo>
                  <a:lnTo>
                    <a:pt x="264" y="35"/>
                  </a:lnTo>
                  <a:lnTo>
                    <a:pt x="274" y="33"/>
                  </a:lnTo>
                  <a:lnTo>
                    <a:pt x="285" y="27"/>
                  </a:lnTo>
                  <a:lnTo>
                    <a:pt x="295" y="25"/>
                  </a:lnTo>
                  <a:lnTo>
                    <a:pt x="304" y="19"/>
                  </a:lnTo>
                  <a:lnTo>
                    <a:pt x="314" y="17"/>
                  </a:lnTo>
                  <a:lnTo>
                    <a:pt x="323" y="12"/>
                  </a:lnTo>
                  <a:lnTo>
                    <a:pt x="337" y="8"/>
                  </a:lnTo>
                  <a:lnTo>
                    <a:pt x="346" y="4"/>
                  </a:lnTo>
                  <a:lnTo>
                    <a:pt x="359" y="0"/>
                  </a:lnTo>
                  <a:lnTo>
                    <a:pt x="352" y="0"/>
                  </a:lnTo>
                  <a:lnTo>
                    <a:pt x="344" y="0"/>
                  </a:lnTo>
                  <a:lnTo>
                    <a:pt x="335" y="0"/>
                  </a:lnTo>
                  <a:lnTo>
                    <a:pt x="327" y="0"/>
                  </a:lnTo>
                  <a:lnTo>
                    <a:pt x="319" y="0"/>
                  </a:lnTo>
                  <a:lnTo>
                    <a:pt x="312" y="2"/>
                  </a:lnTo>
                  <a:lnTo>
                    <a:pt x="304" y="2"/>
                  </a:lnTo>
                  <a:lnTo>
                    <a:pt x="297" y="2"/>
                  </a:lnTo>
                  <a:lnTo>
                    <a:pt x="289" y="2"/>
                  </a:lnTo>
                  <a:lnTo>
                    <a:pt x="281" y="4"/>
                  </a:lnTo>
                  <a:lnTo>
                    <a:pt x="274" y="4"/>
                  </a:lnTo>
                  <a:lnTo>
                    <a:pt x="266" y="6"/>
                  </a:lnTo>
                  <a:lnTo>
                    <a:pt x="259" y="6"/>
                  </a:lnTo>
                  <a:lnTo>
                    <a:pt x="253" y="10"/>
                  </a:lnTo>
                  <a:lnTo>
                    <a:pt x="245" y="10"/>
                  </a:lnTo>
                  <a:lnTo>
                    <a:pt x="240" y="12"/>
                  </a:lnTo>
                  <a:lnTo>
                    <a:pt x="232" y="14"/>
                  </a:lnTo>
                  <a:lnTo>
                    <a:pt x="224" y="16"/>
                  </a:lnTo>
                  <a:lnTo>
                    <a:pt x="217" y="17"/>
                  </a:lnTo>
                  <a:lnTo>
                    <a:pt x="209" y="19"/>
                  </a:lnTo>
                  <a:lnTo>
                    <a:pt x="203" y="19"/>
                  </a:lnTo>
                  <a:lnTo>
                    <a:pt x="198" y="21"/>
                  </a:lnTo>
                  <a:lnTo>
                    <a:pt x="190" y="25"/>
                  </a:lnTo>
                  <a:lnTo>
                    <a:pt x="184" y="27"/>
                  </a:lnTo>
                  <a:lnTo>
                    <a:pt x="177" y="29"/>
                  </a:lnTo>
                  <a:lnTo>
                    <a:pt x="171" y="31"/>
                  </a:lnTo>
                  <a:lnTo>
                    <a:pt x="164" y="33"/>
                  </a:lnTo>
                  <a:lnTo>
                    <a:pt x="158" y="36"/>
                  </a:lnTo>
                  <a:lnTo>
                    <a:pt x="150" y="38"/>
                  </a:lnTo>
                  <a:lnTo>
                    <a:pt x="145" y="42"/>
                  </a:lnTo>
                  <a:lnTo>
                    <a:pt x="139" y="44"/>
                  </a:lnTo>
                  <a:lnTo>
                    <a:pt x="133" y="48"/>
                  </a:lnTo>
                  <a:lnTo>
                    <a:pt x="127" y="50"/>
                  </a:lnTo>
                  <a:lnTo>
                    <a:pt x="120" y="54"/>
                  </a:lnTo>
                  <a:lnTo>
                    <a:pt x="114" y="55"/>
                  </a:lnTo>
                  <a:lnTo>
                    <a:pt x="108" y="59"/>
                  </a:lnTo>
                  <a:lnTo>
                    <a:pt x="97" y="65"/>
                  </a:lnTo>
                  <a:lnTo>
                    <a:pt x="87" y="73"/>
                  </a:lnTo>
                  <a:lnTo>
                    <a:pt x="76" y="78"/>
                  </a:lnTo>
                  <a:lnTo>
                    <a:pt x="67" y="86"/>
                  </a:lnTo>
                  <a:lnTo>
                    <a:pt x="57" y="93"/>
                  </a:lnTo>
                  <a:lnTo>
                    <a:pt x="46" y="103"/>
                  </a:lnTo>
                  <a:lnTo>
                    <a:pt x="36" y="109"/>
                  </a:lnTo>
                  <a:lnTo>
                    <a:pt x="29" y="118"/>
                  </a:lnTo>
                  <a:lnTo>
                    <a:pt x="19" y="126"/>
                  </a:lnTo>
                  <a:lnTo>
                    <a:pt x="11" y="135"/>
                  </a:lnTo>
                  <a:lnTo>
                    <a:pt x="4" y="145"/>
                  </a:lnTo>
                  <a:lnTo>
                    <a:pt x="0" y="154"/>
                  </a:lnTo>
                  <a:lnTo>
                    <a:pt x="0" y="164"/>
                  </a:lnTo>
                  <a:lnTo>
                    <a:pt x="0" y="173"/>
                  </a:lnTo>
                  <a:lnTo>
                    <a:pt x="0" y="398"/>
                  </a:lnTo>
                  <a:lnTo>
                    <a:pt x="0" y="407"/>
                  </a:lnTo>
                  <a:lnTo>
                    <a:pt x="0" y="417"/>
                  </a:lnTo>
                  <a:lnTo>
                    <a:pt x="6" y="426"/>
                  </a:lnTo>
                  <a:lnTo>
                    <a:pt x="13" y="436"/>
                  </a:lnTo>
                  <a:lnTo>
                    <a:pt x="21" y="445"/>
                  </a:lnTo>
                  <a:lnTo>
                    <a:pt x="30" y="453"/>
                  </a:lnTo>
                  <a:lnTo>
                    <a:pt x="40" y="462"/>
                  </a:lnTo>
                  <a:lnTo>
                    <a:pt x="49" y="472"/>
                  </a:lnTo>
                  <a:lnTo>
                    <a:pt x="59" y="479"/>
                  </a:lnTo>
                  <a:lnTo>
                    <a:pt x="70" y="487"/>
                  </a:lnTo>
                  <a:lnTo>
                    <a:pt x="80" y="495"/>
                  </a:lnTo>
                  <a:lnTo>
                    <a:pt x="93" y="502"/>
                  </a:lnTo>
                  <a:lnTo>
                    <a:pt x="99" y="506"/>
                  </a:lnTo>
                  <a:lnTo>
                    <a:pt x="105" y="510"/>
                  </a:lnTo>
                  <a:lnTo>
                    <a:pt x="110" y="514"/>
                  </a:lnTo>
                  <a:lnTo>
                    <a:pt x="118" y="517"/>
                  </a:lnTo>
                  <a:lnTo>
                    <a:pt x="124" y="521"/>
                  </a:lnTo>
                  <a:lnTo>
                    <a:pt x="131" y="525"/>
                  </a:lnTo>
                  <a:lnTo>
                    <a:pt x="137" y="527"/>
                  </a:lnTo>
                  <a:lnTo>
                    <a:pt x="145" y="533"/>
                  </a:lnTo>
                  <a:lnTo>
                    <a:pt x="150" y="534"/>
                  </a:lnTo>
                  <a:lnTo>
                    <a:pt x="158" y="536"/>
                  </a:lnTo>
                  <a:lnTo>
                    <a:pt x="164" y="540"/>
                  </a:lnTo>
                  <a:lnTo>
                    <a:pt x="171" y="544"/>
                  </a:lnTo>
                  <a:lnTo>
                    <a:pt x="177" y="546"/>
                  </a:lnTo>
                  <a:lnTo>
                    <a:pt x="184" y="550"/>
                  </a:lnTo>
                  <a:lnTo>
                    <a:pt x="192" y="552"/>
                  </a:lnTo>
                  <a:lnTo>
                    <a:pt x="200" y="555"/>
                  </a:lnTo>
                  <a:lnTo>
                    <a:pt x="207" y="555"/>
                  </a:lnTo>
                  <a:lnTo>
                    <a:pt x="215" y="559"/>
                  </a:lnTo>
                  <a:lnTo>
                    <a:pt x="222" y="559"/>
                  </a:lnTo>
                  <a:lnTo>
                    <a:pt x="232" y="563"/>
                  </a:lnTo>
                  <a:lnTo>
                    <a:pt x="240" y="565"/>
                  </a:lnTo>
                  <a:lnTo>
                    <a:pt x="247" y="567"/>
                  </a:lnTo>
                  <a:lnTo>
                    <a:pt x="255" y="569"/>
                  </a:lnTo>
                  <a:lnTo>
                    <a:pt x="264" y="571"/>
                  </a:lnTo>
                  <a:lnTo>
                    <a:pt x="272" y="572"/>
                  </a:lnTo>
                  <a:lnTo>
                    <a:pt x="280" y="572"/>
                  </a:lnTo>
                  <a:lnTo>
                    <a:pt x="287" y="574"/>
                  </a:lnTo>
                  <a:lnTo>
                    <a:pt x="297" y="574"/>
                  </a:lnTo>
                  <a:lnTo>
                    <a:pt x="304" y="576"/>
                  </a:lnTo>
                  <a:lnTo>
                    <a:pt x="314" y="576"/>
                  </a:lnTo>
                  <a:lnTo>
                    <a:pt x="321" y="578"/>
                  </a:lnTo>
                  <a:lnTo>
                    <a:pt x="331" y="580"/>
                  </a:lnTo>
                  <a:lnTo>
                    <a:pt x="340" y="580"/>
                  </a:lnTo>
                  <a:lnTo>
                    <a:pt x="348" y="580"/>
                  </a:lnTo>
                  <a:lnTo>
                    <a:pt x="357" y="580"/>
                  </a:lnTo>
                  <a:lnTo>
                    <a:pt x="367" y="580"/>
                  </a:lnTo>
                  <a:lnTo>
                    <a:pt x="377" y="580"/>
                  </a:lnTo>
                  <a:lnTo>
                    <a:pt x="386" y="580"/>
                  </a:lnTo>
                  <a:lnTo>
                    <a:pt x="396" y="580"/>
                  </a:lnTo>
                  <a:lnTo>
                    <a:pt x="405" y="580"/>
                  </a:lnTo>
                  <a:lnTo>
                    <a:pt x="405" y="580"/>
                  </a:lnTo>
                  <a:close/>
                </a:path>
              </a:pathLst>
            </a:custGeom>
            <a:solidFill>
              <a:srgbClr val="F5B0A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07" name="Freeform 39"/>
            <p:cNvSpPr>
              <a:spLocks/>
            </p:cNvSpPr>
            <p:nvPr/>
          </p:nvSpPr>
          <p:spPr bwMode="auto">
            <a:xfrm>
              <a:off x="2098" y="1223"/>
              <a:ext cx="608" cy="454"/>
            </a:xfrm>
            <a:custGeom>
              <a:avLst/>
              <a:gdLst/>
              <a:ahLst/>
              <a:cxnLst>
                <a:cxn ang="0">
                  <a:pos x="905" y="27"/>
                </a:cxn>
                <a:cxn ang="0">
                  <a:pos x="939" y="67"/>
                </a:cxn>
                <a:cxn ang="0">
                  <a:pos x="970" y="93"/>
                </a:cxn>
                <a:cxn ang="0">
                  <a:pos x="1004" y="118"/>
                </a:cxn>
                <a:cxn ang="0">
                  <a:pos x="1044" y="137"/>
                </a:cxn>
                <a:cxn ang="0">
                  <a:pos x="1086" y="152"/>
                </a:cxn>
                <a:cxn ang="0">
                  <a:pos x="1128" y="162"/>
                </a:cxn>
                <a:cxn ang="0">
                  <a:pos x="1166" y="169"/>
                </a:cxn>
                <a:cxn ang="0">
                  <a:pos x="1196" y="175"/>
                </a:cxn>
                <a:cxn ang="0">
                  <a:pos x="1213" y="181"/>
                </a:cxn>
                <a:cxn ang="0">
                  <a:pos x="1185" y="211"/>
                </a:cxn>
                <a:cxn ang="0">
                  <a:pos x="1139" y="245"/>
                </a:cxn>
                <a:cxn ang="0">
                  <a:pos x="1105" y="266"/>
                </a:cxn>
                <a:cxn ang="0">
                  <a:pos x="1065" y="287"/>
                </a:cxn>
                <a:cxn ang="0">
                  <a:pos x="1021" y="304"/>
                </a:cxn>
                <a:cxn ang="0">
                  <a:pos x="975" y="319"/>
                </a:cxn>
                <a:cxn ang="0">
                  <a:pos x="937" y="331"/>
                </a:cxn>
                <a:cxn ang="0">
                  <a:pos x="905" y="338"/>
                </a:cxn>
                <a:cxn ang="0">
                  <a:pos x="880" y="346"/>
                </a:cxn>
                <a:cxn ang="0">
                  <a:pos x="907" y="371"/>
                </a:cxn>
                <a:cxn ang="0">
                  <a:pos x="951" y="416"/>
                </a:cxn>
                <a:cxn ang="0">
                  <a:pos x="985" y="456"/>
                </a:cxn>
                <a:cxn ang="0">
                  <a:pos x="1015" y="498"/>
                </a:cxn>
                <a:cxn ang="0">
                  <a:pos x="1048" y="544"/>
                </a:cxn>
                <a:cxn ang="0">
                  <a:pos x="1076" y="585"/>
                </a:cxn>
                <a:cxn ang="0">
                  <a:pos x="1069" y="601"/>
                </a:cxn>
                <a:cxn ang="0">
                  <a:pos x="1029" y="610"/>
                </a:cxn>
                <a:cxn ang="0">
                  <a:pos x="983" y="618"/>
                </a:cxn>
                <a:cxn ang="0">
                  <a:pos x="937" y="625"/>
                </a:cxn>
                <a:cxn ang="0">
                  <a:pos x="907" y="629"/>
                </a:cxn>
                <a:cxn ang="0">
                  <a:pos x="875" y="633"/>
                </a:cxn>
                <a:cxn ang="0">
                  <a:pos x="842" y="637"/>
                </a:cxn>
                <a:cxn ang="0">
                  <a:pos x="810" y="641"/>
                </a:cxn>
                <a:cxn ang="0">
                  <a:pos x="776" y="642"/>
                </a:cxn>
                <a:cxn ang="0">
                  <a:pos x="742" y="642"/>
                </a:cxn>
                <a:cxn ang="0">
                  <a:pos x="707" y="641"/>
                </a:cxn>
                <a:cxn ang="0">
                  <a:pos x="675" y="641"/>
                </a:cxn>
                <a:cxn ang="0">
                  <a:pos x="643" y="639"/>
                </a:cxn>
                <a:cxn ang="0">
                  <a:pos x="595" y="637"/>
                </a:cxn>
                <a:cxn ang="0">
                  <a:pos x="546" y="633"/>
                </a:cxn>
                <a:cxn ang="0">
                  <a:pos x="515" y="629"/>
                </a:cxn>
                <a:cxn ang="0">
                  <a:pos x="278" y="909"/>
                </a:cxn>
                <a:cxn ang="0">
                  <a:pos x="253" y="895"/>
                </a:cxn>
                <a:cxn ang="0">
                  <a:pos x="202" y="861"/>
                </a:cxn>
                <a:cxn ang="0">
                  <a:pos x="164" y="821"/>
                </a:cxn>
                <a:cxn ang="0">
                  <a:pos x="145" y="789"/>
                </a:cxn>
                <a:cxn ang="0">
                  <a:pos x="129" y="747"/>
                </a:cxn>
                <a:cxn ang="0">
                  <a:pos x="124" y="703"/>
                </a:cxn>
                <a:cxn ang="0">
                  <a:pos x="122" y="660"/>
                </a:cxn>
                <a:cxn ang="0">
                  <a:pos x="124" y="623"/>
                </a:cxn>
                <a:cxn ang="0">
                  <a:pos x="127" y="589"/>
                </a:cxn>
                <a:cxn ang="0">
                  <a:pos x="0" y="0"/>
                </a:cxn>
              </a:cxnLst>
              <a:rect l="0" t="0" r="r" b="b"/>
              <a:pathLst>
                <a:path w="1217" h="909">
                  <a:moveTo>
                    <a:pt x="888" y="0"/>
                  </a:moveTo>
                  <a:lnTo>
                    <a:pt x="890" y="2"/>
                  </a:lnTo>
                  <a:lnTo>
                    <a:pt x="896" y="11"/>
                  </a:lnTo>
                  <a:lnTo>
                    <a:pt x="899" y="17"/>
                  </a:lnTo>
                  <a:lnTo>
                    <a:pt x="905" y="27"/>
                  </a:lnTo>
                  <a:lnTo>
                    <a:pt x="911" y="34"/>
                  </a:lnTo>
                  <a:lnTo>
                    <a:pt x="920" y="44"/>
                  </a:lnTo>
                  <a:lnTo>
                    <a:pt x="926" y="53"/>
                  </a:lnTo>
                  <a:lnTo>
                    <a:pt x="936" y="63"/>
                  </a:lnTo>
                  <a:lnTo>
                    <a:pt x="939" y="67"/>
                  </a:lnTo>
                  <a:lnTo>
                    <a:pt x="945" y="72"/>
                  </a:lnTo>
                  <a:lnTo>
                    <a:pt x="953" y="78"/>
                  </a:lnTo>
                  <a:lnTo>
                    <a:pt x="958" y="84"/>
                  </a:lnTo>
                  <a:lnTo>
                    <a:pt x="964" y="87"/>
                  </a:lnTo>
                  <a:lnTo>
                    <a:pt x="970" y="93"/>
                  </a:lnTo>
                  <a:lnTo>
                    <a:pt x="975" y="99"/>
                  </a:lnTo>
                  <a:lnTo>
                    <a:pt x="983" y="105"/>
                  </a:lnTo>
                  <a:lnTo>
                    <a:pt x="989" y="108"/>
                  </a:lnTo>
                  <a:lnTo>
                    <a:pt x="996" y="114"/>
                  </a:lnTo>
                  <a:lnTo>
                    <a:pt x="1004" y="118"/>
                  </a:lnTo>
                  <a:lnTo>
                    <a:pt x="1014" y="124"/>
                  </a:lnTo>
                  <a:lnTo>
                    <a:pt x="1019" y="127"/>
                  </a:lnTo>
                  <a:lnTo>
                    <a:pt x="1029" y="131"/>
                  </a:lnTo>
                  <a:lnTo>
                    <a:pt x="1036" y="133"/>
                  </a:lnTo>
                  <a:lnTo>
                    <a:pt x="1044" y="137"/>
                  </a:lnTo>
                  <a:lnTo>
                    <a:pt x="1052" y="141"/>
                  </a:lnTo>
                  <a:lnTo>
                    <a:pt x="1061" y="143"/>
                  </a:lnTo>
                  <a:lnTo>
                    <a:pt x="1069" y="146"/>
                  </a:lnTo>
                  <a:lnTo>
                    <a:pt x="1078" y="150"/>
                  </a:lnTo>
                  <a:lnTo>
                    <a:pt x="1086" y="152"/>
                  </a:lnTo>
                  <a:lnTo>
                    <a:pt x="1095" y="154"/>
                  </a:lnTo>
                  <a:lnTo>
                    <a:pt x="1103" y="156"/>
                  </a:lnTo>
                  <a:lnTo>
                    <a:pt x="1112" y="160"/>
                  </a:lnTo>
                  <a:lnTo>
                    <a:pt x="1120" y="160"/>
                  </a:lnTo>
                  <a:lnTo>
                    <a:pt x="1128" y="162"/>
                  </a:lnTo>
                  <a:lnTo>
                    <a:pt x="1137" y="165"/>
                  </a:lnTo>
                  <a:lnTo>
                    <a:pt x="1145" y="167"/>
                  </a:lnTo>
                  <a:lnTo>
                    <a:pt x="1152" y="167"/>
                  </a:lnTo>
                  <a:lnTo>
                    <a:pt x="1158" y="169"/>
                  </a:lnTo>
                  <a:lnTo>
                    <a:pt x="1166" y="169"/>
                  </a:lnTo>
                  <a:lnTo>
                    <a:pt x="1173" y="171"/>
                  </a:lnTo>
                  <a:lnTo>
                    <a:pt x="1179" y="173"/>
                  </a:lnTo>
                  <a:lnTo>
                    <a:pt x="1185" y="173"/>
                  </a:lnTo>
                  <a:lnTo>
                    <a:pt x="1190" y="175"/>
                  </a:lnTo>
                  <a:lnTo>
                    <a:pt x="1196" y="175"/>
                  </a:lnTo>
                  <a:lnTo>
                    <a:pt x="1204" y="177"/>
                  </a:lnTo>
                  <a:lnTo>
                    <a:pt x="1209" y="177"/>
                  </a:lnTo>
                  <a:lnTo>
                    <a:pt x="1215" y="177"/>
                  </a:lnTo>
                  <a:lnTo>
                    <a:pt x="1217" y="179"/>
                  </a:lnTo>
                  <a:lnTo>
                    <a:pt x="1213" y="181"/>
                  </a:lnTo>
                  <a:lnTo>
                    <a:pt x="1207" y="188"/>
                  </a:lnTo>
                  <a:lnTo>
                    <a:pt x="1202" y="192"/>
                  </a:lnTo>
                  <a:lnTo>
                    <a:pt x="1198" y="198"/>
                  </a:lnTo>
                  <a:lnTo>
                    <a:pt x="1190" y="203"/>
                  </a:lnTo>
                  <a:lnTo>
                    <a:pt x="1185" y="211"/>
                  </a:lnTo>
                  <a:lnTo>
                    <a:pt x="1175" y="217"/>
                  </a:lnTo>
                  <a:lnTo>
                    <a:pt x="1166" y="226"/>
                  </a:lnTo>
                  <a:lnTo>
                    <a:pt x="1156" y="234"/>
                  </a:lnTo>
                  <a:lnTo>
                    <a:pt x="1145" y="241"/>
                  </a:lnTo>
                  <a:lnTo>
                    <a:pt x="1139" y="245"/>
                  </a:lnTo>
                  <a:lnTo>
                    <a:pt x="1133" y="249"/>
                  </a:lnTo>
                  <a:lnTo>
                    <a:pt x="1126" y="255"/>
                  </a:lnTo>
                  <a:lnTo>
                    <a:pt x="1120" y="259"/>
                  </a:lnTo>
                  <a:lnTo>
                    <a:pt x="1112" y="262"/>
                  </a:lnTo>
                  <a:lnTo>
                    <a:pt x="1105" y="266"/>
                  </a:lnTo>
                  <a:lnTo>
                    <a:pt x="1097" y="272"/>
                  </a:lnTo>
                  <a:lnTo>
                    <a:pt x="1091" y="276"/>
                  </a:lnTo>
                  <a:lnTo>
                    <a:pt x="1082" y="279"/>
                  </a:lnTo>
                  <a:lnTo>
                    <a:pt x="1074" y="283"/>
                  </a:lnTo>
                  <a:lnTo>
                    <a:pt x="1065" y="287"/>
                  </a:lnTo>
                  <a:lnTo>
                    <a:pt x="1057" y="291"/>
                  </a:lnTo>
                  <a:lnTo>
                    <a:pt x="1046" y="295"/>
                  </a:lnTo>
                  <a:lnTo>
                    <a:pt x="1038" y="297"/>
                  </a:lnTo>
                  <a:lnTo>
                    <a:pt x="1029" y="300"/>
                  </a:lnTo>
                  <a:lnTo>
                    <a:pt x="1021" y="304"/>
                  </a:lnTo>
                  <a:lnTo>
                    <a:pt x="1012" y="306"/>
                  </a:lnTo>
                  <a:lnTo>
                    <a:pt x="1002" y="310"/>
                  </a:lnTo>
                  <a:lnTo>
                    <a:pt x="994" y="314"/>
                  </a:lnTo>
                  <a:lnTo>
                    <a:pt x="985" y="317"/>
                  </a:lnTo>
                  <a:lnTo>
                    <a:pt x="975" y="319"/>
                  </a:lnTo>
                  <a:lnTo>
                    <a:pt x="968" y="321"/>
                  </a:lnTo>
                  <a:lnTo>
                    <a:pt x="960" y="325"/>
                  </a:lnTo>
                  <a:lnTo>
                    <a:pt x="953" y="327"/>
                  </a:lnTo>
                  <a:lnTo>
                    <a:pt x="945" y="329"/>
                  </a:lnTo>
                  <a:lnTo>
                    <a:pt x="937" y="331"/>
                  </a:lnTo>
                  <a:lnTo>
                    <a:pt x="930" y="333"/>
                  </a:lnTo>
                  <a:lnTo>
                    <a:pt x="922" y="335"/>
                  </a:lnTo>
                  <a:lnTo>
                    <a:pt x="917" y="336"/>
                  </a:lnTo>
                  <a:lnTo>
                    <a:pt x="909" y="338"/>
                  </a:lnTo>
                  <a:lnTo>
                    <a:pt x="905" y="338"/>
                  </a:lnTo>
                  <a:lnTo>
                    <a:pt x="899" y="342"/>
                  </a:lnTo>
                  <a:lnTo>
                    <a:pt x="890" y="342"/>
                  </a:lnTo>
                  <a:lnTo>
                    <a:pt x="884" y="344"/>
                  </a:lnTo>
                  <a:lnTo>
                    <a:pt x="880" y="346"/>
                  </a:lnTo>
                  <a:lnTo>
                    <a:pt x="880" y="346"/>
                  </a:lnTo>
                  <a:lnTo>
                    <a:pt x="882" y="350"/>
                  </a:lnTo>
                  <a:lnTo>
                    <a:pt x="890" y="355"/>
                  </a:lnTo>
                  <a:lnTo>
                    <a:pt x="894" y="359"/>
                  </a:lnTo>
                  <a:lnTo>
                    <a:pt x="899" y="365"/>
                  </a:lnTo>
                  <a:lnTo>
                    <a:pt x="907" y="371"/>
                  </a:lnTo>
                  <a:lnTo>
                    <a:pt x="915" y="380"/>
                  </a:lnTo>
                  <a:lnTo>
                    <a:pt x="922" y="388"/>
                  </a:lnTo>
                  <a:lnTo>
                    <a:pt x="932" y="397"/>
                  </a:lnTo>
                  <a:lnTo>
                    <a:pt x="941" y="407"/>
                  </a:lnTo>
                  <a:lnTo>
                    <a:pt x="951" y="416"/>
                  </a:lnTo>
                  <a:lnTo>
                    <a:pt x="960" y="426"/>
                  </a:lnTo>
                  <a:lnTo>
                    <a:pt x="970" y="439"/>
                  </a:lnTo>
                  <a:lnTo>
                    <a:pt x="974" y="443"/>
                  </a:lnTo>
                  <a:lnTo>
                    <a:pt x="979" y="450"/>
                  </a:lnTo>
                  <a:lnTo>
                    <a:pt x="985" y="456"/>
                  </a:lnTo>
                  <a:lnTo>
                    <a:pt x="989" y="464"/>
                  </a:lnTo>
                  <a:lnTo>
                    <a:pt x="998" y="473"/>
                  </a:lnTo>
                  <a:lnTo>
                    <a:pt x="1006" y="487"/>
                  </a:lnTo>
                  <a:lnTo>
                    <a:pt x="1012" y="490"/>
                  </a:lnTo>
                  <a:lnTo>
                    <a:pt x="1015" y="498"/>
                  </a:lnTo>
                  <a:lnTo>
                    <a:pt x="1019" y="504"/>
                  </a:lnTo>
                  <a:lnTo>
                    <a:pt x="1025" y="509"/>
                  </a:lnTo>
                  <a:lnTo>
                    <a:pt x="1033" y="521"/>
                  </a:lnTo>
                  <a:lnTo>
                    <a:pt x="1040" y="532"/>
                  </a:lnTo>
                  <a:lnTo>
                    <a:pt x="1048" y="544"/>
                  </a:lnTo>
                  <a:lnTo>
                    <a:pt x="1055" y="553"/>
                  </a:lnTo>
                  <a:lnTo>
                    <a:pt x="1061" y="563"/>
                  </a:lnTo>
                  <a:lnTo>
                    <a:pt x="1067" y="570"/>
                  </a:lnTo>
                  <a:lnTo>
                    <a:pt x="1071" y="578"/>
                  </a:lnTo>
                  <a:lnTo>
                    <a:pt x="1076" y="585"/>
                  </a:lnTo>
                  <a:lnTo>
                    <a:pt x="1080" y="595"/>
                  </a:lnTo>
                  <a:lnTo>
                    <a:pt x="1084" y="599"/>
                  </a:lnTo>
                  <a:lnTo>
                    <a:pt x="1080" y="599"/>
                  </a:lnTo>
                  <a:lnTo>
                    <a:pt x="1076" y="601"/>
                  </a:lnTo>
                  <a:lnTo>
                    <a:pt x="1069" y="601"/>
                  </a:lnTo>
                  <a:lnTo>
                    <a:pt x="1059" y="604"/>
                  </a:lnTo>
                  <a:lnTo>
                    <a:pt x="1052" y="604"/>
                  </a:lnTo>
                  <a:lnTo>
                    <a:pt x="1044" y="606"/>
                  </a:lnTo>
                  <a:lnTo>
                    <a:pt x="1036" y="608"/>
                  </a:lnTo>
                  <a:lnTo>
                    <a:pt x="1029" y="610"/>
                  </a:lnTo>
                  <a:lnTo>
                    <a:pt x="1021" y="610"/>
                  </a:lnTo>
                  <a:lnTo>
                    <a:pt x="1012" y="614"/>
                  </a:lnTo>
                  <a:lnTo>
                    <a:pt x="1002" y="614"/>
                  </a:lnTo>
                  <a:lnTo>
                    <a:pt x="994" y="618"/>
                  </a:lnTo>
                  <a:lnTo>
                    <a:pt x="983" y="618"/>
                  </a:lnTo>
                  <a:lnTo>
                    <a:pt x="972" y="620"/>
                  </a:lnTo>
                  <a:lnTo>
                    <a:pt x="960" y="622"/>
                  </a:lnTo>
                  <a:lnTo>
                    <a:pt x="949" y="623"/>
                  </a:lnTo>
                  <a:lnTo>
                    <a:pt x="943" y="623"/>
                  </a:lnTo>
                  <a:lnTo>
                    <a:pt x="937" y="625"/>
                  </a:lnTo>
                  <a:lnTo>
                    <a:pt x="932" y="625"/>
                  </a:lnTo>
                  <a:lnTo>
                    <a:pt x="926" y="627"/>
                  </a:lnTo>
                  <a:lnTo>
                    <a:pt x="920" y="627"/>
                  </a:lnTo>
                  <a:lnTo>
                    <a:pt x="913" y="629"/>
                  </a:lnTo>
                  <a:lnTo>
                    <a:pt x="907" y="629"/>
                  </a:lnTo>
                  <a:lnTo>
                    <a:pt x="901" y="631"/>
                  </a:lnTo>
                  <a:lnTo>
                    <a:pt x="896" y="631"/>
                  </a:lnTo>
                  <a:lnTo>
                    <a:pt x="888" y="633"/>
                  </a:lnTo>
                  <a:lnTo>
                    <a:pt x="882" y="633"/>
                  </a:lnTo>
                  <a:lnTo>
                    <a:pt x="875" y="633"/>
                  </a:lnTo>
                  <a:lnTo>
                    <a:pt x="869" y="633"/>
                  </a:lnTo>
                  <a:lnTo>
                    <a:pt x="863" y="635"/>
                  </a:lnTo>
                  <a:lnTo>
                    <a:pt x="856" y="635"/>
                  </a:lnTo>
                  <a:lnTo>
                    <a:pt x="850" y="637"/>
                  </a:lnTo>
                  <a:lnTo>
                    <a:pt x="842" y="637"/>
                  </a:lnTo>
                  <a:lnTo>
                    <a:pt x="835" y="637"/>
                  </a:lnTo>
                  <a:lnTo>
                    <a:pt x="829" y="637"/>
                  </a:lnTo>
                  <a:lnTo>
                    <a:pt x="823" y="639"/>
                  </a:lnTo>
                  <a:lnTo>
                    <a:pt x="816" y="639"/>
                  </a:lnTo>
                  <a:lnTo>
                    <a:pt x="810" y="641"/>
                  </a:lnTo>
                  <a:lnTo>
                    <a:pt x="802" y="641"/>
                  </a:lnTo>
                  <a:lnTo>
                    <a:pt x="797" y="642"/>
                  </a:lnTo>
                  <a:lnTo>
                    <a:pt x="789" y="642"/>
                  </a:lnTo>
                  <a:lnTo>
                    <a:pt x="782" y="642"/>
                  </a:lnTo>
                  <a:lnTo>
                    <a:pt x="776" y="642"/>
                  </a:lnTo>
                  <a:lnTo>
                    <a:pt x="768" y="642"/>
                  </a:lnTo>
                  <a:lnTo>
                    <a:pt x="761" y="642"/>
                  </a:lnTo>
                  <a:lnTo>
                    <a:pt x="753" y="642"/>
                  </a:lnTo>
                  <a:lnTo>
                    <a:pt x="747" y="642"/>
                  </a:lnTo>
                  <a:lnTo>
                    <a:pt x="742" y="642"/>
                  </a:lnTo>
                  <a:lnTo>
                    <a:pt x="734" y="641"/>
                  </a:lnTo>
                  <a:lnTo>
                    <a:pt x="726" y="641"/>
                  </a:lnTo>
                  <a:lnTo>
                    <a:pt x="721" y="641"/>
                  </a:lnTo>
                  <a:lnTo>
                    <a:pt x="713" y="641"/>
                  </a:lnTo>
                  <a:lnTo>
                    <a:pt x="707" y="641"/>
                  </a:lnTo>
                  <a:lnTo>
                    <a:pt x="702" y="641"/>
                  </a:lnTo>
                  <a:lnTo>
                    <a:pt x="694" y="641"/>
                  </a:lnTo>
                  <a:lnTo>
                    <a:pt x="688" y="641"/>
                  </a:lnTo>
                  <a:lnTo>
                    <a:pt x="681" y="641"/>
                  </a:lnTo>
                  <a:lnTo>
                    <a:pt x="675" y="641"/>
                  </a:lnTo>
                  <a:lnTo>
                    <a:pt x="669" y="641"/>
                  </a:lnTo>
                  <a:lnTo>
                    <a:pt x="662" y="641"/>
                  </a:lnTo>
                  <a:lnTo>
                    <a:pt x="656" y="639"/>
                  </a:lnTo>
                  <a:lnTo>
                    <a:pt x="648" y="639"/>
                  </a:lnTo>
                  <a:lnTo>
                    <a:pt x="643" y="639"/>
                  </a:lnTo>
                  <a:lnTo>
                    <a:pt x="637" y="639"/>
                  </a:lnTo>
                  <a:lnTo>
                    <a:pt x="626" y="637"/>
                  </a:lnTo>
                  <a:lnTo>
                    <a:pt x="614" y="637"/>
                  </a:lnTo>
                  <a:lnTo>
                    <a:pt x="605" y="637"/>
                  </a:lnTo>
                  <a:lnTo>
                    <a:pt x="595" y="637"/>
                  </a:lnTo>
                  <a:lnTo>
                    <a:pt x="584" y="635"/>
                  </a:lnTo>
                  <a:lnTo>
                    <a:pt x="574" y="635"/>
                  </a:lnTo>
                  <a:lnTo>
                    <a:pt x="565" y="633"/>
                  </a:lnTo>
                  <a:lnTo>
                    <a:pt x="555" y="633"/>
                  </a:lnTo>
                  <a:lnTo>
                    <a:pt x="546" y="633"/>
                  </a:lnTo>
                  <a:lnTo>
                    <a:pt x="540" y="631"/>
                  </a:lnTo>
                  <a:lnTo>
                    <a:pt x="532" y="631"/>
                  </a:lnTo>
                  <a:lnTo>
                    <a:pt x="527" y="631"/>
                  </a:lnTo>
                  <a:lnTo>
                    <a:pt x="519" y="629"/>
                  </a:lnTo>
                  <a:lnTo>
                    <a:pt x="515" y="629"/>
                  </a:lnTo>
                  <a:lnTo>
                    <a:pt x="510" y="627"/>
                  </a:lnTo>
                  <a:lnTo>
                    <a:pt x="508" y="627"/>
                  </a:lnTo>
                  <a:lnTo>
                    <a:pt x="502" y="627"/>
                  </a:lnTo>
                  <a:lnTo>
                    <a:pt x="502" y="627"/>
                  </a:lnTo>
                  <a:lnTo>
                    <a:pt x="278" y="909"/>
                  </a:lnTo>
                  <a:lnTo>
                    <a:pt x="276" y="907"/>
                  </a:lnTo>
                  <a:lnTo>
                    <a:pt x="272" y="907"/>
                  </a:lnTo>
                  <a:lnTo>
                    <a:pt x="266" y="903"/>
                  </a:lnTo>
                  <a:lnTo>
                    <a:pt x="262" y="901"/>
                  </a:lnTo>
                  <a:lnTo>
                    <a:pt x="253" y="895"/>
                  </a:lnTo>
                  <a:lnTo>
                    <a:pt x="245" y="891"/>
                  </a:lnTo>
                  <a:lnTo>
                    <a:pt x="234" y="884"/>
                  </a:lnTo>
                  <a:lnTo>
                    <a:pt x="224" y="880"/>
                  </a:lnTo>
                  <a:lnTo>
                    <a:pt x="213" y="871"/>
                  </a:lnTo>
                  <a:lnTo>
                    <a:pt x="202" y="861"/>
                  </a:lnTo>
                  <a:lnTo>
                    <a:pt x="190" y="852"/>
                  </a:lnTo>
                  <a:lnTo>
                    <a:pt x="181" y="842"/>
                  </a:lnTo>
                  <a:lnTo>
                    <a:pt x="173" y="834"/>
                  </a:lnTo>
                  <a:lnTo>
                    <a:pt x="169" y="829"/>
                  </a:lnTo>
                  <a:lnTo>
                    <a:pt x="164" y="821"/>
                  </a:lnTo>
                  <a:lnTo>
                    <a:pt x="160" y="817"/>
                  </a:lnTo>
                  <a:lnTo>
                    <a:pt x="156" y="810"/>
                  </a:lnTo>
                  <a:lnTo>
                    <a:pt x="150" y="802"/>
                  </a:lnTo>
                  <a:lnTo>
                    <a:pt x="148" y="795"/>
                  </a:lnTo>
                  <a:lnTo>
                    <a:pt x="145" y="789"/>
                  </a:lnTo>
                  <a:lnTo>
                    <a:pt x="141" y="779"/>
                  </a:lnTo>
                  <a:lnTo>
                    <a:pt x="137" y="772"/>
                  </a:lnTo>
                  <a:lnTo>
                    <a:pt x="135" y="762"/>
                  </a:lnTo>
                  <a:lnTo>
                    <a:pt x="133" y="755"/>
                  </a:lnTo>
                  <a:lnTo>
                    <a:pt x="129" y="747"/>
                  </a:lnTo>
                  <a:lnTo>
                    <a:pt x="127" y="738"/>
                  </a:lnTo>
                  <a:lnTo>
                    <a:pt x="126" y="730"/>
                  </a:lnTo>
                  <a:lnTo>
                    <a:pt x="126" y="720"/>
                  </a:lnTo>
                  <a:lnTo>
                    <a:pt x="124" y="711"/>
                  </a:lnTo>
                  <a:lnTo>
                    <a:pt x="124" y="703"/>
                  </a:lnTo>
                  <a:lnTo>
                    <a:pt x="124" y="694"/>
                  </a:lnTo>
                  <a:lnTo>
                    <a:pt x="124" y="684"/>
                  </a:lnTo>
                  <a:lnTo>
                    <a:pt x="122" y="675"/>
                  </a:lnTo>
                  <a:lnTo>
                    <a:pt x="122" y="667"/>
                  </a:lnTo>
                  <a:lnTo>
                    <a:pt x="122" y="660"/>
                  </a:lnTo>
                  <a:lnTo>
                    <a:pt x="124" y="652"/>
                  </a:lnTo>
                  <a:lnTo>
                    <a:pt x="124" y="644"/>
                  </a:lnTo>
                  <a:lnTo>
                    <a:pt x="124" y="637"/>
                  </a:lnTo>
                  <a:lnTo>
                    <a:pt x="124" y="629"/>
                  </a:lnTo>
                  <a:lnTo>
                    <a:pt x="124" y="623"/>
                  </a:lnTo>
                  <a:lnTo>
                    <a:pt x="124" y="616"/>
                  </a:lnTo>
                  <a:lnTo>
                    <a:pt x="124" y="608"/>
                  </a:lnTo>
                  <a:lnTo>
                    <a:pt x="126" y="603"/>
                  </a:lnTo>
                  <a:lnTo>
                    <a:pt x="126" y="599"/>
                  </a:lnTo>
                  <a:lnTo>
                    <a:pt x="127" y="589"/>
                  </a:lnTo>
                  <a:lnTo>
                    <a:pt x="127" y="584"/>
                  </a:lnTo>
                  <a:lnTo>
                    <a:pt x="129" y="580"/>
                  </a:lnTo>
                  <a:lnTo>
                    <a:pt x="131" y="578"/>
                  </a:lnTo>
                  <a:lnTo>
                    <a:pt x="0" y="494"/>
                  </a:lnTo>
                  <a:lnTo>
                    <a:pt x="0" y="0"/>
                  </a:lnTo>
                  <a:lnTo>
                    <a:pt x="888" y="0"/>
                  </a:lnTo>
                  <a:lnTo>
                    <a:pt x="888" y="0"/>
                  </a:lnTo>
                  <a:close/>
                </a:path>
              </a:pathLst>
            </a:custGeom>
            <a:solidFill>
              <a:srgbClr val="425E3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08" name="Freeform 40"/>
            <p:cNvSpPr>
              <a:spLocks/>
            </p:cNvSpPr>
            <p:nvPr/>
          </p:nvSpPr>
          <p:spPr bwMode="auto">
            <a:xfrm>
              <a:off x="2160" y="1428"/>
              <a:ext cx="100" cy="233"/>
            </a:xfrm>
            <a:custGeom>
              <a:avLst/>
              <a:gdLst/>
              <a:ahLst/>
              <a:cxnLst>
                <a:cxn ang="0">
                  <a:pos x="123" y="463"/>
                </a:cxn>
                <a:cxn ang="0">
                  <a:pos x="121" y="454"/>
                </a:cxn>
                <a:cxn ang="0">
                  <a:pos x="117" y="442"/>
                </a:cxn>
                <a:cxn ang="0">
                  <a:pos x="117" y="427"/>
                </a:cxn>
                <a:cxn ang="0">
                  <a:pos x="116" y="410"/>
                </a:cxn>
                <a:cxn ang="0">
                  <a:pos x="116" y="399"/>
                </a:cxn>
                <a:cxn ang="0">
                  <a:pos x="117" y="384"/>
                </a:cxn>
                <a:cxn ang="0">
                  <a:pos x="117" y="368"/>
                </a:cxn>
                <a:cxn ang="0">
                  <a:pos x="119" y="351"/>
                </a:cxn>
                <a:cxn ang="0">
                  <a:pos x="123" y="332"/>
                </a:cxn>
                <a:cxn ang="0">
                  <a:pos x="125" y="317"/>
                </a:cxn>
                <a:cxn ang="0">
                  <a:pos x="129" y="304"/>
                </a:cxn>
                <a:cxn ang="0">
                  <a:pos x="129" y="292"/>
                </a:cxn>
                <a:cxn ang="0">
                  <a:pos x="131" y="279"/>
                </a:cxn>
                <a:cxn ang="0">
                  <a:pos x="133" y="266"/>
                </a:cxn>
                <a:cxn ang="0">
                  <a:pos x="135" y="254"/>
                </a:cxn>
                <a:cxn ang="0">
                  <a:pos x="138" y="241"/>
                </a:cxn>
                <a:cxn ang="0">
                  <a:pos x="142" y="228"/>
                </a:cxn>
                <a:cxn ang="0">
                  <a:pos x="144" y="214"/>
                </a:cxn>
                <a:cxn ang="0">
                  <a:pos x="148" y="199"/>
                </a:cxn>
                <a:cxn ang="0">
                  <a:pos x="150" y="188"/>
                </a:cxn>
                <a:cxn ang="0">
                  <a:pos x="154" y="174"/>
                </a:cxn>
                <a:cxn ang="0">
                  <a:pos x="157" y="159"/>
                </a:cxn>
                <a:cxn ang="0">
                  <a:pos x="161" y="148"/>
                </a:cxn>
                <a:cxn ang="0">
                  <a:pos x="163" y="135"/>
                </a:cxn>
                <a:cxn ang="0">
                  <a:pos x="167" y="121"/>
                </a:cxn>
                <a:cxn ang="0">
                  <a:pos x="169" y="110"/>
                </a:cxn>
                <a:cxn ang="0">
                  <a:pos x="173" y="97"/>
                </a:cxn>
                <a:cxn ang="0">
                  <a:pos x="176" y="79"/>
                </a:cxn>
                <a:cxn ang="0">
                  <a:pos x="182" y="59"/>
                </a:cxn>
                <a:cxn ang="0">
                  <a:pos x="186" y="39"/>
                </a:cxn>
                <a:cxn ang="0">
                  <a:pos x="190" y="24"/>
                </a:cxn>
                <a:cxn ang="0">
                  <a:pos x="194" y="11"/>
                </a:cxn>
                <a:cxn ang="0">
                  <a:pos x="197" y="0"/>
                </a:cxn>
                <a:cxn ang="0">
                  <a:pos x="17" y="144"/>
                </a:cxn>
                <a:cxn ang="0">
                  <a:pos x="13" y="148"/>
                </a:cxn>
                <a:cxn ang="0">
                  <a:pos x="11" y="159"/>
                </a:cxn>
                <a:cxn ang="0">
                  <a:pos x="7" y="176"/>
                </a:cxn>
                <a:cxn ang="0">
                  <a:pos x="3" y="188"/>
                </a:cxn>
                <a:cxn ang="0">
                  <a:pos x="3" y="199"/>
                </a:cxn>
                <a:cxn ang="0">
                  <a:pos x="0" y="212"/>
                </a:cxn>
                <a:cxn ang="0">
                  <a:pos x="0" y="226"/>
                </a:cxn>
                <a:cxn ang="0">
                  <a:pos x="0" y="239"/>
                </a:cxn>
                <a:cxn ang="0">
                  <a:pos x="0" y="256"/>
                </a:cxn>
                <a:cxn ang="0">
                  <a:pos x="0" y="271"/>
                </a:cxn>
                <a:cxn ang="0">
                  <a:pos x="2" y="287"/>
                </a:cxn>
                <a:cxn ang="0">
                  <a:pos x="5" y="302"/>
                </a:cxn>
                <a:cxn ang="0">
                  <a:pos x="11" y="319"/>
                </a:cxn>
                <a:cxn ang="0">
                  <a:pos x="15" y="332"/>
                </a:cxn>
                <a:cxn ang="0">
                  <a:pos x="22" y="346"/>
                </a:cxn>
                <a:cxn ang="0">
                  <a:pos x="28" y="359"/>
                </a:cxn>
                <a:cxn ang="0">
                  <a:pos x="40" y="374"/>
                </a:cxn>
                <a:cxn ang="0">
                  <a:pos x="47" y="385"/>
                </a:cxn>
                <a:cxn ang="0">
                  <a:pos x="57" y="399"/>
                </a:cxn>
                <a:cxn ang="0">
                  <a:pos x="78" y="422"/>
                </a:cxn>
                <a:cxn ang="0">
                  <a:pos x="97" y="439"/>
                </a:cxn>
                <a:cxn ang="0">
                  <a:pos x="110" y="452"/>
                </a:cxn>
                <a:cxn ang="0">
                  <a:pos x="121" y="461"/>
                </a:cxn>
                <a:cxn ang="0">
                  <a:pos x="125" y="465"/>
                </a:cxn>
              </a:cxnLst>
              <a:rect l="0" t="0" r="r" b="b"/>
              <a:pathLst>
                <a:path w="199" h="465">
                  <a:moveTo>
                    <a:pt x="125" y="465"/>
                  </a:moveTo>
                  <a:lnTo>
                    <a:pt x="123" y="463"/>
                  </a:lnTo>
                  <a:lnTo>
                    <a:pt x="123" y="458"/>
                  </a:lnTo>
                  <a:lnTo>
                    <a:pt x="121" y="454"/>
                  </a:lnTo>
                  <a:lnTo>
                    <a:pt x="119" y="448"/>
                  </a:lnTo>
                  <a:lnTo>
                    <a:pt x="117" y="442"/>
                  </a:lnTo>
                  <a:lnTo>
                    <a:pt x="117" y="437"/>
                  </a:lnTo>
                  <a:lnTo>
                    <a:pt x="117" y="427"/>
                  </a:lnTo>
                  <a:lnTo>
                    <a:pt x="116" y="418"/>
                  </a:lnTo>
                  <a:lnTo>
                    <a:pt x="116" y="410"/>
                  </a:lnTo>
                  <a:lnTo>
                    <a:pt x="116" y="404"/>
                  </a:lnTo>
                  <a:lnTo>
                    <a:pt x="116" y="399"/>
                  </a:lnTo>
                  <a:lnTo>
                    <a:pt x="117" y="393"/>
                  </a:lnTo>
                  <a:lnTo>
                    <a:pt x="117" y="384"/>
                  </a:lnTo>
                  <a:lnTo>
                    <a:pt x="117" y="376"/>
                  </a:lnTo>
                  <a:lnTo>
                    <a:pt x="117" y="368"/>
                  </a:lnTo>
                  <a:lnTo>
                    <a:pt x="119" y="361"/>
                  </a:lnTo>
                  <a:lnTo>
                    <a:pt x="119" y="351"/>
                  </a:lnTo>
                  <a:lnTo>
                    <a:pt x="121" y="342"/>
                  </a:lnTo>
                  <a:lnTo>
                    <a:pt x="123" y="332"/>
                  </a:lnTo>
                  <a:lnTo>
                    <a:pt x="125" y="323"/>
                  </a:lnTo>
                  <a:lnTo>
                    <a:pt x="125" y="317"/>
                  </a:lnTo>
                  <a:lnTo>
                    <a:pt x="127" y="311"/>
                  </a:lnTo>
                  <a:lnTo>
                    <a:pt x="129" y="304"/>
                  </a:lnTo>
                  <a:lnTo>
                    <a:pt x="129" y="300"/>
                  </a:lnTo>
                  <a:lnTo>
                    <a:pt x="129" y="292"/>
                  </a:lnTo>
                  <a:lnTo>
                    <a:pt x="131" y="287"/>
                  </a:lnTo>
                  <a:lnTo>
                    <a:pt x="131" y="279"/>
                  </a:lnTo>
                  <a:lnTo>
                    <a:pt x="133" y="273"/>
                  </a:lnTo>
                  <a:lnTo>
                    <a:pt x="133" y="266"/>
                  </a:lnTo>
                  <a:lnTo>
                    <a:pt x="135" y="260"/>
                  </a:lnTo>
                  <a:lnTo>
                    <a:pt x="135" y="254"/>
                  </a:lnTo>
                  <a:lnTo>
                    <a:pt x="138" y="247"/>
                  </a:lnTo>
                  <a:lnTo>
                    <a:pt x="138" y="241"/>
                  </a:lnTo>
                  <a:lnTo>
                    <a:pt x="140" y="233"/>
                  </a:lnTo>
                  <a:lnTo>
                    <a:pt x="142" y="228"/>
                  </a:lnTo>
                  <a:lnTo>
                    <a:pt x="144" y="222"/>
                  </a:lnTo>
                  <a:lnTo>
                    <a:pt x="144" y="214"/>
                  </a:lnTo>
                  <a:lnTo>
                    <a:pt x="146" y="207"/>
                  </a:lnTo>
                  <a:lnTo>
                    <a:pt x="148" y="199"/>
                  </a:lnTo>
                  <a:lnTo>
                    <a:pt x="150" y="193"/>
                  </a:lnTo>
                  <a:lnTo>
                    <a:pt x="150" y="188"/>
                  </a:lnTo>
                  <a:lnTo>
                    <a:pt x="154" y="180"/>
                  </a:lnTo>
                  <a:lnTo>
                    <a:pt x="154" y="174"/>
                  </a:lnTo>
                  <a:lnTo>
                    <a:pt x="156" y="167"/>
                  </a:lnTo>
                  <a:lnTo>
                    <a:pt x="157" y="159"/>
                  </a:lnTo>
                  <a:lnTo>
                    <a:pt x="159" y="154"/>
                  </a:lnTo>
                  <a:lnTo>
                    <a:pt x="161" y="148"/>
                  </a:lnTo>
                  <a:lnTo>
                    <a:pt x="163" y="140"/>
                  </a:lnTo>
                  <a:lnTo>
                    <a:pt x="163" y="135"/>
                  </a:lnTo>
                  <a:lnTo>
                    <a:pt x="165" y="127"/>
                  </a:lnTo>
                  <a:lnTo>
                    <a:pt x="167" y="121"/>
                  </a:lnTo>
                  <a:lnTo>
                    <a:pt x="169" y="116"/>
                  </a:lnTo>
                  <a:lnTo>
                    <a:pt x="169" y="110"/>
                  </a:lnTo>
                  <a:lnTo>
                    <a:pt x="171" y="102"/>
                  </a:lnTo>
                  <a:lnTo>
                    <a:pt x="173" y="97"/>
                  </a:lnTo>
                  <a:lnTo>
                    <a:pt x="175" y="91"/>
                  </a:lnTo>
                  <a:lnTo>
                    <a:pt x="176" y="79"/>
                  </a:lnTo>
                  <a:lnTo>
                    <a:pt x="180" y="70"/>
                  </a:lnTo>
                  <a:lnTo>
                    <a:pt x="182" y="59"/>
                  </a:lnTo>
                  <a:lnTo>
                    <a:pt x="184" y="49"/>
                  </a:lnTo>
                  <a:lnTo>
                    <a:pt x="186" y="39"/>
                  </a:lnTo>
                  <a:lnTo>
                    <a:pt x="190" y="32"/>
                  </a:lnTo>
                  <a:lnTo>
                    <a:pt x="190" y="24"/>
                  </a:lnTo>
                  <a:lnTo>
                    <a:pt x="194" y="19"/>
                  </a:lnTo>
                  <a:lnTo>
                    <a:pt x="194" y="11"/>
                  </a:lnTo>
                  <a:lnTo>
                    <a:pt x="195" y="7"/>
                  </a:lnTo>
                  <a:lnTo>
                    <a:pt x="197" y="0"/>
                  </a:lnTo>
                  <a:lnTo>
                    <a:pt x="199" y="0"/>
                  </a:lnTo>
                  <a:lnTo>
                    <a:pt x="17" y="144"/>
                  </a:lnTo>
                  <a:lnTo>
                    <a:pt x="15" y="144"/>
                  </a:lnTo>
                  <a:lnTo>
                    <a:pt x="13" y="148"/>
                  </a:lnTo>
                  <a:lnTo>
                    <a:pt x="11" y="152"/>
                  </a:lnTo>
                  <a:lnTo>
                    <a:pt x="11" y="159"/>
                  </a:lnTo>
                  <a:lnTo>
                    <a:pt x="9" y="167"/>
                  </a:lnTo>
                  <a:lnTo>
                    <a:pt x="7" y="176"/>
                  </a:lnTo>
                  <a:lnTo>
                    <a:pt x="5" y="180"/>
                  </a:lnTo>
                  <a:lnTo>
                    <a:pt x="3" y="188"/>
                  </a:lnTo>
                  <a:lnTo>
                    <a:pt x="3" y="193"/>
                  </a:lnTo>
                  <a:lnTo>
                    <a:pt x="3" y="199"/>
                  </a:lnTo>
                  <a:lnTo>
                    <a:pt x="2" y="205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0" y="226"/>
                  </a:lnTo>
                  <a:lnTo>
                    <a:pt x="0" y="231"/>
                  </a:lnTo>
                  <a:lnTo>
                    <a:pt x="0" y="239"/>
                  </a:lnTo>
                  <a:lnTo>
                    <a:pt x="0" y="247"/>
                  </a:lnTo>
                  <a:lnTo>
                    <a:pt x="0" y="256"/>
                  </a:lnTo>
                  <a:lnTo>
                    <a:pt x="0" y="262"/>
                  </a:lnTo>
                  <a:lnTo>
                    <a:pt x="0" y="271"/>
                  </a:lnTo>
                  <a:lnTo>
                    <a:pt x="0" y="279"/>
                  </a:lnTo>
                  <a:lnTo>
                    <a:pt x="2" y="287"/>
                  </a:lnTo>
                  <a:lnTo>
                    <a:pt x="3" y="294"/>
                  </a:lnTo>
                  <a:lnTo>
                    <a:pt x="5" y="302"/>
                  </a:lnTo>
                  <a:lnTo>
                    <a:pt x="7" y="309"/>
                  </a:lnTo>
                  <a:lnTo>
                    <a:pt x="11" y="319"/>
                  </a:lnTo>
                  <a:lnTo>
                    <a:pt x="13" y="325"/>
                  </a:lnTo>
                  <a:lnTo>
                    <a:pt x="15" y="332"/>
                  </a:lnTo>
                  <a:lnTo>
                    <a:pt x="19" y="338"/>
                  </a:lnTo>
                  <a:lnTo>
                    <a:pt x="22" y="346"/>
                  </a:lnTo>
                  <a:lnTo>
                    <a:pt x="26" y="353"/>
                  </a:lnTo>
                  <a:lnTo>
                    <a:pt x="28" y="359"/>
                  </a:lnTo>
                  <a:lnTo>
                    <a:pt x="34" y="366"/>
                  </a:lnTo>
                  <a:lnTo>
                    <a:pt x="40" y="374"/>
                  </a:lnTo>
                  <a:lnTo>
                    <a:pt x="41" y="378"/>
                  </a:lnTo>
                  <a:lnTo>
                    <a:pt x="47" y="385"/>
                  </a:lnTo>
                  <a:lnTo>
                    <a:pt x="51" y="391"/>
                  </a:lnTo>
                  <a:lnTo>
                    <a:pt x="57" y="399"/>
                  </a:lnTo>
                  <a:lnTo>
                    <a:pt x="66" y="408"/>
                  </a:lnTo>
                  <a:lnTo>
                    <a:pt x="78" y="422"/>
                  </a:lnTo>
                  <a:lnTo>
                    <a:pt x="85" y="429"/>
                  </a:lnTo>
                  <a:lnTo>
                    <a:pt x="97" y="439"/>
                  </a:lnTo>
                  <a:lnTo>
                    <a:pt x="104" y="444"/>
                  </a:lnTo>
                  <a:lnTo>
                    <a:pt x="110" y="452"/>
                  </a:lnTo>
                  <a:lnTo>
                    <a:pt x="116" y="458"/>
                  </a:lnTo>
                  <a:lnTo>
                    <a:pt x="121" y="461"/>
                  </a:lnTo>
                  <a:lnTo>
                    <a:pt x="123" y="463"/>
                  </a:lnTo>
                  <a:lnTo>
                    <a:pt x="125" y="465"/>
                  </a:lnTo>
                  <a:lnTo>
                    <a:pt x="125" y="465"/>
                  </a:lnTo>
                  <a:close/>
                </a:path>
              </a:pathLst>
            </a:custGeom>
            <a:solidFill>
              <a:srgbClr val="BDA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09" name="Freeform 41"/>
            <p:cNvSpPr>
              <a:spLocks/>
            </p:cNvSpPr>
            <p:nvPr/>
          </p:nvSpPr>
          <p:spPr bwMode="auto">
            <a:xfrm>
              <a:off x="2346" y="1386"/>
              <a:ext cx="177" cy="131"/>
            </a:xfrm>
            <a:custGeom>
              <a:avLst/>
              <a:gdLst/>
              <a:ahLst/>
              <a:cxnLst>
                <a:cxn ang="0">
                  <a:pos x="139" y="0"/>
                </a:cxn>
                <a:cxn ang="0">
                  <a:pos x="354" y="238"/>
                </a:cxn>
                <a:cxn ang="0">
                  <a:pos x="352" y="238"/>
                </a:cxn>
                <a:cxn ang="0">
                  <a:pos x="350" y="238"/>
                </a:cxn>
                <a:cxn ang="0">
                  <a:pos x="344" y="238"/>
                </a:cxn>
                <a:cxn ang="0">
                  <a:pos x="339" y="239"/>
                </a:cxn>
                <a:cxn ang="0">
                  <a:pos x="331" y="239"/>
                </a:cxn>
                <a:cxn ang="0">
                  <a:pos x="324" y="239"/>
                </a:cxn>
                <a:cxn ang="0">
                  <a:pos x="314" y="241"/>
                </a:cxn>
                <a:cxn ang="0">
                  <a:pos x="305" y="241"/>
                </a:cxn>
                <a:cxn ang="0">
                  <a:pos x="297" y="241"/>
                </a:cxn>
                <a:cxn ang="0">
                  <a:pos x="291" y="241"/>
                </a:cxn>
                <a:cxn ang="0">
                  <a:pos x="286" y="243"/>
                </a:cxn>
                <a:cxn ang="0">
                  <a:pos x="280" y="243"/>
                </a:cxn>
                <a:cxn ang="0">
                  <a:pos x="272" y="243"/>
                </a:cxn>
                <a:cxn ang="0">
                  <a:pos x="267" y="243"/>
                </a:cxn>
                <a:cxn ang="0">
                  <a:pos x="261" y="245"/>
                </a:cxn>
                <a:cxn ang="0">
                  <a:pos x="253" y="245"/>
                </a:cxn>
                <a:cxn ang="0">
                  <a:pos x="246" y="245"/>
                </a:cxn>
                <a:cxn ang="0">
                  <a:pos x="238" y="247"/>
                </a:cxn>
                <a:cxn ang="0">
                  <a:pos x="230" y="247"/>
                </a:cxn>
                <a:cxn ang="0">
                  <a:pos x="223" y="249"/>
                </a:cxn>
                <a:cxn ang="0">
                  <a:pos x="215" y="249"/>
                </a:cxn>
                <a:cxn ang="0">
                  <a:pos x="208" y="249"/>
                </a:cxn>
                <a:cxn ang="0">
                  <a:pos x="200" y="251"/>
                </a:cxn>
                <a:cxn ang="0">
                  <a:pos x="194" y="251"/>
                </a:cxn>
                <a:cxn ang="0">
                  <a:pos x="185" y="251"/>
                </a:cxn>
                <a:cxn ang="0">
                  <a:pos x="179" y="251"/>
                </a:cxn>
                <a:cxn ang="0">
                  <a:pos x="170" y="251"/>
                </a:cxn>
                <a:cxn ang="0">
                  <a:pos x="164" y="253"/>
                </a:cxn>
                <a:cxn ang="0">
                  <a:pos x="154" y="253"/>
                </a:cxn>
                <a:cxn ang="0">
                  <a:pos x="147" y="253"/>
                </a:cxn>
                <a:cxn ang="0">
                  <a:pos x="139" y="253"/>
                </a:cxn>
                <a:cxn ang="0">
                  <a:pos x="133" y="255"/>
                </a:cxn>
                <a:cxn ang="0">
                  <a:pos x="126" y="255"/>
                </a:cxn>
                <a:cxn ang="0">
                  <a:pos x="118" y="257"/>
                </a:cxn>
                <a:cxn ang="0">
                  <a:pos x="111" y="257"/>
                </a:cxn>
                <a:cxn ang="0">
                  <a:pos x="103" y="257"/>
                </a:cxn>
                <a:cxn ang="0">
                  <a:pos x="97" y="257"/>
                </a:cxn>
                <a:cxn ang="0">
                  <a:pos x="92" y="258"/>
                </a:cxn>
                <a:cxn ang="0">
                  <a:pos x="84" y="258"/>
                </a:cxn>
                <a:cxn ang="0">
                  <a:pos x="78" y="258"/>
                </a:cxn>
                <a:cxn ang="0">
                  <a:pos x="73" y="258"/>
                </a:cxn>
                <a:cxn ang="0">
                  <a:pos x="67" y="258"/>
                </a:cxn>
                <a:cxn ang="0">
                  <a:pos x="61" y="258"/>
                </a:cxn>
                <a:cxn ang="0">
                  <a:pos x="57" y="260"/>
                </a:cxn>
                <a:cxn ang="0">
                  <a:pos x="46" y="260"/>
                </a:cxn>
                <a:cxn ang="0">
                  <a:pos x="40" y="260"/>
                </a:cxn>
                <a:cxn ang="0">
                  <a:pos x="35" y="260"/>
                </a:cxn>
                <a:cxn ang="0">
                  <a:pos x="29" y="260"/>
                </a:cxn>
                <a:cxn ang="0">
                  <a:pos x="27" y="260"/>
                </a:cxn>
                <a:cxn ang="0">
                  <a:pos x="65" y="181"/>
                </a:cxn>
                <a:cxn ang="0">
                  <a:pos x="0" y="103"/>
                </a:cxn>
                <a:cxn ang="0">
                  <a:pos x="139" y="0"/>
                </a:cxn>
                <a:cxn ang="0">
                  <a:pos x="139" y="0"/>
                </a:cxn>
              </a:cxnLst>
              <a:rect l="0" t="0" r="r" b="b"/>
              <a:pathLst>
                <a:path w="354" h="260">
                  <a:moveTo>
                    <a:pt x="139" y="0"/>
                  </a:moveTo>
                  <a:lnTo>
                    <a:pt x="354" y="238"/>
                  </a:lnTo>
                  <a:lnTo>
                    <a:pt x="352" y="238"/>
                  </a:lnTo>
                  <a:lnTo>
                    <a:pt x="350" y="238"/>
                  </a:lnTo>
                  <a:lnTo>
                    <a:pt x="344" y="238"/>
                  </a:lnTo>
                  <a:lnTo>
                    <a:pt x="339" y="239"/>
                  </a:lnTo>
                  <a:lnTo>
                    <a:pt x="331" y="239"/>
                  </a:lnTo>
                  <a:lnTo>
                    <a:pt x="324" y="239"/>
                  </a:lnTo>
                  <a:lnTo>
                    <a:pt x="314" y="241"/>
                  </a:lnTo>
                  <a:lnTo>
                    <a:pt x="305" y="241"/>
                  </a:lnTo>
                  <a:lnTo>
                    <a:pt x="297" y="241"/>
                  </a:lnTo>
                  <a:lnTo>
                    <a:pt x="291" y="241"/>
                  </a:lnTo>
                  <a:lnTo>
                    <a:pt x="286" y="243"/>
                  </a:lnTo>
                  <a:lnTo>
                    <a:pt x="280" y="243"/>
                  </a:lnTo>
                  <a:lnTo>
                    <a:pt x="272" y="243"/>
                  </a:lnTo>
                  <a:lnTo>
                    <a:pt x="267" y="243"/>
                  </a:lnTo>
                  <a:lnTo>
                    <a:pt x="261" y="245"/>
                  </a:lnTo>
                  <a:lnTo>
                    <a:pt x="253" y="245"/>
                  </a:lnTo>
                  <a:lnTo>
                    <a:pt x="246" y="245"/>
                  </a:lnTo>
                  <a:lnTo>
                    <a:pt x="238" y="247"/>
                  </a:lnTo>
                  <a:lnTo>
                    <a:pt x="230" y="247"/>
                  </a:lnTo>
                  <a:lnTo>
                    <a:pt x="223" y="249"/>
                  </a:lnTo>
                  <a:lnTo>
                    <a:pt x="215" y="249"/>
                  </a:lnTo>
                  <a:lnTo>
                    <a:pt x="208" y="249"/>
                  </a:lnTo>
                  <a:lnTo>
                    <a:pt x="200" y="251"/>
                  </a:lnTo>
                  <a:lnTo>
                    <a:pt x="194" y="251"/>
                  </a:lnTo>
                  <a:lnTo>
                    <a:pt x="185" y="251"/>
                  </a:lnTo>
                  <a:lnTo>
                    <a:pt x="179" y="251"/>
                  </a:lnTo>
                  <a:lnTo>
                    <a:pt x="170" y="251"/>
                  </a:lnTo>
                  <a:lnTo>
                    <a:pt x="164" y="253"/>
                  </a:lnTo>
                  <a:lnTo>
                    <a:pt x="154" y="253"/>
                  </a:lnTo>
                  <a:lnTo>
                    <a:pt x="147" y="253"/>
                  </a:lnTo>
                  <a:lnTo>
                    <a:pt x="139" y="253"/>
                  </a:lnTo>
                  <a:lnTo>
                    <a:pt x="133" y="255"/>
                  </a:lnTo>
                  <a:lnTo>
                    <a:pt x="126" y="255"/>
                  </a:lnTo>
                  <a:lnTo>
                    <a:pt x="118" y="257"/>
                  </a:lnTo>
                  <a:lnTo>
                    <a:pt x="111" y="257"/>
                  </a:lnTo>
                  <a:lnTo>
                    <a:pt x="103" y="257"/>
                  </a:lnTo>
                  <a:lnTo>
                    <a:pt x="97" y="257"/>
                  </a:lnTo>
                  <a:lnTo>
                    <a:pt x="92" y="258"/>
                  </a:lnTo>
                  <a:lnTo>
                    <a:pt x="84" y="258"/>
                  </a:lnTo>
                  <a:lnTo>
                    <a:pt x="78" y="258"/>
                  </a:lnTo>
                  <a:lnTo>
                    <a:pt x="73" y="258"/>
                  </a:lnTo>
                  <a:lnTo>
                    <a:pt x="67" y="258"/>
                  </a:lnTo>
                  <a:lnTo>
                    <a:pt x="61" y="258"/>
                  </a:lnTo>
                  <a:lnTo>
                    <a:pt x="57" y="260"/>
                  </a:lnTo>
                  <a:lnTo>
                    <a:pt x="46" y="260"/>
                  </a:lnTo>
                  <a:lnTo>
                    <a:pt x="40" y="260"/>
                  </a:lnTo>
                  <a:lnTo>
                    <a:pt x="35" y="260"/>
                  </a:lnTo>
                  <a:lnTo>
                    <a:pt x="29" y="260"/>
                  </a:lnTo>
                  <a:lnTo>
                    <a:pt x="27" y="260"/>
                  </a:lnTo>
                  <a:lnTo>
                    <a:pt x="65" y="181"/>
                  </a:lnTo>
                  <a:lnTo>
                    <a:pt x="0" y="103"/>
                  </a:lnTo>
                  <a:lnTo>
                    <a:pt x="139" y="0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BDA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10" name="Freeform 42"/>
            <p:cNvSpPr>
              <a:spLocks/>
            </p:cNvSpPr>
            <p:nvPr/>
          </p:nvSpPr>
          <p:spPr bwMode="auto">
            <a:xfrm>
              <a:off x="2119" y="1223"/>
              <a:ext cx="199" cy="173"/>
            </a:xfrm>
            <a:custGeom>
              <a:avLst/>
              <a:gdLst/>
              <a:ahLst/>
              <a:cxnLst>
                <a:cxn ang="0">
                  <a:pos x="21" y="346"/>
                </a:cxn>
                <a:cxn ang="0">
                  <a:pos x="19" y="338"/>
                </a:cxn>
                <a:cxn ang="0">
                  <a:pos x="17" y="329"/>
                </a:cxn>
                <a:cxn ang="0">
                  <a:pos x="15" y="319"/>
                </a:cxn>
                <a:cxn ang="0">
                  <a:pos x="11" y="304"/>
                </a:cxn>
                <a:cxn ang="0">
                  <a:pos x="9" y="289"/>
                </a:cxn>
                <a:cxn ang="0">
                  <a:pos x="6" y="272"/>
                </a:cxn>
                <a:cxn ang="0">
                  <a:pos x="4" y="253"/>
                </a:cxn>
                <a:cxn ang="0">
                  <a:pos x="2" y="232"/>
                </a:cxn>
                <a:cxn ang="0">
                  <a:pos x="2" y="213"/>
                </a:cxn>
                <a:cxn ang="0">
                  <a:pos x="0" y="190"/>
                </a:cxn>
                <a:cxn ang="0">
                  <a:pos x="2" y="169"/>
                </a:cxn>
                <a:cxn ang="0">
                  <a:pos x="4" y="148"/>
                </a:cxn>
                <a:cxn ang="0">
                  <a:pos x="7" y="129"/>
                </a:cxn>
                <a:cxn ang="0">
                  <a:pos x="11" y="110"/>
                </a:cxn>
                <a:cxn ang="0">
                  <a:pos x="19" y="95"/>
                </a:cxn>
                <a:cxn ang="0">
                  <a:pos x="26" y="78"/>
                </a:cxn>
                <a:cxn ang="0">
                  <a:pos x="36" y="65"/>
                </a:cxn>
                <a:cxn ang="0">
                  <a:pos x="49" y="51"/>
                </a:cxn>
                <a:cxn ang="0">
                  <a:pos x="61" y="42"/>
                </a:cxn>
                <a:cxn ang="0">
                  <a:pos x="74" y="32"/>
                </a:cxn>
                <a:cxn ang="0">
                  <a:pos x="89" y="25"/>
                </a:cxn>
                <a:cxn ang="0">
                  <a:pos x="103" y="19"/>
                </a:cxn>
                <a:cxn ang="0">
                  <a:pos x="118" y="13"/>
                </a:cxn>
                <a:cxn ang="0">
                  <a:pos x="131" y="8"/>
                </a:cxn>
                <a:cxn ang="0">
                  <a:pos x="142" y="6"/>
                </a:cxn>
                <a:cxn ang="0">
                  <a:pos x="156" y="2"/>
                </a:cxn>
                <a:cxn ang="0">
                  <a:pos x="165" y="2"/>
                </a:cxn>
                <a:cxn ang="0">
                  <a:pos x="180" y="0"/>
                </a:cxn>
                <a:cxn ang="0">
                  <a:pos x="188" y="0"/>
                </a:cxn>
                <a:cxn ang="0">
                  <a:pos x="251" y="0"/>
                </a:cxn>
                <a:cxn ang="0">
                  <a:pos x="397" y="0"/>
                </a:cxn>
              </a:cxnLst>
              <a:rect l="0" t="0" r="r" b="b"/>
              <a:pathLst>
                <a:path w="397" h="346">
                  <a:moveTo>
                    <a:pt x="397" y="0"/>
                  </a:moveTo>
                  <a:lnTo>
                    <a:pt x="21" y="346"/>
                  </a:lnTo>
                  <a:lnTo>
                    <a:pt x="19" y="344"/>
                  </a:lnTo>
                  <a:lnTo>
                    <a:pt x="19" y="338"/>
                  </a:lnTo>
                  <a:lnTo>
                    <a:pt x="17" y="335"/>
                  </a:lnTo>
                  <a:lnTo>
                    <a:pt x="17" y="329"/>
                  </a:lnTo>
                  <a:lnTo>
                    <a:pt x="15" y="325"/>
                  </a:lnTo>
                  <a:lnTo>
                    <a:pt x="15" y="319"/>
                  </a:lnTo>
                  <a:lnTo>
                    <a:pt x="11" y="312"/>
                  </a:lnTo>
                  <a:lnTo>
                    <a:pt x="11" y="304"/>
                  </a:lnTo>
                  <a:lnTo>
                    <a:pt x="9" y="297"/>
                  </a:lnTo>
                  <a:lnTo>
                    <a:pt x="9" y="289"/>
                  </a:lnTo>
                  <a:lnTo>
                    <a:pt x="7" y="279"/>
                  </a:lnTo>
                  <a:lnTo>
                    <a:pt x="6" y="272"/>
                  </a:lnTo>
                  <a:lnTo>
                    <a:pt x="4" y="262"/>
                  </a:lnTo>
                  <a:lnTo>
                    <a:pt x="4" y="253"/>
                  </a:lnTo>
                  <a:lnTo>
                    <a:pt x="2" y="241"/>
                  </a:lnTo>
                  <a:lnTo>
                    <a:pt x="2" y="232"/>
                  </a:lnTo>
                  <a:lnTo>
                    <a:pt x="2" y="222"/>
                  </a:lnTo>
                  <a:lnTo>
                    <a:pt x="2" y="213"/>
                  </a:lnTo>
                  <a:lnTo>
                    <a:pt x="0" y="201"/>
                  </a:lnTo>
                  <a:lnTo>
                    <a:pt x="0" y="190"/>
                  </a:lnTo>
                  <a:lnTo>
                    <a:pt x="2" y="181"/>
                  </a:lnTo>
                  <a:lnTo>
                    <a:pt x="2" y="169"/>
                  </a:lnTo>
                  <a:lnTo>
                    <a:pt x="2" y="160"/>
                  </a:lnTo>
                  <a:lnTo>
                    <a:pt x="4" y="148"/>
                  </a:lnTo>
                  <a:lnTo>
                    <a:pt x="4" y="139"/>
                  </a:lnTo>
                  <a:lnTo>
                    <a:pt x="7" y="129"/>
                  </a:lnTo>
                  <a:lnTo>
                    <a:pt x="9" y="120"/>
                  </a:lnTo>
                  <a:lnTo>
                    <a:pt x="11" y="110"/>
                  </a:lnTo>
                  <a:lnTo>
                    <a:pt x="15" y="103"/>
                  </a:lnTo>
                  <a:lnTo>
                    <a:pt x="19" y="95"/>
                  </a:lnTo>
                  <a:lnTo>
                    <a:pt x="23" y="86"/>
                  </a:lnTo>
                  <a:lnTo>
                    <a:pt x="26" y="78"/>
                  </a:lnTo>
                  <a:lnTo>
                    <a:pt x="30" y="70"/>
                  </a:lnTo>
                  <a:lnTo>
                    <a:pt x="36" y="65"/>
                  </a:lnTo>
                  <a:lnTo>
                    <a:pt x="42" y="57"/>
                  </a:lnTo>
                  <a:lnTo>
                    <a:pt x="49" y="51"/>
                  </a:lnTo>
                  <a:lnTo>
                    <a:pt x="55" y="46"/>
                  </a:lnTo>
                  <a:lnTo>
                    <a:pt x="61" y="42"/>
                  </a:lnTo>
                  <a:lnTo>
                    <a:pt x="68" y="36"/>
                  </a:lnTo>
                  <a:lnTo>
                    <a:pt x="74" y="32"/>
                  </a:lnTo>
                  <a:lnTo>
                    <a:pt x="82" y="29"/>
                  </a:lnTo>
                  <a:lnTo>
                    <a:pt x="89" y="25"/>
                  </a:lnTo>
                  <a:lnTo>
                    <a:pt x="95" y="21"/>
                  </a:lnTo>
                  <a:lnTo>
                    <a:pt x="103" y="19"/>
                  </a:lnTo>
                  <a:lnTo>
                    <a:pt x="110" y="15"/>
                  </a:lnTo>
                  <a:lnTo>
                    <a:pt x="118" y="13"/>
                  </a:lnTo>
                  <a:lnTo>
                    <a:pt x="123" y="11"/>
                  </a:lnTo>
                  <a:lnTo>
                    <a:pt x="131" y="8"/>
                  </a:lnTo>
                  <a:lnTo>
                    <a:pt x="137" y="6"/>
                  </a:lnTo>
                  <a:lnTo>
                    <a:pt x="142" y="6"/>
                  </a:lnTo>
                  <a:lnTo>
                    <a:pt x="148" y="4"/>
                  </a:lnTo>
                  <a:lnTo>
                    <a:pt x="156" y="2"/>
                  </a:lnTo>
                  <a:lnTo>
                    <a:pt x="160" y="2"/>
                  </a:lnTo>
                  <a:lnTo>
                    <a:pt x="165" y="2"/>
                  </a:lnTo>
                  <a:lnTo>
                    <a:pt x="175" y="0"/>
                  </a:lnTo>
                  <a:lnTo>
                    <a:pt x="180" y="0"/>
                  </a:lnTo>
                  <a:lnTo>
                    <a:pt x="186" y="0"/>
                  </a:lnTo>
                  <a:lnTo>
                    <a:pt x="188" y="0"/>
                  </a:lnTo>
                  <a:lnTo>
                    <a:pt x="82" y="133"/>
                  </a:lnTo>
                  <a:lnTo>
                    <a:pt x="251" y="0"/>
                  </a:lnTo>
                  <a:lnTo>
                    <a:pt x="397" y="0"/>
                  </a:lnTo>
                  <a:lnTo>
                    <a:pt x="397" y="0"/>
                  </a:lnTo>
                  <a:close/>
                </a:path>
              </a:pathLst>
            </a:custGeom>
            <a:solidFill>
              <a:srgbClr val="BDA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11" name="Freeform 43"/>
            <p:cNvSpPr>
              <a:spLocks/>
            </p:cNvSpPr>
            <p:nvPr/>
          </p:nvSpPr>
          <p:spPr bwMode="auto">
            <a:xfrm>
              <a:off x="2274" y="1244"/>
              <a:ext cx="147" cy="160"/>
            </a:xfrm>
            <a:custGeom>
              <a:avLst/>
              <a:gdLst/>
              <a:ahLst/>
              <a:cxnLst>
                <a:cxn ang="0">
                  <a:pos x="17" y="319"/>
                </a:cxn>
                <a:cxn ang="0">
                  <a:pos x="0" y="169"/>
                </a:cxn>
                <a:cxn ang="0">
                  <a:pos x="217" y="0"/>
                </a:cxn>
                <a:cxn ang="0">
                  <a:pos x="295" y="165"/>
                </a:cxn>
                <a:cxn ang="0">
                  <a:pos x="167" y="156"/>
                </a:cxn>
                <a:cxn ang="0">
                  <a:pos x="17" y="319"/>
                </a:cxn>
                <a:cxn ang="0">
                  <a:pos x="17" y="319"/>
                </a:cxn>
              </a:cxnLst>
              <a:rect l="0" t="0" r="r" b="b"/>
              <a:pathLst>
                <a:path w="295" h="319">
                  <a:moveTo>
                    <a:pt x="17" y="319"/>
                  </a:moveTo>
                  <a:lnTo>
                    <a:pt x="0" y="169"/>
                  </a:lnTo>
                  <a:lnTo>
                    <a:pt x="217" y="0"/>
                  </a:lnTo>
                  <a:lnTo>
                    <a:pt x="295" y="165"/>
                  </a:lnTo>
                  <a:lnTo>
                    <a:pt x="167" y="156"/>
                  </a:lnTo>
                  <a:lnTo>
                    <a:pt x="17" y="319"/>
                  </a:lnTo>
                  <a:lnTo>
                    <a:pt x="17" y="319"/>
                  </a:lnTo>
                  <a:close/>
                </a:path>
              </a:pathLst>
            </a:custGeom>
            <a:solidFill>
              <a:srgbClr val="173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12" name="Freeform 44"/>
            <p:cNvSpPr>
              <a:spLocks/>
            </p:cNvSpPr>
            <p:nvPr/>
          </p:nvSpPr>
          <p:spPr bwMode="auto">
            <a:xfrm>
              <a:off x="2202" y="2215"/>
              <a:ext cx="1260" cy="486"/>
            </a:xfrm>
            <a:custGeom>
              <a:avLst/>
              <a:gdLst/>
              <a:ahLst/>
              <a:cxnLst>
                <a:cxn ang="0">
                  <a:pos x="2522" y="33"/>
                </a:cxn>
                <a:cxn ang="0">
                  <a:pos x="2472" y="242"/>
                </a:cxn>
                <a:cxn ang="0">
                  <a:pos x="2141" y="145"/>
                </a:cxn>
                <a:cxn ang="0">
                  <a:pos x="1596" y="318"/>
                </a:cxn>
                <a:cxn ang="0">
                  <a:pos x="1269" y="493"/>
                </a:cxn>
                <a:cxn ang="0">
                  <a:pos x="1618" y="445"/>
                </a:cxn>
                <a:cxn ang="0">
                  <a:pos x="1906" y="479"/>
                </a:cxn>
                <a:cxn ang="0">
                  <a:pos x="1822" y="669"/>
                </a:cxn>
                <a:cxn ang="0">
                  <a:pos x="1596" y="789"/>
                </a:cxn>
                <a:cxn ang="0">
                  <a:pos x="1143" y="726"/>
                </a:cxn>
                <a:cxn ang="0">
                  <a:pos x="778" y="880"/>
                </a:cxn>
                <a:cxn ang="0">
                  <a:pos x="0" y="972"/>
                </a:cxn>
                <a:cxn ang="0">
                  <a:pos x="595" y="284"/>
                </a:cxn>
                <a:cxn ang="0">
                  <a:pos x="961" y="291"/>
                </a:cxn>
                <a:cxn ang="0">
                  <a:pos x="1582" y="145"/>
                </a:cxn>
                <a:cxn ang="0">
                  <a:pos x="2288" y="0"/>
                </a:cxn>
                <a:cxn ang="0">
                  <a:pos x="2522" y="33"/>
                </a:cxn>
                <a:cxn ang="0">
                  <a:pos x="2522" y="33"/>
                </a:cxn>
              </a:cxnLst>
              <a:rect l="0" t="0" r="r" b="b"/>
              <a:pathLst>
                <a:path w="2522" h="972">
                  <a:moveTo>
                    <a:pt x="2522" y="33"/>
                  </a:moveTo>
                  <a:lnTo>
                    <a:pt x="2472" y="242"/>
                  </a:lnTo>
                  <a:lnTo>
                    <a:pt x="2141" y="145"/>
                  </a:lnTo>
                  <a:lnTo>
                    <a:pt x="1596" y="318"/>
                  </a:lnTo>
                  <a:lnTo>
                    <a:pt x="1269" y="493"/>
                  </a:lnTo>
                  <a:lnTo>
                    <a:pt x="1618" y="445"/>
                  </a:lnTo>
                  <a:lnTo>
                    <a:pt x="1906" y="479"/>
                  </a:lnTo>
                  <a:lnTo>
                    <a:pt x="1822" y="669"/>
                  </a:lnTo>
                  <a:lnTo>
                    <a:pt x="1596" y="789"/>
                  </a:lnTo>
                  <a:lnTo>
                    <a:pt x="1143" y="726"/>
                  </a:lnTo>
                  <a:lnTo>
                    <a:pt x="778" y="880"/>
                  </a:lnTo>
                  <a:lnTo>
                    <a:pt x="0" y="972"/>
                  </a:lnTo>
                  <a:lnTo>
                    <a:pt x="595" y="284"/>
                  </a:lnTo>
                  <a:lnTo>
                    <a:pt x="961" y="291"/>
                  </a:lnTo>
                  <a:lnTo>
                    <a:pt x="1582" y="145"/>
                  </a:lnTo>
                  <a:lnTo>
                    <a:pt x="2288" y="0"/>
                  </a:lnTo>
                  <a:lnTo>
                    <a:pt x="2522" y="33"/>
                  </a:lnTo>
                  <a:lnTo>
                    <a:pt x="2522" y="33"/>
                  </a:lnTo>
                  <a:close/>
                </a:path>
              </a:pathLst>
            </a:custGeom>
            <a:solidFill>
              <a:srgbClr val="54423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13" name="Freeform 45"/>
            <p:cNvSpPr>
              <a:spLocks/>
            </p:cNvSpPr>
            <p:nvPr/>
          </p:nvSpPr>
          <p:spPr bwMode="auto">
            <a:xfrm>
              <a:off x="2098" y="2115"/>
              <a:ext cx="250" cy="668"/>
            </a:xfrm>
            <a:custGeom>
              <a:avLst/>
              <a:gdLst/>
              <a:ahLst/>
              <a:cxnLst>
                <a:cxn ang="0">
                  <a:pos x="274" y="4"/>
                </a:cxn>
                <a:cxn ang="0">
                  <a:pos x="205" y="0"/>
                </a:cxn>
                <a:cxn ang="0">
                  <a:pos x="152" y="51"/>
                </a:cxn>
                <a:cxn ang="0">
                  <a:pos x="0" y="178"/>
                </a:cxn>
                <a:cxn ang="0">
                  <a:pos x="0" y="1334"/>
                </a:cxn>
                <a:cxn ang="0">
                  <a:pos x="51" y="1334"/>
                </a:cxn>
                <a:cxn ang="0">
                  <a:pos x="51" y="1184"/>
                </a:cxn>
                <a:cxn ang="0">
                  <a:pos x="209" y="1180"/>
                </a:cxn>
                <a:cxn ang="0">
                  <a:pos x="76" y="1040"/>
                </a:cxn>
                <a:cxn ang="0">
                  <a:pos x="222" y="941"/>
                </a:cxn>
                <a:cxn ang="0">
                  <a:pos x="23" y="492"/>
                </a:cxn>
                <a:cxn ang="0">
                  <a:pos x="124" y="557"/>
                </a:cxn>
                <a:cxn ang="0">
                  <a:pos x="323" y="361"/>
                </a:cxn>
                <a:cxn ang="0">
                  <a:pos x="224" y="218"/>
                </a:cxn>
                <a:cxn ang="0">
                  <a:pos x="377" y="319"/>
                </a:cxn>
                <a:cxn ang="0">
                  <a:pos x="500" y="186"/>
                </a:cxn>
                <a:cxn ang="0">
                  <a:pos x="274" y="4"/>
                </a:cxn>
                <a:cxn ang="0">
                  <a:pos x="274" y="4"/>
                </a:cxn>
              </a:cxnLst>
              <a:rect l="0" t="0" r="r" b="b"/>
              <a:pathLst>
                <a:path w="500" h="1334">
                  <a:moveTo>
                    <a:pt x="274" y="4"/>
                  </a:moveTo>
                  <a:lnTo>
                    <a:pt x="205" y="0"/>
                  </a:lnTo>
                  <a:lnTo>
                    <a:pt x="152" y="51"/>
                  </a:lnTo>
                  <a:lnTo>
                    <a:pt x="0" y="178"/>
                  </a:lnTo>
                  <a:lnTo>
                    <a:pt x="0" y="1334"/>
                  </a:lnTo>
                  <a:lnTo>
                    <a:pt x="51" y="1334"/>
                  </a:lnTo>
                  <a:lnTo>
                    <a:pt x="51" y="1184"/>
                  </a:lnTo>
                  <a:lnTo>
                    <a:pt x="209" y="1180"/>
                  </a:lnTo>
                  <a:lnTo>
                    <a:pt x="76" y="1040"/>
                  </a:lnTo>
                  <a:lnTo>
                    <a:pt x="222" y="941"/>
                  </a:lnTo>
                  <a:lnTo>
                    <a:pt x="23" y="492"/>
                  </a:lnTo>
                  <a:lnTo>
                    <a:pt x="124" y="557"/>
                  </a:lnTo>
                  <a:lnTo>
                    <a:pt x="323" y="361"/>
                  </a:lnTo>
                  <a:lnTo>
                    <a:pt x="224" y="218"/>
                  </a:lnTo>
                  <a:lnTo>
                    <a:pt x="377" y="319"/>
                  </a:lnTo>
                  <a:lnTo>
                    <a:pt x="500" y="186"/>
                  </a:lnTo>
                  <a:lnTo>
                    <a:pt x="274" y="4"/>
                  </a:lnTo>
                  <a:lnTo>
                    <a:pt x="274" y="4"/>
                  </a:lnTo>
                  <a:close/>
                </a:path>
              </a:pathLst>
            </a:custGeom>
            <a:solidFill>
              <a:srgbClr val="BDC9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14" name="Freeform 46"/>
            <p:cNvSpPr>
              <a:spLocks/>
            </p:cNvSpPr>
            <p:nvPr/>
          </p:nvSpPr>
          <p:spPr bwMode="auto">
            <a:xfrm>
              <a:off x="2201" y="1909"/>
              <a:ext cx="283" cy="314"/>
            </a:xfrm>
            <a:custGeom>
              <a:avLst/>
              <a:gdLst/>
              <a:ahLst/>
              <a:cxnLst>
                <a:cxn ang="0">
                  <a:pos x="567" y="116"/>
                </a:cxn>
                <a:cxn ang="0">
                  <a:pos x="546" y="280"/>
                </a:cxn>
                <a:cxn ang="0">
                  <a:pos x="314" y="495"/>
                </a:cxn>
                <a:cxn ang="0">
                  <a:pos x="276" y="628"/>
                </a:cxn>
                <a:cxn ang="0">
                  <a:pos x="267" y="626"/>
                </a:cxn>
                <a:cxn ang="0">
                  <a:pos x="253" y="624"/>
                </a:cxn>
                <a:cxn ang="0">
                  <a:pos x="244" y="624"/>
                </a:cxn>
                <a:cxn ang="0">
                  <a:pos x="230" y="622"/>
                </a:cxn>
                <a:cxn ang="0">
                  <a:pos x="219" y="622"/>
                </a:cxn>
                <a:cxn ang="0">
                  <a:pos x="206" y="620"/>
                </a:cxn>
                <a:cxn ang="0">
                  <a:pos x="191" y="616"/>
                </a:cxn>
                <a:cxn ang="0">
                  <a:pos x="175" y="614"/>
                </a:cxn>
                <a:cxn ang="0">
                  <a:pos x="160" y="609"/>
                </a:cxn>
                <a:cxn ang="0">
                  <a:pos x="145" y="605"/>
                </a:cxn>
                <a:cxn ang="0">
                  <a:pos x="130" y="601"/>
                </a:cxn>
                <a:cxn ang="0">
                  <a:pos x="116" y="595"/>
                </a:cxn>
                <a:cxn ang="0">
                  <a:pos x="103" y="590"/>
                </a:cxn>
                <a:cxn ang="0">
                  <a:pos x="92" y="582"/>
                </a:cxn>
                <a:cxn ang="0">
                  <a:pos x="78" y="574"/>
                </a:cxn>
                <a:cxn ang="0">
                  <a:pos x="61" y="561"/>
                </a:cxn>
                <a:cxn ang="0">
                  <a:pos x="42" y="540"/>
                </a:cxn>
                <a:cxn ang="0">
                  <a:pos x="29" y="521"/>
                </a:cxn>
                <a:cxn ang="0">
                  <a:pos x="17" y="502"/>
                </a:cxn>
                <a:cxn ang="0">
                  <a:pos x="8" y="485"/>
                </a:cxn>
                <a:cxn ang="0">
                  <a:pos x="2" y="472"/>
                </a:cxn>
                <a:cxn ang="0">
                  <a:pos x="0" y="464"/>
                </a:cxn>
                <a:cxn ang="0">
                  <a:pos x="2" y="460"/>
                </a:cxn>
                <a:cxn ang="0">
                  <a:pos x="6" y="453"/>
                </a:cxn>
                <a:cxn ang="0">
                  <a:pos x="14" y="443"/>
                </a:cxn>
                <a:cxn ang="0">
                  <a:pos x="23" y="428"/>
                </a:cxn>
                <a:cxn ang="0">
                  <a:pos x="35" y="407"/>
                </a:cxn>
                <a:cxn ang="0">
                  <a:pos x="42" y="394"/>
                </a:cxn>
                <a:cxn ang="0">
                  <a:pos x="50" y="379"/>
                </a:cxn>
                <a:cxn ang="0">
                  <a:pos x="59" y="363"/>
                </a:cxn>
                <a:cxn ang="0">
                  <a:pos x="69" y="346"/>
                </a:cxn>
                <a:cxn ang="0">
                  <a:pos x="80" y="323"/>
                </a:cxn>
                <a:cxn ang="0">
                  <a:pos x="90" y="301"/>
                </a:cxn>
                <a:cxn ang="0">
                  <a:pos x="95" y="289"/>
                </a:cxn>
                <a:cxn ang="0">
                  <a:pos x="101" y="276"/>
                </a:cxn>
                <a:cxn ang="0">
                  <a:pos x="107" y="265"/>
                </a:cxn>
                <a:cxn ang="0">
                  <a:pos x="114" y="253"/>
                </a:cxn>
                <a:cxn ang="0">
                  <a:pos x="118" y="240"/>
                </a:cxn>
                <a:cxn ang="0">
                  <a:pos x="126" y="228"/>
                </a:cxn>
                <a:cxn ang="0">
                  <a:pos x="132" y="215"/>
                </a:cxn>
                <a:cxn ang="0">
                  <a:pos x="137" y="204"/>
                </a:cxn>
                <a:cxn ang="0">
                  <a:pos x="143" y="190"/>
                </a:cxn>
                <a:cxn ang="0">
                  <a:pos x="149" y="177"/>
                </a:cxn>
                <a:cxn ang="0">
                  <a:pos x="162" y="154"/>
                </a:cxn>
                <a:cxn ang="0">
                  <a:pos x="166" y="141"/>
                </a:cxn>
                <a:cxn ang="0">
                  <a:pos x="172" y="132"/>
                </a:cxn>
                <a:cxn ang="0">
                  <a:pos x="183" y="111"/>
                </a:cxn>
                <a:cxn ang="0">
                  <a:pos x="191" y="92"/>
                </a:cxn>
                <a:cxn ang="0">
                  <a:pos x="200" y="76"/>
                </a:cxn>
                <a:cxn ang="0">
                  <a:pos x="206" y="61"/>
                </a:cxn>
                <a:cxn ang="0">
                  <a:pos x="211" y="52"/>
                </a:cxn>
                <a:cxn ang="0">
                  <a:pos x="215" y="44"/>
                </a:cxn>
                <a:cxn ang="0">
                  <a:pos x="538" y="0"/>
                </a:cxn>
              </a:cxnLst>
              <a:rect l="0" t="0" r="r" b="b"/>
              <a:pathLst>
                <a:path w="567" h="628">
                  <a:moveTo>
                    <a:pt x="538" y="0"/>
                  </a:moveTo>
                  <a:lnTo>
                    <a:pt x="567" y="116"/>
                  </a:lnTo>
                  <a:lnTo>
                    <a:pt x="531" y="166"/>
                  </a:lnTo>
                  <a:lnTo>
                    <a:pt x="546" y="280"/>
                  </a:lnTo>
                  <a:lnTo>
                    <a:pt x="485" y="470"/>
                  </a:lnTo>
                  <a:lnTo>
                    <a:pt x="314" y="495"/>
                  </a:lnTo>
                  <a:lnTo>
                    <a:pt x="278" y="628"/>
                  </a:lnTo>
                  <a:lnTo>
                    <a:pt x="276" y="628"/>
                  </a:lnTo>
                  <a:lnTo>
                    <a:pt x="272" y="628"/>
                  </a:lnTo>
                  <a:lnTo>
                    <a:pt x="267" y="626"/>
                  </a:lnTo>
                  <a:lnTo>
                    <a:pt x="259" y="626"/>
                  </a:lnTo>
                  <a:lnTo>
                    <a:pt x="253" y="624"/>
                  </a:lnTo>
                  <a:lnTo>
                    <a:pt x="248" y="624"/>
                  </a:lnTo>
                  <a:lnTo>
                    <a:pt x="244" y="624"/>
                  </a:lnTo>
                  <a:lnTo>
                    <a:pt x="238" y="624"/>
                  </a:lnTo>
                  <a:lnTo>
                    <a:pt x="230" y="622"/>
                  </a:lnTo>
                  <a:lnTo>
                    <a:pt x="225" y="622"/>
                  </a:lnTo>
                  <a:lnTo>
                    <a:pt x="219" y="622"/>
                  </a:lnTo>
                  <a:lnTo>
                    <a:pt x="213" y="622"/>
                  </a:lnTo>
                  <a:lnTo>
                    <a:pt x="206" y="620"/>
                  </a:lnTo>
                  <a:lnTo>
                    <a:pt x="198" y="618"/>
                  </a:lnTo>
                  <a:lnTo>
                    <a:pt x="191" y="616"/>
                  </a:lnTo>
                  <a:lnTo>
                    <a:pt x="183" y="616"/>
                  </a:lnTo>
                  <a:lnTo>
                    <a:pt x="175" y="614"/>
                  </a:lnTo>
                  <a:lnTo>
                    <a:pt x="170" y="612"/>
                  </a:lnTo>
                  <a:lnTo>
                    <a:pt x="160" y="609"/>
                  </a:lnTo>
                  <a:lnTo>
                    <a:pt x="154" y="609"/>
                  </a:lnTo>
                  <a:lnTo>
                    <a:pt x="145" y="605"/>
                  </a:lnTo>
                  <a:lnTo>
                    <a:pt x="137" y="603"/>
                  </a:lnTo>
                  <a:lnTo>
                    <a:pt x="130" y="601"/>
                  </a:lnTo>
                  <a:lnTo>
                    <a:pt x="124" y="599"/>
                  </a:lnTo>
                  <a:lnTo>
                    <a:pt x="116" y="595"/>
                  </a:lnTo>
                  <a:lnTo>
                    <a:pt x="109" y="591"/>
                  </a:lnTo>
                  <a:lnTo>
                    <a:pt x="103" y="590"/>
                  </a:lnTo>
                  <a:lnTo>
                    <a:pt x="97" y="588"/>
                  </a:lnTo>
                  <a:lnTo>
                    <a:pt x="92" y="582"/>
                  </a:lnTo>
                  <a:lnTo>
                    <a:pt x="84" y="578"/>
                  </a:lnTo>
                  <a:lnTo>
                    <a:pt x="78" y="574"/>
                  </a:lnTo>
                  <a:lnTo>
                    <a:pt x="73" y="571"/>
                  </a:lnTo>
                  <a:lnTo>
                    <a:pt x="61" y="561"/>
                  </a:lnTo>
                  <a:lnTo>
                    <a:pt x="52" y="552"/>
                  </a:lnTo>
                  <a:lnTo>
                    <a:pt x="42" y="540"/>
                  </a:lnTo>
                  <a:lnTo>
                    <a:pt x="36" y="531"/>
                  </a:lnTo>
                  <a:lnTo>
                    <a:pt x="29" y="521"/>
                  </a:lnTo>
                  <a:lnTo>
                    <a:pt x="23" y="512"/>
                  </a:lnTo>
                  <a:lnTo>
                    <a:pt x="17" y="502"/>
                  </a:lnTo>
                  <a:lnTo>
                    <a:pt x="12" y="493"/>
                  </a:lnTo>
                  <a:lnTo>
                    <a:pt x="8" y="485"/>
                  </a:lnTo>
                  <a:lnTo>
                    <a:pt x="4" y="477"/>
                  </a:lnTo>
                  <a:lnTo>
                    <a:pt x="2" y="472"/>
                  </a:lnTo>
                  <a:lnTo>
                    <a:pt x="0" y="468"/>
                  </a:lnTo>
                  <a:lnTo>
                    <a:pt x="0" y="464"/>
                  </a:lnTo>
                  <a:lnTo>
                    <a:pt x="0" y="464"/>
                  </a:lnTo>
                  <a:lnTo>
                    <a:pt x="2" y="460"/>
                  </a:lnTo>
                  <a:lnTo>
                    <a:pt x="4" y="457"/>
                  </a:lnTo>
                  <a:lnTo>
                    <a:pt x="6" y="453"/>
                  </a:lnTo>
                  <a:lnTo>
                    <a:pt x="10" y="449"/>
                  </a:lnTo>
                  <a:lnTo>
                    <a:pt x="14" y="443"/>
                  </a:lnTo>
                  <a:lnTo>
                    <a:pt x="17" y="436"/>
                  </a:lnTo>
                  <a:lnTo>
                    <a:pt x="23" y="428"/>
                  </a:lnTo>
                  <a:lnTo>
                    <a:pt x="27" y="419"/>
                  </a:lnTo>
                  <a:lnTo>
                    <a:pt x="35" y="407"/>
                  </a:lnTo>
                  <a:lnTo>
                    <a:pt x="38" y="400"/>
                  </a:lnTo>
                  <a:lnTo>
                    <a:pt x="42" y="394"/>
                  </a:lnTo>
                  <a:lnTo>
                    <a:pt x="44" y="386"/>
                  </a:lnTo>
                  <a:lnTo>
                    <a:pt x="50" y="379"/>
                  </a:lnTo>
                  <a:lnTo>
                    <a:pt x="54" y="371"/>
                  </a:lnTo>
                  <a:lnTo>
                    <a:pt x="59" y="363"/>
                  </a:lnTo>
                  <a:lnTo>
                    <a:pt x="63" y="354"/>
                  </a:lnTo>
                  <a:lnTo>
                    <a:pt x="69" y="346"/>
                  </a:lnTo>
                  <a:lnTo>
                    <a:pt x="75" y="333"/>
                  </a:lnTo>
                  <a:lnTo>
                    <a:pt x="80" y="323"/>
                  </a:lnTo>
                  <a:lnTo>
                    <a:pt x="84" y="312"/>
                  </a:lnTo>
                  <a:lnTo>
                    <a:pt x="90" y="301"/>
                  </a:lnTo>
                  <a:lnTo>
                    <a:pt x="92" y="295"/>
                  </a:lnTo>
                  <a:lnTo>
                    <a:pt x="95" y="289"/>
                  </a:lnTo>
                  <a:lnTo>
                    <a:pt x="97" y="282"/>
                  </a:lnTo>
                  <a:lnTo>
                    <a:pt x="101" y="276"/>
                  </a:lnTo>
                  <a:lnTo>
                    <a:pt x="105" y="270"/>
                  </a:lnTo>
                  <a:lnTo>
                    <a:pt x="107" y="265"/>
                  </a:lnTo>
                  <a:lnTo>
                    <a:pt x="111" y="259"/>
                  </a:lnTo>
                  <a:lnTo>
                    <a:pt x="114" y="253"/>
                  </a:lnTo>
                  <a:lnTo>
                    <a:pt x="116" y="246"/>
                  </a:lnTo>
                  <a:lnTo>
                    <a:pt x="118" y="240"/>
                  </a:lnTo>
                  <a:lnTo>
                    <a:pt x="122" y="234"/>
                  </a:lnTo>
                  <a:lnTo>
                    <a:pt x="126" y="228"/>
                  </a:lnTo>
                  <a:lnTo>
                    <a:pt x="128" y="221"/>
                  </a:lnTo>
                  <a:lnTo>
                    <a:pt x="132" y="215"/>
                  </a:lnTo>
                  <a:lnTo>
                    <a:pt x="133" y="209"/>
                  </a:lnTo>
                  <a:lnTo>
                    <a:pt x="137" y="204"/>
                  </a:lnTo>
                  <a:lnTo>
                    <a:pt x="139" y="196"/>
                  </a:lnTo>
                  <a:lnTo>
                    <a:pt x="143" y="190"/>
                  </a:lnTo>
                  <a:lnTo>
                    <a:pt x="147" y="185"/>
                  </a:lnTo>
                  <a:lnTo>
                    <a:pt x="149" y="177"/>
                  </a:lnTo>
                  <a:lnTo>
                    <a:pt x="156" y="166"/>
                  </a:lnTo>
                  <a:lnTo>
                    <a:pt x="162" y="154"/>
                  </a:lnTo>
                  <a:lnTo>
                    <a:pt x="164" y="149"/>
                  </a:lnTo>
                  <a:lnTo>
                    <a:pt x="166" y="141"/>
                  </a:lnTo>
                  <a:lnTo>
                    <a:pt x="170" y="137"/>
                  </a:lnTo>
                  <a:lnTo>
                    <a:pt x="172" y="132"/>
                  </a:lnTo>
                  <a:lnTo>
                    <a:pt x="177" y="120"/>
                  </a:lnTo>
                  <a:lnTo>
                    <a:pt x="183" y="111"/>
                  </a:lnTo>
                  <a:lnTo>
                    <a:pt x="187" y="101"/>
                  </a:lnTo>
                  <a:lnTo>
                    <a:pt x="191" y="92"/>
                  </a:lnTo>
                  <a:lnTo>
                    <a:pt x="196" y="82"/>
                  </a:lnTo>
                  <a:lnTo>
                    <a:pt x="200" y="76"/>
                  </a:lnTo>
                  <a:lnTo>
                    <a:pt x="202" y="69"/>
                  </a:lnTo>
                  <a:lnTo>
                    <a:pt x="206" y="61"/>
                  </a:lnTo>
                  <a:lnTo>
                    <a:pt x="208" y="55"/>
                  </a:lnTo>
                  <a:lnTo>
                    <a:pt x="211" y="52"/>
                  </a:lnTo>
                  <a:lnTo>
                    <a:pt x="213" y="46"/>
                  </a:lnTo>
                  <a:lnTo>
                    <a:pt x="215" y="44"/>
                  </a:lnTo>
                  <a:lnTo>
                    <a:pt x="538" y="0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EDA39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15" name="Freeform 47"/>
            <p:cNvSpPr>
              <a:spLocks/>
            </p:cNvSpPr>
            <p:nvPr/>
          </p:nvSpPr>
          <p:spPr bwMode="auto">
            <a:xfrm>
              <a:off x="2372" y="1899"/>
              <a:ext cx="118" cy="247"/>
            </a:xfrm>
            <a:custGeom>
              <a:avLst/>
              <a:gdLst/>
              <a:ahLst/>
              <a:cxnLst>
                <a:cxn ang="0">
                  <a:pos x="235" y="147"/>
                </a:cxn>
                <a:cxn ang="0">
                  <a:pos x="234" y="318"/>
                </a:cxn>
                <a:cxn ang="0">
                  <a:pos x="192" y="343"/>
                </a:cxn>
                <a:cxn ang="0">
                  <a:pos x="192" y="354"/>
                </a:cxn>
                <a:cxn ang="0">
                  <a:pos x="190" y="367"/>
                </a:cxn>
                <a:cxn ang="0">
                  <a:pos x="190" y="381"/>
                </a:cxn>
                <a:cxn ang="0">
                  <a:pos x="188" y="394"/>
                </a:cxn>
                <a:cxn ang="0">
                  <a:pos x="184" y="407"/>
                </a:cxn>
                <a:cxn ang="0">
                  <a:pos x="180" y="422"/>
                </a:cxn>
                <a:cxn ang="0">
                  <a:pos x="173" y="434"/>
                </a:cxn>
                <a:cxn ang="0">
                  <a:pos x="167" y="449"/>
                </a:cxn>
                <a:cxn ang="0">
                  <a:pos x="161" y="460"/>
                </a:cxn>
                <a:cxn ang="0">
                  <a:pos x="150" y="478"/>
                </a:cxn>
                <a:cxn ang="0">
                  <a:pos x="142" y="493"/>
                </a:cxn>
                <a:cxn ang="0">
                  <a:pos x="123" y="394"/>
                </a:cxn>
                <a:cxn ang="0">
                  <a:pos x="131" y="381"/>
                </a:cxn>
                <a:cxn ang="0">
                  <a:pos x="140" y="367"/>
                </a:cxn>
                <a:cxn ang="0">
                  <a:pos x="154" y="352"/>
                </a:cxn>
                <a:cxn ang="0">
                  <a:pos x="163" y="331"/>
                </a:cxn>
                <a:cxn ang="0">
                  <a:pos x="173" y="312"/>
                </a:cxn>
                <a:cxn ang="0">
                  <a:pos x="180" y="291"/>
                </a:cxn>
                <a:cxn ang="0">
                  <a:pos x="184" y="272"/>
                </a:cxn>
                <a:cxn ang="0">
                  <a:pos x="180" y="253"/>
                </a:cxn>
                <a:cxn ang="0">
                  <a:pos x="175" y="238"/>
                </a:cxn>
                <a:cxn ang="0">
                  <a:pos x="165" y="225"/>
                </a:cxn>
                <a:cxn ang="0">
                  <a:pos x="156" y="215"/>
                </a:cxn>
                <a:cxn ang="0">
                  <a:pos x="135" y="200"/>
                </a:cxn>
                <a:cxn ang="0">
                  <a:pos x="127" y="194"/>
                </a:cxn>
                <a:cxn ang="0">
                  <a:pos x="184" y="82"/>
                </a:cxn>
                <a:cxn ang="0">
                  <a:pos x="180" y="82"/>
                </a:cxn>
                <a:cxn ang="0">
                  <a:pos x="171" y="82"/>
                </a:cxn>
                <a:cxn ang="0">
                  <a:pos x="150" y="84"/>
                </a:cxn>
                <a:cxn ang="0">
                  <a:pos x="138" y="84"/>
                </a:cxn>
                <a:cxn ang="0">
                  <a:pos x="123" y="86"/>
                </a:cxn>
                <a:cxn ang="0">
                  <a:pos x="104" y="86"/>
                </a:cxn>
                <a:cxn ang="0">
                  <a:pos x="83" y="86"/>
                </a:cxn>
                <a:cxn ang="0">
                  <a:pos x="62" y="86"/>
                </a:cxn>
                <a:cxn ang="0">
                  <a:pos x="43" y="86"/>
                </a:cxn>
                <a:cxn ang="0">
                  <a:pos x="26" y="86"/>
                </a:cxn>
                <a:cxn ang="0">
                  <a:pos x="13" y="86"/>
                </a:cxn>
                <a:cxn ang="0">
                  <a:pos x="0" y="86"/>
                </a:cxn>
                <a:cxn ang="0">
                  <a:pos x="220" y="0"/>
                </a:cxn>
              </a:cxnLst>
              <a:rect l="0" t="0" r="r" b="b"/>
              <a:pathLst>
                <a:path w="235" h="495">
                  <a:moveTo>
                    <a:pt x="220" y="0"/>
                  </a:moveTo>
                  <a:lnTo>
                    <a:pt x="235" y="147"/>
                  </a:lnTo>
                  <a:lnTo>
                    <a:pt x="209" y="187"/>
                  </a:lnTo>
                  <a:lnTo>
                    <a:pt x="234" y="318"/>
                  </a:lnTo>
                  <a:lnTo>
                    <a:pt x="192" y="343"/>
                  </a:lnTo>
                  <a:lnTo>
                    <a:pt x="192" y="343"/>
                  </a:lnTo>
                  <a:lnTo>
                    <a:pt x="192" y="346"/>
                  </a:lnTo>
                  <a:lnTo>
                    <a:pt x="192" y="354"/>
                  </a:lnTo>
                  <a:lnTo>
                    <a:pt x="192" y="363"/>
                  </a:lnTo>
                  <a:lnTo>
                    <a:pt x="190" y="367"/>
                  </a:lnTo>
                  <a:lnTo>
                    <a:pt x="190" y="375"/>
                  </a:lnTo>
                  <a:lnTo>
                    <a:pt x="190" y="381"/>
                  </a:lnTo>
                  <a:lnTo>
                    <a:pt x="190" y="386"/>
                  </a:lnTo>
                  <a:lnTo>
                    <a:pt x="188" y="394"/>
                  </a:lnTo>
                  <a:lnTo>
                    <a:pt x="186" y="400"/>
                  </a:lnTo>
                  <a:lnTo>
                    <a:pt x="184" y="407"/>
                  </a:lnTo>
                  <a:lnTo>
                    <a:pt x="184" y="415"/>
                  </a:lnTo>
                  <a:lnTo>
                    <a:pt x="180" y="422"/>
                  </a:lnTo>
                  <a:lnTo>
                    <a:pt x="176" y="428"/>
                  </a:lnTo>
                  <a:lnTo>
                    <a:pt x="173" y="434"/>
                  </a:lnTo>
                  <a:lnTo>
                    <a:pt x="171" y="441"/>
                  </a:lnTo>
                  <a:lnTo>
                    <a:pt x="167" y="449"/>
                  </a:lnTo>
                  <a:lnTo>
                    <a:pt x="163" y="455"/>
                  </a:lnTo>
                  <a:lnTo>
                    <a:pt x="161" y="460"/>
                  </a:lnTo>
                  <a:lnTo>
                    <a:pt x="157" y="468"/>
                  </a:lnTo>
                  <a:lnTo>
                    <a:pt x="150" y="478"/>
                  </a:lnTo>
                  <a:lnTo>
                    <a:pt x="146" y="487"/>
                  </a:lnTo>
                  <a:lnTo>
                    <a:pt x="142" y="493"/>
                  </a:lnTo>
                  <a:lnTo>
                    <a:pt x="142" y="495"/>
                  </a:lnTo>
                  <a:lnTo>
                    <a:pt x="123" y="394"/>
                  </a:lnTo>
                  <a:lnTo>
                    <a:pt x="125" y="390"/>
                  </a:lnTo>
                  <a:lnTo>
                    <a:pt x="131" y="381"/>
                  </a:lnTo>
                  <a:lnTo>
                    <a:pt x="137" y="375"/>
                  </a:lnTo>
                  <a:lnTo>
                    <a:pt x="140" y="367"/>
                  </a:lnTo>
                  <a:lnTo>
                    <a:pt x="146" y="360"/>
                  </a:lnTo>
                  <a:lnTo>
                    <a:pt x="154" y="352"/>
                  </a:lnTo>
                  <a:lnTo>
                    <a:pt x="157" y="341"/>
                  </a:lnTo>
                  <a:lnTo>
                    <a:pt x="163" y="331"/>
                  </a:lnTo>
                  <a:lnTo>
                    <a:pt x="169" y="322"/>
                  </a:lnTo>
                  <a:lnTo>
                    <a:pt x="173" y="312"/>
                  </a:lnTo>
                  <a:lnTo>
                    <a:pt x="176" y="301"/>
                  </a:lnTo>
                  <a:lnTo>
                    <a:pt x="180" y="291"/>
                  </a:lnTo>
                  <a:lnTo>
                    <a:pt x="182" y="282"/>
                  </a:lnTo>
                  <a:lnTo>
                    <a:pt x="184" y="272"/>
                  </a:lnTo>
                  <a:lnTo>
                    <a:pt x="182" y="263"/>
                  </a:lnTo>
                  <a:lnTo>
                    <a:pt x="180" y="253"/>
                  </a:lnTo>
                  <a:lnTo>
                    <a:pt x="176" y="246"/>
                  </a:lnTo>
                  <a:lnTo>
                    <a:pt x="175" y="238"/>
                  </a:lnTo>
                  <a:lnTo>
                    <a:pt x="169" y="230"/>
                  </a:lnTo>
                  <a:lnTo>
                    <a:pt x="165" y="225"/>
                  </a:lnTo>
                  <a:lnTo>
                    <a:pt x="159" y="219"/>
                  </a:lnTo>
                  <a:lnTo>
                    <a:pt x="156" y="215"/>
                  </a:lnTo>
                  <a:lnTo>
                    <a:pt x="144" y="206"/>
                  </a:lnTo>
                  <a:lnTo>
                    <a:pt x="135" y="200"/>
                  </a:lnTo>
                  <a:lnTo>
                    <a:pt x="129" y="194"/>
                  </a:lnTo>
                  <a:lnTo>
                    <a:pt x="127" y="194"/>
                  </a:lnTo>
                  <a:lnTo>
                    <a:pt x="203" y="158"/>
                  </a:lnTo>
                  <a:lnTo>
                    <a:pt x="184" y="82"/>
                  </a:lnTo>
                  <a:lnTo>
                    <a:pt x="182" y="82"/>
                  </a:lnTo>
                  <a:lnTo>
                    <a:pt x="180" y="82"/>
                  </a:lnTo>
                  <a:lnTo>
                    <a:pt x="176" y="82"/>
                  </a:lnTo>
                  <a:lnTo>
                    <a:pt x="171" y="82"/>
                  </a:lnTo>
                  <a:lnTo>
                    <a:pt x="161" y="82"/>
                  </a:lnTo>
                  <a:lnTo>
                    <a:pt x="150" y="84"/>
                  </a:lnTo>
                  <a:lnTo>
                    <a:pt x="144" y="84"/>
                  </a:lnTo>
                  <a:lnTo>
                    <a:pt x="138" y="84"/>
                  </a:lnTo>
                  <a:lnTo>
                    <a:pt x="131" y="84"/>
                  </a:lnTo>
                  <a:lnTo>
                    <a:pt x="123" y="86"/>
                  </a:lnTo>
                  <a:lnTo>
                    <a:pt x="114" y="86"/>
                  </a:lnTo>
                  <a:lnTo>
                    <a:pt x="104" y="86"/>
                  </a:lnTo>
                  <a:lnTo>
                    <a:pt x="93" y="86"/>
                  </a:lnTo>
                  <a:lnTo>
                    <a:pt x="83" y="86"/>
                  </a:lnTo>
                  <a:lnTo>
                    <a:pt x="74" y="86"/>
                  </a:lnTo>
                  <a:lnTo>
                    <a:pt x="62" y="86"/>
                  </a:lnTo>
                  <a:lnTo>
                    <a:pt x="53" y="86"/>
                  </a:lnTo>
                  <a:lnTo>
                    <a:pt x="43" y="86"/>
                  </a:lnTo>
                  <a:lnTo>
                    <a:pt x="34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3" y="86"/>
                  </a:lnTo>
                  <a:lnTo>
                    <a:pt x="2" y="86"/>
                  </a:lnTo>
                  <a:lnTo>
                    <a:pt x="0" y="86"/>
                  </a:lnTo>
                  <a:lnTo>
                    <a:pt x="220" y="0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A84A3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16" name="Freeform 48"/>
            <p:cNvSpPr>
              <a:spLocks/>
            </p:cNvSpPr>
            <p:nvPr/>
          </p:nvSpPr>
          <p:spPr bwMode="auto">
            <a:xfrm>
              <a:off x="2306" y="2150"/>
              <a:ext cx="71" cy="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1" y="0"/>
                </a:cxn>
                <a:cxn ang="0">
                  <a:pos x="76" y="147"/>
                </a:cxn>
                <a:cxn ang="0">
                  <a:pos x="44" y="1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1" h="147">
                  <a:moveTo>
                    <a:pt x="0" y="0"/>
                  </a:moveTo>
                  <a:lnTo>
                    <a:pt x="141" y="0"/>
                  </a:lnTo>
                  <a:lnTo>
                    <a:pt x="76" y="147"/>
                  </a:lnTo>
                  <a:lnTo>
                    <a:pt x="44" y="1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4A3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17" name="Freeform 49"/>
            <p:cNvSpPr>
              <a:spLocks/>
            </p:cNvSpPr>
            <p:nvPr/>
          </p:nvSpPr>
          <p:spPr bwMode="auto">
            <a:xfrm>
              <a:off x="2239" y="1847"/>
              <a:ext cx="266" cy="220"/>
            </a:xfrm>
            <a:custGeom>
              <a:avLst/>
              <a:gdLst/>
              <a:ahLst/>
              <a:cxnLst>
                <a:cxn ang="0">
                  <a:pos x="52" y="85"/>
                </a:cxn>
                <a:cxn ang="0">
                  <a:pos x="56" y="116"/>
                </a:cxn>
                <a:cxn ang="0">
                  <a:pos x="56" y="144"/>
                </a:cxn>
                <a:cxn ang="0">
                  <a:pos x="54" y="169"/>
                </a:cxn>
                <a:cxn ang="0">
                  <a:pos x="50" y="203"/>
                </a:cxn>
                <a:cxn ang="0">
                  <a:pos x="46" y="237"/>
                </a:cxn>
                <a:cxn ang="0">
                  <a:pos x="38" y="275"/>
                </a:cxn>
                <a:cxn ang="0">
                  <a:pos x="29" y="313"/>
                </a:cxn>
                <a:cxn ang="0">
                  <a:pos x="21" y="350"/>
                </a:cxn>
                <a:cxn ang="0">
                  <a:pos x="14" y="382"/>
                </a:cxn>
                <a:cxn ang="0">
                  <a:pos x="6" y="408"/>
                </a:cxn>
                <a:cxn ang="0">
                  <a:pos x="0" y="437"/>
                </a:cxn>
                <a:cxn ang="0">
                  <a:pos x="10" y="435"/>
                </a:cxn>
                <a:cxn ang="0">
                  <a:pos x="46" y="424"/>
                </a:cxn>
                <a:cxn ang="0">
                  <a:pos x="86" y="401"/>
                </a:cxn>
                <a:cxn ang="0">
                  <a:pos x="109" y="386"/>
                </a:cxn>
                <a:cxn ang="0">
                  <a:pos x="105" y="372"/>
                </a:cxn>
                <a:cxn ang="0">
                  <a:pos x="99" y="348"/>
                </a:cxn>
                <a:cxn ang="0">
                  <a:pos x="97" y="319"/>
                </a:cxn>
                <a:cxn ang="0">
                  <a:pos x="105" y="294"/>
                </a:cxn>
                <a:cxn ang="0">
                  <a:pos x="126" y="274"/>
                </a:cxn>
                <a:cxn ang="0">
                  <a:pos x="168" y="270"/>
                </a:cxn>
                <a:cxn ang="0">
                  <a:pos x="185" y="291"/>
                </a:cxn>
                <a:cxn ang="0">
                  <a:pos x="185" y="315"/>
                </a:cxn>
                <a:cxn ang="0">
                  <a:pos x="194" y="310"/>
                </a:cxn>
                <a:cxn ang="0">
                  <a:pos x="229" y="285"/>
                </a:cxn>
                <a:cxn ang="0">
                  <a:pos x="253" y="262"/>
                </a:cxn>
                <a:cxn ang="0">
                  <a:pos x="278" y="232"/>
                </a:cxn>
                <a:cxn ang="0">
                  <a:pos x="299" y="203"/>
                </a:cxn>
                <a:cxn ang="0">
                  <a:pos x="314" y="182"/>
                </a:cxn>
                <a:cxn ang="0">
                  <a:pos x="333" y="177"/>
                </a:cxn>
                <a:cxn ang="0">
                  <a:pos x="366" y="175"/>
                </a:cxn>
                <a:cxn ang="0">
                  <a:pos x="405" y="165"/>
                </a:cxn>
                <a:cxn ang="0">
                  <a:pos x="447" y="150"/>
                </a:cxn>
                <a:cxn ang="0">
                  <a:pos x="482" y="127"/>
                </a:cxn>
                <a:cxn ang="0">
                  <a:pos x="510" y="106"/>
                </a:cxn>
                <a:cxn ang="0">
                  <a:pos x="529" y="87"/>
                </a:cxn>
                <a:cxn ang="0">
                  <a:pos x="520" y="78"/>
                </a:cxn>
                <a:cxn ang="0">
                  <a:pos x="483" y="55"/>
                </a:cxn>
                <a:cxn ang="0">
                  <a:pos x="455" y="42"/>
                </a:cxn>
                <a:cxn ang="0">
                  <a:pos x="419" y="25"/>
                </a:cxn>
                <a:cxn ang="0">
                  <a:pos x="381" y="13"/>
                </a:cxn>
                <a:cxn ang="0">
                  <a:pos x="337" y="4"/>
                </a:cxn>
                <a:cxn ang="0">
                  <a:pos x="297" y="0"/>
                </a:cxn>
                <a:cxn ang="0">
                  <a:pos x="269" y="0"/>
                </a:cxn>
                <a:cxn ang="0">
                  <a:pos x="223" y="6"/>
                </a:cxn>
                <a:cxn ang="0">
                  <a:pos x="179" y="17"/>
                </a:cxn>
                <a:cxn ang="0">
                  <a:pos x="139" y="30"/>
                </a:cxn>
                <a:cxn ang="0">
                  <a:pos x="105" y="44"/>
                </a:cxn>
                <a:cxn ang="0">
                  <a:pos x="78" y="59"/>
                </a:cxn>
                <a:cxn ang="0">
                  <a:pos x="52" y="72"/>
                </a:cxn>
              </a:cxnLst>
              <a:rect l="0" t="0" r="r" b="b"/>
              <a:pathLst>
                <a:path w="533" h="439">
                  <a:moveTo>
                    <a:pt x="50" y="74"/>
                  </a:moveTo>
                  <a:lnTo>
                    <a:pt x="50" y="76"/>
                  </a:lnTo>
                  <a:lnTo>
                    <a:pt x="52" y="82"/>
                  </a:lnTo>
                  <a:lnTo>
                    <a:pt x="52" y="85"/>
                  </a:lnTo>
                  <a:lnTo>
                    <a:pt x="54" y="93"/>
                  </a:lnTo>
                  <a:lnTo>
                    <a:pt x="54" y="99"/>
                  </a:lnTo>
                  <a:lnTo>
                    <a:pt x="56" y="108"/>
                  </a:lnTo>
                  <a:lnTo>
                    <a:pt x="56" y="116"/>
                  </a:lnTo>
                  <a:lnTo>
                    <a:pt x="56" y="127"/>
                  </a:lnTo>
                  <a:lnTo>
                    <a:pt x="56" y="131"/>
                  </a:lnTo>
                  <a:lnTo>
                    <a:pt x="56" y="139"/>
                  </a:lnTo>
                  <a:lnTo>
                    <a:pt x="56" y="144"/>
                  </a:lnTo>
                  <a:lnTo>
                    <a:pt x="56" y="150"/>
                  </a:lnTo>
                  <a:lnTo>
                    <a:pt x="54" y="158"/>
                  </a:lnTo>
                  <a:lnTo>
                    <a:pt x="54" y="163"/>
                  </a:lnTo>
                  <a:lnTo>
                    <a:pt x="54" y="169"/>
                  </a:lnTo>
                  <a:lnTo>
                    <a:pt x="54" y="178"/>
                  </a:lnTo>
                  <a:lnTo>
                    <a:pt x="52" y="184"/>
                  </a:lnTo>
                  <a:lnTo>
                    <a:pt x="52" y="194"/>
                  </a:lnTo>
                  <a:lnTo>
                    <a:pt x="50" y="203"/>
                  </a:lnTo>
                  <a:lnTo>
                    <a:pt x="50" y="213"/>
                  </a:lnTo>
                  <a:lnTo>
                    <a:pt x="48" y="220"/>
                  </a:lnTo>
                  <a:lnTo>
                    <a:pt x="48" y="228"/>
                  </a:lnTo>
                  <a:lnTo>
                    <a:pt x="46" y="237"/>
                  </a:lnTo>
                  <a:lnTo>
                    <a:pt x="44" y="247"/>
                  </a:lnTo>
                  <a:lnTo>
                    <a:pt x="42" y="256"/>
                  </a:lnTo>
                  <a:lnTo>
                    <a:pt x="40" y="266"/>
                  </a:lnTo>
                  <a:lnTo>
                    <a:pt x="38" y="275"/>
                  </a:lnTo>
                  <a:lnTo>
                    <a:pt x="37" y="285"/>
                  </a:lnTo>
                  <a:lnTo>
                    <a:pt x="33" y="294"/>
                  </a:lnTo>
                  <a:lnTo>
                    <a:pt x="33" y="304"/>
                  </a:lnTo>
                  <a:lnTo>
                    <a:pt x="29" y="313"/>
                  </a:lnTo>
                  <a:lnTo>
                    <a:pt x="29" y="323"/>
                  </a:lnTo>
                  <a:lnTo>
                    <a:pt x="25" y="332"/>
                  </a:lnTo>
                  <a:lnTo>
                    <a:pt x="23" y="342"/>
                  </a:lnTo>
                  <a:lnTo>
                    <a:pt x="21" y="350"/>
                  </a:lnTo>
                  <a:lnTo>
                    <a:pt x="21" y="359"/>
                  </a:lnTo>
                  <a:lnTo>
                    <a:pt x="18" y="367"/>
                  </a:lnTo>
                  <a:lnTo>
                    <a:pt x="16" y="374"/>
                  </a:lnTo>
                  <a:lnTo>
                    <a:pt x="14" y="382"/>
                  </a:lnTo>
                  <a:lnTo>
                    <a:pt x="12" y="391"/>
                  </a:lnTo>
                  <a:lnTo>
                    <a:pt x="10" y="397"/>
                  </a:lnTo>
                  <a:lnTo>
                    <a:pt x="8" y="403"/>
                  </a:lnTo>
                  <a:lnTo>
                    <a:pt x="6" y="408"/>
                  </a:lnTo>
                  <a:lnTo>
                    <a:pt x="6" y="416"/>
                  </a:lnTo>
                  <a:lnTo>
                    <a:pt x="4" y="426"/>
                  </a:lnTo>
                  <a:lnTo>
                    <a:pt x="2" y="433"/>
                  </a:lnTo>
                  <a:lnTo>
                    <a:pt x="0" y="437"/>
                  </a:lnTo>
                  <a:lnTo>
                    <a:pt x="0" y="439"/>
                  </a:lnTo>
                  <a:lnTo>
                    <a:pt x="0" y="439"/>
                  </a:lnTo>
                  <a:lnTo>
                    <a:pt x="6" y="437"/>
                  </a:lnTo>
                  <a:lnTo>
                    <a:pt x="10" y="435"/>
                  </a:lnTo>
                  <a:lnTo>
                    <a:pt x="18" y="433"/>
                  </a:lnTo>
                  <a:lnTo>
                    <a:pt x="27" y="431"/>
                  </a:lnTo>
                  <a:lnTo>
                    <a:pt x="37" y="427"/>
                  </a:lnTo>
                  <a:lnTo>
                    <a:pt x="46" y="424"/>
                  </a:lnTo>
                  <a:lnTo>
                    <a:pt x="57" y="420"/>
                  </a:lnTo>
                  <a:lnTo>
                    <a:pt x="67" y="414"/>
                  </a:lnTo>
                  <a:lnTo>
                    <a:pt x="76" y="408"/>
                  </a:lnTo>
                  <a:lnTo>
                    <a:pt x="86" y="401"/>
                  </a:lnTo>
                  <a:lnTo>
                    <a:pt x="94" y="397"/>
                  </a:lnTo>
                  <a:lnTo>
                    <a:pt x="99" y="391"/>
                  </a:lnTo>
                  <a:lnTo>
                    <a:pt x="105" y="389"/>
                  </a:lnTo>
                  <a:lnTo>
                    <a:pt x="109" y="386"/>
                  </a:lnTo>
                  <a:lnTo>
                    <a:pt x="111" y="386"/>
                  </a:lnTo>
                  <a:lnTo>
                    <a:pt x="109" y="384"/>
                  </a:lnTo>
                  <a:lnTo>
                    <a:pt x="107" y="376"/>
                  </a:lnTo>
                  <a:lnTo>
                    <a:pt x="105" y="372"/>
                  </a:lnTo>
                  <a:lnTo>
                    <a:pt x="105" y="367"/>
                  </a:lnTo>
                  <a:lnTo>
                    <a:pt x="103" y="361"/>
                  </a:lnTo>
                  <a:lnTo>
                    <a:pt x="103" y="355"/>
                  </a:lnTo>
                  <a:lnTo>
                    <a:pt x="99" y="348"/>
                  </a:lnTo>
                  <a:lnTo>
                    <a:pt x="99" y="340"/>
                  </a:lnTo>
                  <a:lnTo>
                    <a:pt x="97" y="332"/>
                  </a:lnTo>
                  <a:lnTo>
                    <a:pt x="97" y="327"/>
                  </a:lnTo>
                  <a:lnTo>
                    <a:pt x="97" y="319"/>
                  </a:lnTo>
                  <a:lnTo>
                    <a:pt x="99" y="313"/>
                  </a:lnTo>
                  <a:lnTo>
                    <a:pt x="99" y="308"/>
                  </a:lnTo>
                  <a:lnTo>
                    <a:pt x="103" y="302"/>
                  </a:lnTo>
                  <a:lnTo>
                    <a:pt x="105" y="294"/>
                  </a:lnTo>
                  <a:lnTo>
                    <a:pt x="107" y="289"/>
                  </a:lnTo>
                  <a:lnTo>
                    <a:pt x="113" y="285"/>
                  </a:lnTo>
                  <a:lnTo>
                    <a:pt x="116" y="281"/>
                  </a:lnTo>
                  <a:lnTo>
                    <a:pt x="126" y="274"/>
                  </a:lnTo>
                  <a:lnTo>
                    <a:pt x="137" y="270"/>
                  </a:lnTo>
                  <a:lnTo>
                    <a:pt x="147" y="268"/>
                  </a:lnTo>
                  <a:lnTo>
                    <a:pt x="158" y="268"/>
                  </a:lnTo>
                  <a:lnTo>
                    <a:pt x="168" y="270"/>
                  </a:lnTo>
                  <a:lnTo>
                    <a:pt x="177" y="274"/>
                  </a:lnTo>
                  <a:lnTo>
                    <a:pt x="179" y="277"/>
                  </a:lnTo>
                  <a:lnTo>
                    <a:pt x="185" y="285"/>
                  </a:lnTo>
                  <a:lnTo>
                    <a:pt x="185" y="291"/>
                  </a:lnTo>
                  <a:lnTo>
                    <a:pt x="187" y="300"/>
                  </a:lnTo>
                  <a:lnTo>
                    <a:pt x="185" y="304"/>
                  </a:lnTo>
                  <a:lnTo>
                    <a:pt x="185" y="312"/>
                  </a:lnTo>
                  <a:lnTo>
                    <a:pt x="185" y="315"/>
                  </a:lnTo>
                  <a:lnTo>
                    <a:pt x="185" y="317"/>
                  </a:lnTo>
                  <a:lnTo>
                    <a:pt x="185" y="317"/>
                  </a:lnTo>
                  <a:lnTo>
                    <a:pt x="189" y="315"/>
                  </a:lnTo>
                  <a:lnTo>
                    <a:pt x="194" y="310"/>
                  </a:lnTo>
                  <a:lnTo>
                    <a:pt x="202" y="306"/>
                  </a:lnTo>
                  <a:lnTo>
                    <a:pt x="211" y="298"/>
                  </a:lnTo>
                  <a:lnTo>
                    <a:pt x="223" y="291"/>
                  </a:lnTo>
                  <a:lnTo>
                    <a:pt x="229" y="285"/>
                  </a:lnTo>
                  <a:lnTo>
                    <a:pt x="234" y="279"/>
                  </a:lnTo>
                  <a:lnTo>
                    <a:pt x="242" y="274"/>
                  </a:lnTo>
                  <a:lnTo>
                    <a:pt x="248" y="270"/>
                  </a:lnTo>
                  <a:lnTo>
                    <a:pt x="253" y="262"/>
                  </a:lnTo>
                  <a:lnTo>
                    <a:pt x="259" y="255"/>
                  </a:lnTo>
                  <a:lnTo>
                    <a:pt x="267" y="247"/>
                  </a:lnTo>
                  <a:lnTo>
                    <a:pt x="272" y="239"/>
                  </a:lnTo>
                  <a:lnTo>
                    <a:pt x="278" y="232"/>
                  </a:lnTo>
                  <a:lnTo>
                    <a:pt x="284" y="224"/>
                  </a:lnTo>
                  <a:lnTo>
                    <a:pt x="289" y="216"/>
                  </a:lnTo>
                  <a:lnTo>
                    <a:pt x="295" y="211"/>
                  </a:lnTo>
                  <a:lnTo>
                    <a:pt x="299" y="203"/>
                  </a:lnTo>
                  <a:lnTo>
                    <a:pt x="303" y="197"/>
                  </a:lnTo>
                  <a:lnTo>
                    <a:pt x="307" y="192"/>
                  </a:lnTo>
                  <a:lnTo>
                    <a:pt x="310" y="188"/>
                  </a:lnTo>
                  <a:lnTo>
                    <a:pt x="314" y="182"/>
                  </a:lnTo>
                  <a:lnTo>
                    <a:pt x="316" y="180"/>
                  </a:lnTo>
                  <a:lnTo>
                    <a:pt x="318" y="178"/>
                  </a:lnTo>
                  <a:lnTo>
                    <a:pt x="327" y="178"/>
                  </a:lnTo>
                  <a:lnTo>
                    <a:pt x="333" y="177"/>
                  </a:lnTo>
                  <a:lnTo>
                    <a:pt x="341" y="177"/>
                  </a:lnTo>
                  <a:lnTo>
                    <a:pt x="348" y="177"/>
                  </a:lnTo>
                  <a:lnTo>
                    <a:pt x="358" y="177"/>
                  </a:lnTo>
                  <a:lnTo>
                    <a:pt x="366" y="175"/>
                  </a:lnTo>
                  <a:lnTo>
                    <a:pt x="375" y="173"/>
                  </a:lnTo>
                  <a:lnTo>
                    <a:pt x="386" y="169"/>
                  </a:lnTo>
                  <a:lnTo>
                    <a:pt x="396" y="169"/>
                  </a:lnTo>
                  <a:lnTo>
                    <a:pt x="405" y="165"/>
                  </a:lnTo>
                  <a:lnTo>
                    <a:pt x="417" y="161"/>
                  </a:lnTo>
                  <a:lnTo>
                    <a:pt x="428" y="158"/>
                  </a:lnTo>
                  <a:lnTo>
                    <a:pt x="438" y="156"/>
                  </a:lnTo>
                  <a:lnTo>
                    <a:pt x="447" y="150"/>
                  </a:lnTo>
                  <a:lnTo>
                    <a:pt x="457" y="144"/>
                  </a:lnTo>
                  <a:lnTo>
                    <a:pt x="464" y="139"/>
                  </a:lnTo>
                  <a:lnTo>
                    <a:pt x="476" y="133"/>
                  </a:lnTo>
                  <a:lnTo>
                    <a:pt x="482" y="127"/>
                  </a:lnTo>
                  <a:lnTo>
                    <a:pt x="491" y="121"/>
                  </a:lnTo>
                  <a:lnTo>
                    <a:pt x="497" y="116"/>
                  </a:lnTo>
                  <a:lnTo>
                    <a:pt x="504" y="112"/>
                  </a:lnTo>
                  <a:lnTo>
                    <a:pt x="510" y="106"/>
                  </a:lnTo>
                  <a:lnTo>
                    <a:pt x="516" y="101"/>
                  </a:lnTo>
                  <a:lnTo>
                    <a:pt x="520" y="95"/>
                  </a:lnTo>
                  <a:lnTo>
                    <a:pt x="525" y="93"/>
                  </a:lnTo>
                  <a:lnTo>
                    <a:pt x="529" y="87"/>
                  </a:lnTo>
                  <a:lnTo>
                    <a:pt x="533" y="85"/>
                  </a:lnTo>
                  <a:lnTo>
                    <a:pt x="529" y="83"/>
                  </a:lnTo>
                  <a:lnTo>
                    <a:pt x="527" y="82"/>
                  </a:lnTo>
                  <a:lnTo>
                    <a:pt x="520" y="78"/>
                  </a:lnTo>
                  <a:lnTo>
                    <a:pt x="512" y="72"/>
                  </a:lnTo>
                  <a:lnTo>
                    <a:pt x="502" y="66"/>
                  </a:lnTo>
                  <a:lnTo>
                    <a:pt x="491" y="59"/>
                  </a:lnTo>
                  <a:lnTo>
                    <a:pt x="483" y="55"/>
                  </a:lnTo>
                  <a:lnTo>
                    <a:pt x="478" y="51"/>
                  </a:lnTo>
                  <a:lnTo>
                    <a:pt x="470" y="49"/>
                  </a:lnTo>
                  <a:lnTo>
                    <a:pt x="462" y="45"/>
                  </a:lnTo>
                  <a:lnTo>
                    <a:pt x="455" y="42"/>
                  </a:lnTo>
                  <a:lnTo>
                    <a:pt x="445" y="36"/>
                  </a:lnTo>
                  <a:lnTo>
                    <a:pt x="438" y="32"/>
                  </a:lnTo>
                  <a:lnTo>
                    <a:pt x="428" y="28"/>
                  </a:lnTo>
                  <a:lnTo>
                    <a:pt x="419" y="25"/>
                  </a:lnTo>
                  <a:lnTo>
                    <a:pt x="409" y="21"/>
                  </a:lnTo>
                  <a:lnTo>
                    <a:pt x="400" y="19"/>
                  </a:lnTo>
                  <a:lnTo>
                    <a:pt x="390" y="15"/>
                  </a:lnTo>
                  <a:lnTo>
                    <a:pt x="381" y="13"/>
                  </a:lnTo>
                  <a:lnTo>
                    <a:pt x="369" y="9"/>
                  </a:lnTo>
                  <a:lnTo>
                    <a:pt x="358" y="6"/>
                  </a:lnTo>
                  <a:lnTo>
                    <a:pt x="348" y="6"/>
                  </a:lnTo>
                  <a:lnTo>
                    <a:pt x="337" y="4"/>
                  </a:lnTo>
                  <a:lnTo>
                    <a:pt x="326" y="2"/>
                  </a:lnTo>
                  <a:lnTo>
                    <a:pt x="314" y="2"/>
                  </a:lnTo>
                  <a:lnTo>
                    <a:pt x="303" y="2"/>
                  </a:lnTo>
                  <a:lnTo>
                    <a:pt x="297" y="0"/>
                  </a:lnTo>
                  <a:lnTo>
                    <a:pt x="291" y="0"/>
                  </a:lnTo>
                  <a:lnTo>
                    <a:pt x="286" y="0"/>
                  </a:lnTo>
                  <a:lnTo>
                    <a:pt x="280" y="0"/>
                  </a:lnTo>
                  <a:lnTo>
                    <a:pt x="269" y="0"/>
                  </a:lnTo>
                  <a:lnTo>
                    <a:pt x="257" y="2"/>
                  </a:lnTo>
                  <a:lnTo>
                    <a:pt x="246" y="2"/>
                  </a:lnTo>
                  <a:lnTo>
                    <a:pt x="234" y="4"/>
                  </a:lnTo>
                  <a:lnTo>
                    <a:pt x="223" y="6"/>
                  </a:lnTo>
                  <a:lnTo>
                    <a:pt x="211" y="9"/>
                  </a:lnTo>
                  <a:lnTo>
                    <a:pt x="200" y="11"/>
                  </a:lnTo>
                  <a:lnTo>
                    <a:pt x="189" y="13"/>
                  </a:lnTo>
                  <a:lnTo>
                    <a:pt x="179" y="17"/>
                  </a:lnTo>
                  <a:lnTo>
                    <a:pt x="170" y="21"/>
                  </a:lnTo>
                  <a:lnTo>
                    <a:pt x="160" y="23"/>
                  </a:lnTo>
                  <a:lnTo>
                    <a:pt x="151" y="26"/>
                  </a:lnTo>
                  <a:lnTo>
                    <a:pt x="139" y="30"/>
                  </a:lnTo>
                  <a:lnTo>
                    <a:pt x="132" y="34"/>
                  </a:lnTo>
                  <a:lnTo>
                    <a:pt x="122" y="38"/>
                  </a:lnTo>
                  <a:lnTo>
                    <a:pt x="113" y="42"/>
                  </a:lnTo>
                  <a:lnTo>
                    <a:pt x="105" y="44"/>
                  </a:lnTo>
                  <a:lnTo>
                    <a:pt x="97" y="49"/>
                  </a:lnTo>
                  <a:lnTo>
                    <a:pt x="90" y="51"/>
                  </a:lnTo>
                  <a:lnTo>
                    <a:pt x="84" y="55"/>
                  </a:lnTo>
                  <a:lnTo>
                    <a:pt x="78" y="59"/>
                  </a:lnTo>
                  <a:lnTo>
                    <a:pt x="73" y="61"/>
                  </a:lnTo>
                  <a:lnTo>
                    <a:pt x="63" y="66"/>
                  </a:lnTo>
                  <a:lnTo>
                    <a:pt x="56" y="70"/>
                  </a:lnTo>
                  <a:lnTo>
                    <a:pt x="52" y="72"/>
                  </a:lnTo>
                  <a:lnTo>
                    <a:pt x="50" y="74"/>
                  </a:lnTo>
                  <a:lnTo>
                    <a:pt x="50" y="74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18" name="Freeform 50"/>
            <p:cNvSpPr>
              <a:spLocks/>
            </p:cNvSpPr>
            <p:nvPr/>
          </p:nvSpPr>
          <p:spPr bwMode="auto">
            <a:xfrm>
              <a:off x="2276" y="1857"/>
              <a:ext cx="190" cy="65"/>
            </a:xfrm>
            <a:custGeom>
              <a:avLst/>
              <a:gdLst/>
              <a:ahLst/>
              <a:cxnLst>
                <a:cxn ang="0">
                  <a:pos x="3" y="53"/>
                </a:cxn>
                <a:cxn ang="0">
                  <a:pos x="24" y="44"/>
                </a:cxn>
                <a:cxn ang="0">
                  <a:pos x="47" y="34"/>
                </a:cxn>
                <a:cxn ang="0">
                  <a:pos x="68" y="26"/>
                </a:cxn>
                <a:cxn ang="0">
                  <a:pos x="89" y="21"/>
                </a:cxn>
                <a:cxn ang="0">
                  <a:pos x="112" y="13"/>
                </a:cxn>
                <a:cxn ang="0">
                  <a:pos x="136" y="7"/>
                </a:cxn>
                <a:cxn ang="0">
                  <a:pos x="159" y="4"/>
                </a:cxn>
                <a:cxn ang="0">
                  <a:pos x="184" y="2"/>
                </a:cxn>
                <a:cxn ang="0">
                  <a:pos x="205" y="0"/>
                </a:cxn>
                <a:cxn ang="0">
                  <a:pos x="226" y="2"/>
                </a:cxn>
                <a:cxn ang="0">
                  <a:pos x="249" y="4"/>
                </a:cxn>
                <a:cxn ang="0">
                  <a:pos x="281" y="13"/>
                </a:cxn>
                <a:cxn ang="0">
                  <a:pos x="302" y="23"/>
                </a:cxn>
                <a:cxn ang="0">
                  <a:pos x="319" y="30"/>
                </a:cxn>
                <a:cxn ang="0">
                  <a:pos x="298" y="44"/>
                </a:cxn>
                <a:cxn ang="0">
                  <a:pos x="281" y="53"/>
                </a:cxn>
                <a:cxn ang="0">
                  <a:pos x="262" y="61"/>
                </a:cxn>
                <a:cxn ang="0">
                  <a:pos x="241" y="66"/>
                </a:cxn>
                <a:cxn ang="0">
                  <a:pos x="218" y="72"/>
                </a:cxn>
                <a:cxn ang="0">
                  <a:pos x="199" y="74"/>
                </a:cxn>
                <a:cxn ang="0">
                  <a:pos x="182" y="78"/>
                </a:cxn>
                <a:cxn ang="0">
                  <a:pos x="190" y="80"/>
                </a:cxn>
                <a:cxn ang="0">
                  <a:pos x="207" y="83"/>
                </a:cxn>
                <a:cxn ang="0">
                  <a:pos x="230" y="87"/>
                </a:cxn>
                <a:cxn ang="0">
                  <a:pos x="256" y="89"/>
                </a:cxn>
                <a:cxn ang="0">
                  <a:pos x="285" y="91"/>
                </a:cxn>
                <a:cxn ang="0">
                  <a:pos x="311" y="91"/>
                </a:cxn>
                <a:cxn ang="0">
                  <a:pos x="336" y="89"/>
                </a:cxn>
                <a:cxn ang="0">
                  <a:pos x="357" y="87"/>
                </a:cxn>
                <a:cxn ang="0">
                  <a:pos x="372" y="83"/>
                </a:cxn>
                <a:cxn ang="0">
                  <a:pos x="378" y="83"/>
                </a:cxn>
                <a:cxn ang="0">
                  <a:pos x="365" y="89"/>
                </a:cxn>
                <a:cxn ang="0">
                  <a:pos x="338" y="97"/>
                </a:cxn>
                <a:cxn ang="0">
                  <a:pos x="315" y="104"/>
                </a:cxn>
                <a:cxn ang="0">
                  <a:pos x="298" y="108"/>
                </a:cxn>
                <a:cxn ang="0">
                  <a:pos x="279" y="116"/>
                </a:cxn>
                <a:cxn ang="0">
                  <a:pos x="256" y="120"/>
                </a:cxn>
                <a:cxn ang="0">
                  <a:pos x="235" y="125"/>
                </a:cxn>
                <a:cxn ang="0">
                  <a:pos x="214" y="129"/>
                </a:cxn>
                <a:cxn ang="0">
                  <a:pos x="192" y="129"/>
                </a:cxn>
                <a:cxn ang="0">
                  <a:pos x="171" y="129"/>
                </a:cxn>
                <a:cxn ang="0">
                  <a:pos x="152" y="129"/>
                </a:cxn>
                <a:cxn ang="0">
                  <a:pos x="133" y="129"/>
                </a:cxn>
                <a:cxn ang="0">
                  <a:pos x="117" y="129"/>
                </a:cxn>
                <a:cxn ang="0">
                  <a:pos x="89" y="125"/>
                </a:cxn>
                <a:cxn ang="0">
                  <a:pos x="72" y="123"/>
                </a:cxn>
                <a:cxn ang="0">
                  <a:pos x="0" y="55"/>
                </a:cxn>
              </a:cxnLst>
              <a:rect l="0" t="0" r="r" b="b"/>
              <a:pathLst>
                <a:path w="380" h="131">
                  <a:moveTo>
                    <a:pt x="0" y="55"/>
                  </a:moveTo>
                  <a:lnTo>
                    <a:pt x="0" y="53"/>
                  </a:lnTo>
                  <a:lnTo>
                    <a:pt x="3" y="53"/>
                  </a:lnTo>
                  <a:lnTo>
                    <a:pt x="9" y="49"/>
                  </a:lnTo>
                  <a:lnTo>
                    <a:pt x="17" y="47"/>
                  </a:lnTo>
                  <a:lnTo>
                    <a:pt x="24" y="44"/>
                  </a:lnTo>
                  <a:lnTo>
                    <a:pt x="36" y="40"/>
                  </a:lnTo>
                  <a:lnTo>
                    <a:pt x="41" y="36"/>
                  </a:lnTo>
                  <a:lnTo>
                    <a:pt x="47" y="34"/>
                  </a:lnTo>
                  <a:lnTo>
                    <a:pt x="55" y="32"/>
                  </a:lnTo>
                  <a:lnTo>
                    <a:pt x="62" y="30"/>
                  </a:lnTo>
                  <a:lnTo>
                    <a:pt x="68" y="26"/>
                  </a:lnTo>
                  <a:lnTo>
                    <a:pt x="76" y="25"/>
                  </a:lnTo>
                  <a:lnTo>
                    <a:pt x="83" y="23"/>
                  </a:lnTo>
                  <a:lnTo>
                    <a:pt x="89" y="21"/>
                  </a:lnTo>
                  <a:lnTo>
                    <a:pt x="97" y="17"/>
                  </a:lnTo>
                  <a:lnTo>
                    <a:pt x="104" y="15"/>
                  </a:lnTo>
                  <a:lnTo>
                    <a:pt x="112" y="13"/>
                  </a:lnTo>
                  <a:lnTo>
                    <a:pt x="121" y="11"/>
                  </a:lnTo>
                  <a:lnTo>
                    <a:pt x="129" y="9"/>
                  </a:lnTo>
                  <a:lnTo>
                    <a:pt x="136" y="7"/>
                  </a:lnTo>
                  <a:lnTo>
                    <a:pt x="144" y="6"/>
                  </a:lnTo>
                  <a:lnTo>
                    <a:pt x="152" y="6"/>
                  </a:lnTo>
                  <a:lnTo>
                    <a:pt x="159" y="4"/>
                  </a:lnTo>
                  <a:lnTo>
                    <a:pt x="169" y="2"/>
                  </a:lnTo>
                  <a:lnTo>
                    <a:pt x="176" y="2"/>
                  </a:lnTo>
                  <a:lnTo>
                    <a:pt x="184" y="2"/>
                  </a:lnTo>
                  <a:lnTo>
                    <a:pt x="192" y="2"/>
                  </a:lnTo>
                  <a:lnTo>
                    <a:pt x="199" y="0"/>
                  </a:lnTo>
                  <a:lnTo>
                    <a:pt x="205" y="0"/>
                  </a:lnTo>
                  <a:lnTo>
                    <a:pt x="213" y="2"/>
                  </a:lnTo>
                  <a:lnTo>
                    <a:pt x="218" y="2"/>
                  </a:lnTo>
                  <a:lnTo>
                    <a:pt x="226" y="2"/>
                  </a:lnTo>
                  <a:lnTo>
                    <a:pt x="232" y="2"/>
                  </a:lnTo>
                  <a:lnTo>
                    <a:pt x="239" y="4"/>
                  </a:lnTo>
                  <a:lnTo>
                    <a:pt x="249" y="4"/>
                  </a:lnTo>
                  <a:lnTo>
                    <a:pt x="262" y="7"/>
                  </a:lnTo>
                  <a:lnTo>
                    <a:pt x="272" y="9"/>
                  </a:lnTo>
                  <a:lnTo>
                    <a:pt x="281" y="13"/>
                  </a:lnTo>
                  <a:lnTo>
                    <a:pt x="289" y="15"/>
                  </a:lnTo>
                  <a:lnTo>
                    <a:pt x="296" y="19"/>
                  </a:lnTo>
                  <a:lnTo>
                    <a:pt x="302" y="23"/>
                  </a:lnTo>
                  <a:lnTo>
                    <a:pt x="308" y="25"/>
                  </a:lnTo>
                  <a:lnTo>
                    <a:pt x="315" y="28"/>
                  </a:lnTo>
                  <a:lnTo>
                    <a:pt x="319" y="30"/>
                  </a:lnTo>
                  <a:lnTo>
                    <a:pt x="315" y="32"/>
                  </a:lnTo>
                  <a:lnTo>
                    <a:pt x="306" y="40"/>
                  </a:lnTo>
                  <a:lnTo>
                    <a:pt x="298" y="44"/>
                  </a:lnTo>
                  <a:lnTo>
                    <a:pt x="291" y="49"/>
                  </a:lnTo>
                  <a:lnTo>
                    <a:pt x="285" y="51"/>
                  </a:lnTo>
                  <a:lnTo>
                    <a:pt x="281" y="53"/>
                  </a:lnTo>
                  <a:lnTo>
                    <a:pt x="275" y="57"/>
                  </a:lnTo>
                  <a:lnTo>
                    <a:pt x="270" y="59"/>
                  </a:lnTo>
                  <a:lnTo>
                    <a:pt x="262" y="61"/>
                  </a:lnTo>
                  <a:lnTo>
                    <a:pt x="254" y="63"/>
                  </a:lnTo>
                  <a:lnTo>
                    <a:pt x="247" y="64"/>
                  </a:lnTo>
                  <a:lnTo>
                    <a:pt x="241" y="66"/>
                  </a:lnTo>
                  <a:lnTo>
                    <a:pt x="232" y="68"/>
                  </a:lnTo>
                  <a:lnTo>
                    <a:pt x="226" y="70"/>
                  </a:lnTo>
                  <a:lnTo>
                    <a:pt x="218" y="72"/>
                  </a:lnTo>
                  <a:lnTo>
                    <a:pt x="211" y="74"/>
                  </a:lnTo>
                  <a:lnTo>
                    <a:pt x="205" y="74"/>
                  </a:lnTo>
                  <a:lnTo>
                    <a:pt x="199" y="74"/>
                  </a:lnTo>
                  <a:lnTo>
                    <a:pt x="192" y="76"/>
                  </a:lnTo>
                  <a:lnTo>
                    <a:pt x="190" y="76"/>
                  </a:lnTo>
                  <a:lnTo>
                    <a:pt x="182" y="78"/>
                  </a:lnTo>
                  <a:lnTo>
                    <a:pt x="180" y="80"/>
                  </a:lnTo>
                  <a:lnTo>
                    <a:pt x="182" y="80"/>
                  </a:lnTo>
                  <a:lnTo>
                    <a:pt x="190" y="80"/>
                  </a:lnTo>
                  <a:lnTo>
                    <a:pt x="194" y="82"/>
                  </a:lnTo>
                  <a:lnTo>
                    <a:pt x="199" y="82"/>
                  </a:lnTo>
                  <a:lnTo>
                    <a:pt x="207" y="83"/>
                  </a:lnTo>
                  <a:lnTo>
                    <a:pt x="214" y="85"/>
                  </a:lnTo>
                  <a:lnTo>
                    <a:pt x="220" y="85"/>
                  </a:lnTo>
                  <a:lnTo>
                    <a:pt x="230" y="87"/>
                  </a:lnTo>
                  <a:lnTo>
                    <a:pt x="239" y="87"/>
                  </a:lnTo>
                  <a:lnTo>
                    <a:pt x="249" y="89"/>
                  </a:lnTo>
                  <a:lnTo>
                    <a:pt x="256" y="89"/>
                  </a:lnTo>
                  <a:lnTo>
                    <a:pt x="266" y="91"/>
                  </a:lnTo>
                  <a:lnTo>
                    <a:pt x="275" y="91"/>
                  </a:lnTo>
                  <a:lnTo>
                    <a:pt x="285" y="91"/>
                  </a:lnTo>
                  <a:lnTo>
                    <a:pt x="294" y="91"/>
                  </a:lnTo>
                  <a:lnTo>
                    <a:pt x="304" y="91"/>
                  </a:lnTo>
                  <a:lnTo>
                    <a:pt x="311" y="91"/>
                  </a:lnTo>
                  <a:lnTo>
                    <a:pt x="321" y="91"/>
                  </a:lnTo>
                  <a:lnTo>
                    <a:pt x="329" y="89"/>
                  </a:lnTo>
                  <a:lnTo>
                    <a:pt x="336" y="89"/>
                  </a:lnTo>
                  <a:lnTo>
                    <a:pt x="344" y="87"/>
                  </a:lnTo>
                  <a:lnTo>
                    <a:pt x="351" y="87"/>
                  </a:lnTo>
                  <a:lnTo>
                    <a:pt x="357" y="87"/>
                  </a:lnTo>
                  <a:lnTo>
                    <a:pt x="363" y="85"/>
                  </a:lnTo>
                  <a:lnTo>
                    <a:pt x="367" y="83"/>
                  </a:lnTo>
                  <a:lnTo>
                    <a:pt x="372" y="83"/>
                  </a:lnTo>
                  <a:lnTo>
                    <a:pt x="378" y="83"/>
                  </a:lnTo>
                  <a:lnTo>
                    <a:pt x="380" y="83"/>
                  </a:lnTo>
                  <a:lnTo>
                    <a:pt x="378" y="83"/>
                  </a:lnTo>
                  <a:lnTo>
                    <a:pt x="376" y="83"/>
                  </a:lnTo>
                  <a:lnTo>
                    <a:pt x="370" y="85"/>
                  </a:lnTo>
                  <a:lnTo>
                    <a:pt x="365" y="89"/>
                  </a:lnTo>
                  <a:lnTo>
                    <a:pt x="357" y="91"/>
                  </a:lnTo>
                  <a:lnTo>
                    <a:pt x="348" y="93"/>
                  </a:lnTo>
                  <a:lnTo>
                    <a:pt x="338" y="97"/>
                  </a:lnTo>
                  <a:lnTo>
                    <a:pt x="329" y="101"/>
                  </a:lnTo>
                  <a:lnTo>
                    <a:pt x="323" y="102"/>
                  </a:lnTo>
                  <a:lnTo>
                    <a:pt x="315" y="104"/>
                  </a:lnTo>
                  <a:lnTo>
                    <a:pt x="310" y="106"/>
                  </a:lnTo>
                  <a:lnTo>
                    <a:pt x="304" y="108"/>
                  </a:lnTo>
                  <a:lnTo>
                    <a:pt x="298" y="108"/>
                  </a:lnTo>
                  <a:lnTo>
                    <a:pt x="291" y="112"/>
                  </a:lnTo>
                  <a:lnTo>
                    <a:pt x="285" y="114"/>
                  </a:lnTo>
                  <a:lnTo>
                    <a:pt x="279" y="116"/>
                  </a:lnTo>
                  <a:lnTo>
                    <a:pt x="272" y="11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9" y="121"/>
                  </a:lnTo>
                  <a:lnTo>
                    <a:pt x="241" y="123"/>
                  </a:lnTo>
                  <a:lnTo>
                    <a:pt x="235" y="125"/>
                  </a:lnTo>
                  <a:lnTo>
                    <a:pt x="228" y="127"/>
                  </a:lnTo>
                  <a:lnTo>
                    <a:pt x="220" y="129"/>
                  </a:lnTo>
                  <a:lnTo>
                    <a:pt x="214" y="129"/>
                  </a:lnTo>
                  <a:lnTo>
                    <a:pt x="207" y="129"/>
                  </a:lnTo>
                  <a:lnTo>
                    <a:pt x="199" y="129"/>
                  </a:lnTo>
                  <a:lnTo>
                    <a:pt x="192" y="129"/>
                  </a:lnTo>
                  <a:lnTo>
                    <a:pt x="184" y="129"/>
                  </a:lnTo>
                  <a:lnTo>
                    <a:pt x="176" y="129"/>
                  </a:lnTo>
                  <a:lnTo>
                    <a:pt x="171" y="129"/>
                  </a:lnTo>
                  <a:lnTo>
                    <a:pt x="163" y="131"/>
                  </a:lnTo>
                  <a:lnTo>
                    <a:pt x="157" y="129"/>
                  </a:lnTo>
                  <a:lnTo>
                    <a:pt x="152" y="129"/>
                  </a:lnTo>
                  <a:lnTo>
                    <a:pt x="144" y="129"/>
                  </a:lnTo>
                  <a:lnTo>
                    <a:pt x="140" y="129"/>
                  </a:lnTo>
                  <a:lnTo>
                    <a:pt x="133" y="129"/>
                  </a:lnTo>
                  <a:lnTo>
                    <a:pt x="127" y="129"/>
                  </a:lnTo>
                  <a:lnTo>
                    <a:pt x="121" y="129"/>
                  </a:lnTo>
                  <a:lnTo>
                    <a:pt x="117" y="129"/>
                  </a:lnTo>
                  <a:lnTo>
                    <a:pt x="106" y="127"/>
                  </a:lnTo>
                  <a:lnTo>
                    <a:pt x="98" y="127"/>
                  </a:lnTo>
                  <a:lnTo>
                    <a:pt x="89" y="125"/>
                  </a:lnTo>
                  <a:lnTo>
                    <a:pt x="85" y="125"/>
                  </a:lnTo>
                  <a:lnTo>
                    <a:pt x="76" y="123"/>
                  </a:lnTo>
                  <a:lnTo>
                    <a:pt x="72" y="123"/>
                  </a:lnTo>
                  <a:lnTo>
                    <a:pt x="127" y="104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19" name="Freeform 51"/>
            <p:cNvSpPr>
              <a:spLocks/>
            </p:cNvSpPr>
            <p:nvPr/>
          </p:nvSpPr>
          <p:spPr bwMode="auto">
            <a:xfrm>
              <a:off x="2317" y="2223"/>
              <a:ext cx="49" cy="82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99" y="49"/>
                </a:cxn>
                <a:cxn ang="0">
                  <a:pos x="52" y="163"/>
                </a:cxn>
                <a:cxn ang="0">
                  <a:pos x="0" y="78"/>
                </a:cxn>
                <a:cxn ang="0">
                  <a:pos x="52" y="0"/>
                </a:cxn>
                <a:cxn ang="0">
                  <a:pos x="52" y="0"/>
                </a:cxn>
              </a:cxnLst>
              <a:rect l="0" t="0" r="r" b="b"/>
              <a:pathLst>
                <a:path w="99" h="163">
                  <a:moveTo>
                    <a:pt x="52" y="0"/>
                  </a:moveTo>
                  <a:lnTo>
                    <a:pt x="99" y="49"/>
                  </a:lnTo>
                  <a:lnTo>
                    <a:pt x="52" y="163"/>
                  </a:lnTo>
                  <a:lnTo>
                    <a:pt x="0" y="78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20" name="Freeform 52"/>
            <p:cNvSpPr>
              <a:spLocks/>
            </p:cNvSpPr>
            <p:nvPr/>
          </p:nvSpPr>
          <p:spPr bwMode="auto">
            <a:xfrm>
              <a:off x="2286" y="2271"/>
              <a:ext cx="92" cy="345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112" y="7"/>
                </a:cxn>
                <a:cxn ang="0">
                  <a:pos x="115" y="17"/>
                </a:cxn>
                <a:cxn ang="0">
                  <a:pos x="119" y="28"/>
                </a:cxn>
                <a:cxn ang="0">
                  <a:pos x="121" y="43"/>
                </a:cxn>
                <a:cxn ang="0">
                  <a:pos x="127" y="60"/>
                </a:cxn>
                <a:cxn ang="0">
                  <a:pos x="131" y="79"/>
                </a:cxn>
                <a:cxn ang="0">
                  <a:pos x="136" y="100"/>
                </a:cxn>
                <a:cxn ang="0">
                  <a:pos x="140" y="121"/>
                </a:cxn>
                <a:cxn ang="0">
                  <a:pos x="144" y="138"/>
                </a:cxn>
                <a:cxn ang="0">
                  <a:pos x="146" y="152"/>
                </a:cxn>
                <a:cxn ang="0">
                  <a:pos x="150" y="165"/>
                </a:cxn>
                <a:cxn ang="0">
                  <a:pos x="152" y="178"/>
                </a:cxn>
                <a:cxn ang="0">
                  <a:pos x="154" y="192"/>
                </a:cxn>
                <a:cxn ang="0">
                  <a:pos x="155" y="203"/>
                </a:cxn>
                <a:cxn ang="0">
                  <a:pos x="157" y="216"/>
                </a:cxn>
                <a:cxn ang="0">
                  <a:pos x="161" y="230"/>
                </a:cxn>
                <a:cxn ang="0">
                  <a:pos x="163" y="245"/>
                </a:cxn>
                <a:cxn ang="0">
                  <a:pos x="165" y="258"/>
                </a:cxn>
                <a:cxn ang="0">
                  <a:pos x="167" y="273"/>
                </a:cxn>
                <a:cxn ang="0">
                  <a:pos x="169" y="288"/>
                </a:cxn>
                <a:cxn ang="0">
                  <a:pos x="171" y="302"/>
                </a:cxn>
                <a:cxn ang="0">
                  <a:pos x="173" y="315"/>
                </a:cxn>
                <a:cxn ang="0">
                  <a:pos x="173" y="326"/>
                </a:cxn>
                <a:cxn ang="0">
                  <a:pos x="174" y="338"/>
                </a:cxn>
                <a:cxn ang="0">
                  <a:pos x="176" y="355"/>
                </a:cxn>
                <a:cxn ang="0">
                  <a:pos x="178" y="376"/>
                </a:cxn>
                <a:cxn ang="0">
                  <a:pos x="180" y="393"/>
                </a:cxn>
                <a:cxn ang="0">
                  <a:pos x="180" y="408"/>
                </a:cxn>
                <a:cxn ang="0">
                  <a:pos x="182" y="422"/>
                </a:cxn>
                <a:cxn ang="0">
                  <a:pos x="184" y="435"/>
                </a:cxn>
                <a:cxn ang="0">
                  <a:pos x="184" y="446"/>
                </a:cxn>
                <a:cxn ang="0">
                  <a:pos x="184" y="460"/>
                </a:cxn>
                <a:cxn ang="0">
                  <a:pos x="184" y="469"/>
                </a:cxn>
                <a:cxn ang="0">
                  <a:pos x="0" y="690"/>
                </a:cxn>
                <a:cxn ang="0">
                  <a:pos x="112" y="0"/>
                </a:cxn>
              </a:cxnLst>
              <a:rect l="0" t="0" r="r" b="b"/>
              <a:pathLst>
                <a:path w="184" h="690">
                  <a:moveTo>
                    <a:pt x="112" y="0"/>
                  </a:moveTo>
                  <a:lnTo>
                    <a:pt x="112" y="0"/>
                  </a:lnTo>
                  <a:lnTo>
                    <a:pt x="112" y="3"/>
                  </a:lnTo>
                  <a:lnTo>
                    <a:pt x="112" y="7"/>
                  </a:lnTo>
                  <a:lnTo>
                    <a:pt x="114" y="11"/>
                  </a:lnTo>
                  <a:lnTo>
                    <a:pt x="115" y="17"/>
                  </a:lnTo>
                  <a:lnTo>
                    <a:pt x="117" y="24"/>
                  </a:lnTo>
                  <a:lnTo>
                    <a:pt x="119" y="28"/>
                  </a:lnTo>
                  <a:lnTo>
                    <a:pt x="121" y="36"/>
                  </a:lnTo>
                  <a:lnTo>
                    <a:pt x="121" y="43"/>
                  </a:lnTo>
                  <a:lnTo>
                    <a:pt x="125" y="51"/>
                  </a:lnTo>
                  <a:lnTo>
                    <a:pt x="127" y="60"/>
                  </a:lnTo>
                  <a:lnTo>
                    <a:pt x="129" y="70"/>
                  </a:lnTo>
                  <a:lnTo>
                    <a:pt x="131" y="79"/>
                  </a:lnTo>
                  <a:lnTo>
                    <a:pt x="135" y="91"/>
                  </a:lnTo>
                  <a:lnTo>
                    <a:pt x="136" y="100"/>
                  </a:lnTo>
                  <a:lnTo>
                    <a:pt x="138" y="110"/>
                  </a:lnTo>
                  <a:lnTo>
                    <a:pt x="140" y="121"/>
                  </a:lnTo>
                  <a:lnTo>
                    <a:pt x="144" y="133"/>
                  </a:lnTo>
                  <a:lnTo>
                    <a:pt x="144" y="138"/>
                  </a:lnTo>
                  <a:lnTo>
                    <a:pt x="146" y="146"/>
                  </a:lnTo>
                  <a:lnTo>
                    <a:pt x="146" y="152"/>
                  </a:lnTo>
                  <a:lnTo>
                    <a:pt x="148" y="157"/>
                  </a:lnTo>
                  <a:lnTo>
                    <a:pt x="150" y="165"/>
                  </a:lnTo>
                  <a:lnTo>
                    <a:pt x="150" y="171"/>
                  </a:lnTo>
                  <a:lnTo>
                    <a:pt x="152" y="178"/>
                  </a:lnTo>
                  <a:lnTo>
                    <a:pt x="154" y="184"/>
                  </a:lnTo>
                  <a:lnTo>
                    <a:pt x="154" y="192"/>
                  </a:lnTo>
                  <a:lnTo>
                    <a:pt x="155" y="197"/>
                  </a:lnTo>
                  <a:lnTo>
                    <a:pt x="155" y="203"/>
                  </a:lnTo>
                  <a:lnTo>
                    <a:pt x="157" y="211"/>
                  </a:lnTo>
                  <a:lnTo>
                    <a:pt x="157" y="216"/>
                  </a:lnTo>
                  <a:lnTo>
                    <a:pt x="161" y="224"/>
                  </a:lnTo>
                  <a:lnTo>
                    <a:pt x="161" y="230"/>
                  </a:lnTo>
                  <a:lnTo>
                    <a:pt x="163" y="237"/>
                  </a:lnTo>
                  <a:lnTo>
                    <a:pt x="163" y="245"/>
                  </a:lnTo>
                  <a:lnTo>
                    <a:pt x="165" y="252"/>
                  </a:lnTo>
                  <a:lnTo>
                    <a:pt x="165" y="258"/>
                  </a:lnTo>
                  <a:lnTo>
                    <a:pt x="167" y="266"/>
                  </a:lnTo>
                  <a:lnTo>
                    <a:pt x="167" y="273"/>
                  </a:lnTo>
                  <a:lnTo>
                    <a:pt x="169" y="281"/>
                  </a:lnTo>
                  <a:lnTo>
                    <a:pt x="169" y="288"/>
                  </a:lnTo>
                  <a:lnTo>
                    <a:pt x="171" y="294"/>
                  </a:lnTo>
                  <a:lnTo>
                    <a:pt x="171" y="302"/>
                  </a:lnTo>
                  <a:lnTo>
                    <a:pt x="173" y="307"/>
                  </a:lnTo>
                  <a:lnTo>
                    <a:pt x="173" y="315"/>
                  </a:lnTo>
                  <a:lnTo>
                    <a:pt x="173" y="321"/>
                  </a:lnTo>
                  <a:lnTo>
                    <a:pt x="173" y="326"/>
                  </a:lnTo>
                  <a:lnTo>
                    <a:pt x="174" y="332"/>
                  </a:lnTo>
                  <a:lnTo>
                    <a:pt x="174" y="338"/>
                  </a:lnTo>
                  <a:lnTo>
                    <a:pt x="176" y="345"/>
                  </a:lnTo>
                  <a:lnTo>
                    <a:pt x="176" y="355"/>
                  </a:lnTo>
                  <a:lnTo>
                    <a:pt x="178" y="366"/>
                  </a:lnTo>
                  <a:lnTo>
                    <a:pt x="178" y="376"/>
                  </a:lnTo>
                  <a:lnTo>
                    <a:pt x="180" y="385"/>
                  </a:lnTo>
                  <a:lnTo>
                    <a:pt x="180" y="393"/>
                  </a:lnTo>
                  <a:lnTo>
                    <a:pt x="180" y="403"/>
                  </a:lnTo>
                  <a:lnTo>
                    <a:pt x="180" y="408"/>
                  </a:lnTo>
                  <a:lnTo>
                    <a:pt x="182" y="416"/>
                  </a:lnTo>
                  <a:lnTo>
                    <a:pt x="182" y="422"/>
                  </a:lnTo>
                  <a:lnTo>
                    <a:pt x="184" y="429"/>
                  </a:lnTo>
                  <a:lnTo>
                    <a:pt x="184" y="435"/>
                  </a:lnTo>
                  <a:lnTo>
                    <a:pt x="184" y="439"/>
                  </a:lnTo>
                  <a:lnTo>
                    <a:pt x="184" y="446"/>
                  </a:lnTo>
                  <a:lnTo>
                    <a:pt x="184" y="454"/>
                  </a:lnTo>
                  <a:lnTo>
                    <a:pt x="184" y="460"/>
                  </a:lnTo>
                  <a:lnTo>
                    <a:pt x="184" y="465"/>
                  </a:lnTo>
                  <a:lnTo>
                    <a:pt x="184" y="469"/>
                  </a:lnTo>
                  <a:lnTo>
                    <a:pt x="184" y="471"/>
                  </a:lnTo>
                  <a:lnTo>
                    <a:pt x="0" y="690"/>
                  </a:lnTo>
                  <a:lnTo>
                    <a:pt x="112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21" name="Freeform 53"/>
            <p:cNvSpPr>
              <a:spLocks/>
            </p:cNvSpPr>
            <p:nvPr/>
          </p:nvSpPr>
          <p:spPr bwMode="auto">
            <a:xfrm>
              <a:off x="3030" y="1934"/>
              <a:ext cx="257" cy="35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711"/>
                </a:cxn>
                <a:cxn ang="0">
                  <a:pos x="516" y="711"/>
                </a:cxn>
                <a:cxn ang="0">
                  <a:pos x="516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516" h="711">
                  <a:moveTo>
                    <a:pt x="2" y="0"/>
                  </a:moveTo>
                  <a:lnTo>
                    <a:pt x="0" y="711"/>
                  </a:lnTo>
                  <a:lnTo>
                    <a:pt x="516" y="711"/>
                  </a:lnTo>
                  <a:lnTo>
                    <a:pt x="516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22" name="Freeform 54"/>
            <p:cNvSpPr>
              <a:spLocks/>
            </p:cNvSpPr>
            <p:nvPr/>
          </p:nvSpPr>
          <p:spPr bwMode="auto">
            <a:xfrm>
              <a:off x="3304" y="2420"/>
              <a:ext cx="193" cy="253"/>
            </a:xfrm>
            <a:custGeom>
              <a:avLst/>
              <a:gdLst/>
              <a:ahLst/>
              <a:cxnLst>
                <a:cxn ang="0">
                  <a:pos x="0" y="333"/>
                </a:cxn>
                <a:cxn ang="0">
                  <a:pos x="82" y="363"/>
                </a:cxn>
                <a:cxn ang="0">
                  <a:pos x="86" y="506"/>
                </a:cxn>
                <a:cxn ang="0">
                  <a:pos x="386" y="390"/>
                </a:cxn>
                <a:cxn ang="0">
                  <a:pos x="329" y="137"/>
                </a:cxn>
                <a:cxn ang="0">
                  <a:pos x="59" y="0"/>
                </a:cxn>
                <a:cxn ang="0">
                  <a:pos x="0" y="333"/>
                </a:cxn>
                <a:cxn ang="0">
                  <a:pos x="0" y="333"/>
                </a:cxn>
              </a:cxnLst>
              <a:rect l="0" t="0" r="r" b="b"/>
              <a:pathLst>
                <a:path w="386" h="506">
                  <a:moveTo>
                    <a:pt x="0" y="333"/>
                  </a:moveTo>
                  <a:lnTo>
                    <a:pt x="82" y="363"/>
                  </a:lnTo>
                  <a:lnTo>
                    <a:pt x="86" y="506"/>
                  </a:lnTo>
                  <a:lnTo>
                    <a:pt x="386" y="390"/>
                  </a:lnTo>
                  <a:lnTo>
                    <a:pt x="329" y="137"/>
                  </a:lnTo>
                  <a:lnTo>
                    <a:pt x="59" y="0"/>
                  </a:lnTo>
                  <a:lnTo>
                    <a:pt x="0" y="333"/>
                  </a:lnTo>
                  <a:lnTo>
                    <a:pt x="0" y="333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23" name="Freeform 55"/>
            <p:cNvSpPr>
              <a:spLocks/>
            </p:cNvSpPr>
            <p:nvPr/>
          </p:nvSpPr>
          <p:spPr bwMode="auto">
            <a:xfrm>
              <a:off x="3281" y="2300"/>
              <a:ext cx="194" cy="402"/>
            </a:xfrm>
            <a:custGeom>
              <a:avLst/>
              <a:gdLst/>
              <a:ahLst/>
              <a:cxnLst>
                <a:cxn ang="0">
                  <a:pos x="58" y="804"/>
                </a:cxn>
                <a:cxn ang="0">
                  <a:pos x="54" y="796"/>
                </a:cxn>
                <a:cxn ang="0">
                  <a:pos x="54" y="783"/>
                </a:cxn>
                <a:cxn ang="0">
                  <a:pos x="54" y="769"/>
                </a:cxn>
                <a:cxn ang="0">
                  <a:pos x="56" y="756"/>
                </a:cxn>
                <a:cxn ang="0">
                  <a:pos x="58" y="745"/>
                </a:cxn>
                <a:cxn ang="0">
                  <a:pos x="59" y="733"/>
                </a:cxn>
                <a:cxn ang="0">
                  <a:pos x="63" y="718"/>
                </a:cxn>
                <a:cxn ang="0">
                  <a:pos x="67" y="703"/>
                </a:cxn>
                <a:cxn ang="0">
                  <a:pos x="71" y="684"/>
                </a:cxn>
                <a:cxn ang="0">
                  <a:pos x="77" y="663"/>
                </a:cxn>
                <a:cxn ang="0">
                  <a:pos x="82" y="644"/>
                </a:cxn>
                <a:cxn ang="0">
                  <a:pos x="88" y="623"/>
                </a:cxn>
                <a:cxn ang="0">
                  <a:pos x="94" y="602"/>
                </a:cxn>
                <a:cxn ang="0">
                  <a:pos x="101" y="581"/>
                </a:cxn>
                <a:cxn ang="0">
                  <a:pos x="107" y="562"/>
                </a:cxn>
                <a:cxn ang="0">
                  <a:pos x="113" y="541"/>
                </a:cxn>
                <a:cxn ang="0">
                  <a:pos x="116" y="522"/>
                </a:cxn>
                <a:cxn ang="0">
                  <a:pos x="122" y="505"/>
                </a:cxn>
                <a:cxn ang="0">
                  <a:pos x="126" y="490"/>
                </a:cxn>
                <a:cxn ang="0">
                  <a:pos x="132" y="479"/>
                </a:cxn>
                <a:cxn ang="0">
                  <a:pos x="134" y="467"/>
                </a:cxn>
                <a:cxn ang="0">
                  <a:pos x="139" y="460"/>
                </a:cxn>
                <a:cxn ang="0">
                  <a:pos x="50" y="572"/>
                </a:cxn>
                <a:cxn ang="0">
                  <a:pos x="44" y="564"/>
                </a:cxn>
                <a:cxn ang="0">
                  <a:pos x="39" y="551"/>
                </a:cxn>
                <a:cxn ang="0">
                  <a:pos x="31" y="532"/>
                </a:cxn>
                <a:cxn ang="0">
                  <a:pos x="23" y="517"/>
                </a:cxn>
                <a:cxn ang="0">
                  <a:pos x="20" y="503"/>
                </a:cxn>
                <a:cxn ang="0">
                  <a:pos x="16" y="490"/>
                </a:cxn>
                <a:cxn ang="0">
                  <a:pos x="12" y="475"/>
                </a:cxn>
                <a:cxn ang="0">
                  <a:pos x="8" y="460"/>
                </a:cxn>
                <a:cxn ang="0">
                  <a:pos x="4" y="442"/>
                </a:cxn>
                <a:cxn ang="0">
                  <a:pos x="2" y="425"/>
                </a:cxn>
                <a:cxn ang="0">
                  <a:pos x="2" y="408"/>
                </a:cxn>
                <a:cxn ang="0">
                  <a:pos x="0" y="391"/>
                </a:cxn>
                <a:cxn ang="0">
                  <a:pos x="0" y="372"/>
                </a:cxn>
                <a:cxn ang="0">
                  <a:pos x="2" y="355"/>
                </a:cxn>
                <a:cxn ang="0">
                  <a:pos x="2" y="338"/>
                </a:cxn>
                <a:cxn ang="0">
                  <a:pos x="4" y="319"/>
                </a:cxn>
                <a:cxn ang="0">
                  <a:pos x="8" y="302"/>
                </a:cxn>
                <a:cxn ang="0">
                  <a:pos x="12" y="285"/>
                </a:cxn>
                <a:cxn ang="0">
                  <a:pos x="14" y="269"/>
                </a:cxn>
                <a:cxn ang="0">
                  <a:pos x="18" y="254"/>
                </a:cxn>
                <a:cxn ang="0">
                  <a:pos x="21" y="241"/>
                </a:cxn>
                <a:cxn ang="0">
                  <a:pos x="27" y="224"/>
                </a:cxn>
                <a:cxn ang="0">
                  <a:pos x="31" y="205"/>
                </a:cxn>
                <a:cxn ang="0">
                  <a:pos x="35" y="195"/>
                </a:cxn>
                <a:cxn ang="0">
                  <a:pos x="16" y="133"/>
                </a:cxn>
                <a:cxn ang="0">
                  <a:pos x="388" y="245"/>
                </a:cxn>
                <a:cxn ang="0">
                  <a:pos x="175" y="672"/>
                </a:cxn>
                <a:cxn ang="0">
                  <a:pos x="59" y="804"/>
                </a:cxn>
              </a:cxnLst>
              <a:rect l="0" t="0" r="r" b="b"/>
              <a:pathLst>
                <a:path w="388" h="804">
                  <a:moveTo>
                    <a:pt x="59" y="804"/>
                  </a:moveTo>
                  <a:lnTo>
                    <a:pt x="58" y="804"/>
                  </a:lnTo>
                  <a:lnTo>
                    <a:pt x="56" y="800"/>
                  </a:lnTo>
                  <a:lnTo>
                    <a:pt x="54" y="796"/>
                  </a:lnTo>
                  <a:lnTo>
                    <a:pt x="54" y="790"/>
                  </a:lnTo>
                  <a:lnTo>
                    <a:pt x="54" y="783"/>
                  </a:lnTo>
                  <a:lnTo>
                    <a:pt x="54" y="777"/>
                  </a:lnTo>
                  <a:lnTo>
                    <a:pt x="54" y="769"/>
                  </a:lnTo>
                  <a:lnTo>
                    <a:pt x="56" y="762"/>
                  </a:lnTo>
                  <a:lnTo>
                    <a:pt x="56" y="756"/>
                  </a:lnTo>
                  <a:lnTo>
                    <a:pt x="56" y="750"/>
                  </a:lnTo>
                  <a:lnTo>
                    <a:pt x="58" y="745"/>
                  </a:lnTo>
                  <a:lnTo>
                    <a:pt x="59" y="739"/>
                  </a:lnTo>
                  <a:lnTo>
                    <a:pt x="59" y="733"/>
                  </a:lnTo>
                  <a:lnTo>
                    <a:pt x="61" y="726"/>
                  </a:lnTo>
                  <a:lnTo>
                    <a:pt x="63" y="718"/>
                  </a:lnTo>
                  <a:lnTo>
                    <a:pt x="67" y="712"/>
                  </a:lnTo>
                  <a:lnTo>
                    <a:pt x="67" y="703"/>
                  </a:lnTo>
                  <a:lnTo>
                    <a:pt x="69" y="693"/>
                  </a:lnTo>
                  <a:lnTo>
                    <a:pt x="71" y="684"/>
                  </a:lnTo>
                  <a:lnTo>
                    <a:pt x="75" y="674"/>
                  </a:lnTo>
                  <a:lnTo>
                    <a:pt x="77" y="663"/>
                  </a:lnTo>
                  <a:lnTo>
                    <a:pt x="78" y="653"/>
                  </a:lnTo>
                  <a:lnTo>
                    <a:pt x="82" y="644"/>
                  </a:lnTo>
                  <a:lnTo>
                    <a:pt x="86" y="634"/>
                  </a:lnTo>
                  <a:lnTo>
                    <a:pt x="88" y="623"/>
                  </a:lnTo>
                  <a:lnTo>
                    <a:pt x="92" y="614"/>
                  </a:lnTo>
                  <a:lnTo>
                    <a:pt x="94" y="602"/>
                  </a:lnTo>
                  <a:lnTo>
                    <a:pt x="97" y="591"/>
                  </a:lnTo>
                  <a:lnTo>
                    <a:pt x="101" y="581"/>
                  </a:lnTo>
                  <a:lnTo>
                    <a:pt x="103" y="572"/>
                  </a:lnTo>
                  <a:lnTo>
                    <a:pt x="107" y="562"/>
                  </a:lnTo>
                  <a:lnTo>
                    <a:pt x="111" y="551"/>
                  </a:lnTo>
                  <a:lnTo>
                    <a:pt x="113" y="541"/>
                  </a:lnTo>
                  <a:lnTo>
                    <a:pt x="115" y="532"/>
                  </a:lnTo>
                  <a:lnTo>
                    <a:pt x="116" y="522"/>
                  </a:lnTo>
                  <a:lnTo>
                    <a:pt x="120" y="515"/>
                  </a:lnTo>
                  <a:lnTo>
                    <a:pt x="122" y="505"/>
                  </a:lnTo>
                  <a:lnTo>
                    <a:pt x="124" y="498"/>
                  </a:lnTo>
                  <a:lnTo>
                    <a:pt x="126" y="490"/>
                  </a:lnTo>
                  <a:lnTo>
                    <a:pt x="130" y="484"/>
                  </a:lnTo>
                  <a:lnTo>
                    <a:pt x="132" y="479"/>
                  </a:lnTo>
                  <a:lnTo>
                    <a:pt x="134" y="473"/>
                  </a:lnTo>
                  <a:lnTo>
                    <a:pt x="134" y="467"/>
                  </a:lnTo>
                  <a:lnTo>
                    <a:pt x="136" y="463"/>
                  </a:lnTo>
                  <a:lnTo>
                    <a:pt x="139" y="460"/>
                  </a:lnTo>
                  <a:lnTo>
                    <a:pt x="50" y="574"/>
                  </a:lnTo>
                  <a:lnTo>
                    <a:pt x="50" y="572"/>
                  </a:lnTo>
                  <a:lnTo>
                    <a:pt x="48" y="568"/>
                  </a:lnTo>
                  <a:lnTo>
                    <a:pt x="44" y="564"/>
                  </a:lnTo>
                  <a:lnTo>
                    <a:pt x="42" y="558"/>
                  </a:lnTo>
                  <a:lnTo>
                    <a:pt x="39" y="551"/>
                  </a:lnTo>
                  <a:lnTo>
                    <a:pt x="35" y="543"/>
                  </a:lnTo>
                  <a:lnTo>
                    <a:pt x="31" y="532"/>
                  </a:lnTo>
                  <a:lnTo>
                    <a:pt x="27" y="522"/>
                  </a:lnTo>
                  <a:lnTo>
                    <a:pt x="23" y="517"/>
                  </a:lnTo>
                  <a:lnTo>
                    <a:pt x="21" y="509"/>
                  </a:lnTo>
                  <a:lnTo>
                    <a:pt x="20" y="503"/>
                  </a:lnTo>
                  <a:lnTo>
                    <a:pt x="18" y="498"/>
                  </a:lnTo>
                  <a:lnTo>
                    <a:pt x="16" y="490"/>
                  </a:lnTo>
                  <a:lnTo>
                    <a:pt x="14" y="482"/>
                  </a:lnTo>
                  <a:lnTo>
                    <a:pt x="12" y="475"/>
                  </a:lnTo>
                  <a:lnTo>
                    <a:pt x="10" y="467"/>
                  </a:lnTo>
                  <a:lnTo>
                    <a:pt x="8" y="460"/>
                  </a:lnTo>
                  <a:lnTo>
                    <a:pt x="6" y="452"/>
                  </a:lnTo>
                  <a:lnTo>
                    <a:pt x="4" y="442"/>
                  </a:lnTo>
                  <a:lnTo>
                    <a:pt x="4" y="435"/>
                  </a:lnTo>
                  <a:lnTo>
                    <a:pt x="2" y="425"/>
                  </a:lnTo>
                  <a:lnTo>
                    <a:pt x="2" y="418"/>
                  </a:lnTo>
                  <a:lnTo>
                    <a:pt x="2" y="408"/>
                  </a:lnTo>
                  <a:lnTo>
                    <a:pt x="2" y="401"/>
                  </a:lnTo>
                  <a:lnTo>
                    <a:pt x="0" y="391"/>
                  </a:lnTo>
                  <a:lnTo>
                    <a:pt x="0" y="382"/>
                  </a:lnTo>
                  <a:lnTo>
                    <a:pt x="0" y="372"/>
                  </a:lnTo>
                  <a:lnTo>
                    <a:pt x="2" y="365"/>
                  </a:lnTo>
                  <a:lnTo>
                    <a:pt x="2" y="355"/>
                  </a:lnTo>
                  <a:lnTo>
                    <a:pt x="2" y="346"/>
                  </a:lnTo>
                  <a:lnTo>
                    <a:pt x="2" y="338"/>
                  </a:lnTo>
                  <a:lnTo>
                    <a:pt x="4" y="328"/>
                  </a:lnTo>
                  <a:lnTo>
                    <a:pt x="4" y="319"/>
                  </a:lnTo>
                  <a:lnTo>
                    <a:pt x="6" y="309"/>
                  </a:lnTo>
                  <a:lnTo>
                    <a:pt x="8" y="302"/>
                  </a:lnTo>
                  <a:lnTo>
                    <a:pt x="10" y="294"/>
                  </a:lnTo>
                  <a:lnTo>
                    <a:pt x="12" y="285"/>
                  </a:lnTo>
                  <a:lnTo>
                    <a:pt x="14" y="277"/>
                  </a:lnTo>
                  <a:lnTo>
                    <a:pt x="14" y="269"/>
                  </a:lnTo>
                  <a:lnTo>
                    <a:pt x="18" y="262"/>
                  </a:lnTo>
                  <a:lnTo>
                    <a:pt x="18" y="254"/>
                  </a:lnTo>
                  <a:lnTo>
                    <a:pt x="20" y="249"/>
                  </a:lnTo>
                  <a:lnTo>
                    <a:pt x="21" y="241"/>
                  </a:lnTo>
                  <a:lnTo>
                    <a:pt x="23" y="235"/>
                  </a:lnTo>
                  <a:lnTo>
                    <a:pt x="27" y="224"/>
                  </a:lnTo>
                  <a:lnTo>
                    <a:pt x="29" y="214"/>
                  </a:lnTo>
                  <a:lnTo>
                    <a:pt x="31" y="205"/>
                  </a:lnTo>
                  <a:lnTo>
                    <a:pt x="35" y="201"/>
                  </a:lnTo>
                  <a:lnTo>
                    <a:pt x="35" y="195"/>
                  </a:lnTo>
                  <a:lnTo>
                    <a:pt x="37" y="195"/>
                  </a:lnTo>
                  <a:lnTo>
                    <a:pt x="16" y="133"/>
                  </a:lnTo>
                  <a:lnTo>
                    <a:pt x="111" y="0"/>
                  </a:lnTo>
                  <a:lnTo>
                    <a:pt x="388" y="245"/>
                  </a:lnTo>
                  <a:lnTo>
                    <a:pt x="291" y="488"/>
                  </a:lnTo>
                  <a:lnTo>
                    <a:pt x="175" y="672"/>
                  </a:lnTo>
                  <a:lnTo>
                    <a:pt x="59" y="804"/>
                  </a:lnTo>
                  <a:lnTo>
                    <a:pt x="59" y="804"/>
                  </a:lnTo>
                  <a:close/>
                </a:path>
              </a:pathLst>
            </a:custGeom>
            <a:solidFill>
              <a:srgbClr val="A84A3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24" name="Freeform 56"/>
            <p:cNvSpPr>
              <a:spLocks/>
            </p:cNvSpPr>
            <p:nvPr/>
          </p:nvSpPr>
          <p:spPr bwMode="auto">
            <a:xfrm>
              <a:off x="3363" y="2393"/>
              <a:ext cx="36" cy="76"/>
            </a:xfrm>
            <a:custGeom>
              <a:avLst/>
              <a:gdLst/>
              <a:ahLst/>
              <a:cxnLst>
                <a:cxn ang="0">
                  <a:pos x="9" y="19"/>
                </a:cxn>
                <a:cxn ang="0">
                  <a:pos x="11" y="15"/>
                </a:cxn>
                <a:cxn ang="0">
                  <a:pos x="21" y="7"/>
                </a:cxn>
                <a:cxn ang="0">
                  <a:pos x="25" y="4"/>
                </a:cxn>
                <a:cxn ang="0">
                  <a:pos x="32" y="2"/>
                </a:cxn>
                <a:cxn ang="0">
                  <a:pos x="38" y="0"/>
                </a:cxn>
                <a:cxn ang="0">
                  <a:pos x="44" y="2"/>
                </a:cxn>
                <a:cxn ang="0">
                  <a:pos x="49" y="4"/>
                </a:cxn>
                <a:cxn ang="0">
                  <a:pos x="55" y="9"/>
                </a:cxn>
                <a:cxn ang="0">
                  <a:pos x="59" y="17"/>
                </a:cxn>
                <a:cxn ang="0">
                  <a:pos x="65" y="26"/>
                </a:cxn>
                <a:cxn ang="0">
                  <a:pos x="66" y="30"/>
                </a:cxn>
                <a:cxn ang="0">
                  <a:pos x="66" y="38"/>
                </a:cxn>
                <a:cxn ang="0">
                  <a:pos x="68" y="44"/>
                </a:cxn>
                <a:cxn ang="0">
                  <a:pos x="70" y="49"/>
                </a:cxn>
                <a:cxn ang="0">
                  <a:pos x="68" y="57"/>
                </a:cxn>
                <a:cxn ang="0">
                  <a:pos x="68" y="63"/>
                </a:cxn>
                <a:cxn ang="0">
                  <a:pos x="68" y="68"/>
                </a:cxn>
                <a:cxn ang="0">
                  <a:pos x="68" y="76"/>
                </a:cxn>
                <a:cxn ang="0">
                  <a:pos x="66" y="83"/>
                </a:cxn>
                <a:cxn ang="0">
                  <a:pos x="65" y="91"/>
                </a:cxn>
                <a:cxn ang="0">
                  <a:pos x="61" y="97"/>
                </a:cxn>
                <a:cxn ang="0">
                  <a:pos x="59" y="104"/>
                </a:cxn>
                <a:cxn ang="0">
                  <a:pos x="57" y="110"/>
                </a:cxn>
                <a:cxn ang="0">
                  <a:pos x="53" y="116"/>
                </a:cxn>
                <a:cxn ang="0">
                  <a:pos x="49" y="123"/>
                </a:cxn>
                <a:cxn ang="0">
                  <a:pos x="47" y="129"/>
                </a:cxn>
                <a:cxn ang="0">
                  <a:pos x="40" y="139"/>
                </a:cxn>
                <a:cxn ang="0">
                  <a:pos x="34" y="146"/>
                </a:cxn>
                <a:cxn ang="0">
                  <a:pos x="30" y="152"/>
                </a:cxn>
                <a:cxn ang="0">
                  <a:pos x="40" y="66"/>
                </a:cxn>
                <a:cxn ang="0">
                  <a:pos x="0" y="40"/>
                </a:cxn>
                <a:cxn ang="0">
                  <a:pos x="9" y="19"/>
                </a:cxn>
                <a:cxn ang="0">
                  <a:pos x="9" y="19"/>
                </a:cxn>
              </a:cxnLst>
              <a:rect l="0" t="0" r="r" b="b"/>
              <a:pathLst>
                <a:path w="70" h="152">
                  <a:moveTo>
                    <a:pt x="9" y="19"/>
                  </a:moveTo>
                  <a:lnTo>
                    <a:pt x="11" y="15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32" y="2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49" y="4"/>
                  </a:lnTo>
                  <a:lnTo>
                    <a:pt x="55" y="9"/>
                  </a:lnTo>
                  <a:lnTo>
                    <a:pt x="59" y="17"/>
                  </a:lnTo>
                  <a:lnTo>
                    <a:pt x="65" y="26"/>
                  </a:lnTo>
                  <a:lnTo>
                    <a:pt x="66" y="30"/>
                  </a:lnTo>
                  <a:lnTo>
                    <a:pt x="66" y="38"/>
                  </a:lnTo>
                  <a:lnTo>
                    <a:pt x="68" y="44"/>
                  </a:lnTo>
                  <a:lnTo>
                    <a:pt x="70" y="49"/>
                  </a:lnTo>
                  <a:lnTo>
                    <a:pt x="68" y="57"/>
                  </a:lnTo>
                  <a:lnTo>
                    <a:pt x="68" y="63"/>
                  </a:lnTo>
                  <a:lnTo>
                    <a:pt x="68" y="68"/>
                  </a:lnTo>
                  <a:lnTo>
                    <a:pt x="68" y="76"/>
                  </a:lnTo>
                  <a:lnTo>
                    <a:pt x="66" y="83"/>
                  </a:lnTo>
                  <a:lnTo>
                    <a:pt x="65" y="91"/>
                  </a:lnTo>
                  <a:lnTo>
                    <a:pt x="61" y="97"/>
                  </a:lnTo>
                  <a:lnTo>
                    <a:pt x="59" y="104"/>
                  </a:lnTo>
                  <a:lnTo>
                    <a:pt x="57" y="110"/>
                  </a:lnTo>
                  <a:lnTo>
                    <a:pt x="53" y="116"/>
                  </a:lnTo>
                  <a:lnTo>
                    <a:pt x="49" y="123"/>
                  </a:lnTo>
                  <a:lnTo>
                    <a:pt x="47" y="129"/>
                  </a:lnTo>
                  <a:lnTo>
                    <a:pt x="40" y="139"/>
                  </a:lnTo>
                  <a:lnTo>
                    <a:pt x="34" y="146"/>
                  </a:lnTo>
                  <a:lnTo>
                    <a:pt x="30" y="152"/>
                  </a:lnTo>
                  <a:lnTo>
                    <a:pt x="40" y="66"/>
                  </a:lnTo>
                  <a:lnTo>
                    <a:pt x="0" y="40"/>
                  </a:lnTo>
                  <a:lnTo>
                    <a:pt x="9" y="19"/>
                  </a:lnTo>
                  <a:lnTo>
                    <a:pt x="9" y="19"/>
                  </a:lnTo>
                  <a:close/>
                </a:path>
              </a:pathLst>
            </a:custGeom>
            <a:solidFill>
              <a:srgbClr val="8529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25" name="Freeform 57"/>
            <p:cNvSpPr>
              <a:spLocks/>
            </p:cNvSpPr>
            <p:nvPr/>
          </p:nvSpPr>
          <p:spPr bwMode="auto">
            <a:xfrm>
              <a:off x="3312" y="2541"/>
              <a:ext cx="36" cy="128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65" y="240"/>
                </a:cxn>
                <a:cxn ang="0">
                  <a:pos x="0" y="255"/>
                </a:cxn>
                <a:cxn ang="0">
                  <a:pos x="73" y="0"/>
                </a:cxn>
                <a:cxn ang="0">
                  <a:pos x="73" y="0"/>
                </a:cxn>
              </a:cxnLst>
              <a:rect l="0" t="0" r="r" b="b"/>
              <a:pathLst>
                <a:path w="73" h="255">
                  <a:moveTo>
                    <a:pt x="73" y="0"/>
                  </a:moveTo>
                  <a:lnTo>
                    <a:pt x="65" y="240"/>
                  </a:lnTo>
                  <a:lnTo>
                    <a:pt x="0" y="255"/>
                  </a:lnTo>
                  <a:lnTo>
                    <a:pt x="73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26" name="Freeform 58"/>
            <p:cNvSpPr>
              <a:spLocks/>
            </p:cNvSpPr>
            <p:nvPr/>
          </p:nvSpPr>
          <p:spPr bwMode="auto">
            <a:xfrm>
              <a:off x="3223" y="2591"/>
              <a:ext cx="475" cy="241"/>
            </a:xfrm>
            <a:custGeom>
              <a:avLst/>
              <a:gdLst/>
              <a:ahLst/>
              <a:cxnLst>
                <a:cxn ang="0">
                  <a:pos x="395" y="57"/>
                </a:cxn>
                <a:cxn ang="0">
                  <a:pos x="397" y="55"/>
                </a:cxn>
                <a:cxn ang="0">
                  <a:pos x="401" y="52"/>
                </a:cxn>
                <a:cxn ang="0">
                  <a:pos x="406" y="46"/>
                </a:cxn>
                <a:cxn ang="0">
                  <a:pos x="416" y="40"/>
                </a:cxn>
                <a:cxn ang="0">
                  <a:pos x="420" y="34"/>
                </a:cxn>
                <a:cxn ang="0">
                  <a:pos x="425" y="31"/>
                </a:cxn>
                <a:cxn ang="0">
                  <a:pos x="433" y="27"/>
                </a:cxn>
                <a:cxn ang="0">
                  <a:pos x="439" y="23"/>
                </a:cxn>
                <a:cxn ang="0">
                  <a:pos x="444" y="19"/>
                </a:cxn>
                <a:cxn ang="0">
                  <a:pos x="452" y="15"/>
                </a:cxn>
                <a:cxn ang="0">
                  <a:pos x="460" y="13"/>
                </a:cxn>
                <a:cxn ang="0">
                  <a:pos x="467" y="10"/>
                </a:cxn>
                <a:cxn ang="0">
                  <a:pos x="475" y="8"/>
                </a:cxn>
                <a:cxn ang="0">
                  <a:pos x="482" y="6"/>
                </a:cxn>
                <a:cxn ang="0">
                  <a:pos x="490" y="2"/>
                </a:cxn>
                <a:cxn ang="0">
                  <a:pos x="500" y="2"/>
                </a:cxn>
                <a:cxn ang="0">
                  <a:pos x="505" y="0"/>
                </a:cxn>
                <a:cxn ang="0">
                  <a:pos x="513" y="0"/>
                </a:cxn>
                <a:cxn ang="0">
                  <a:pos x="521" y="0"/>
                </a:cxn>
                <a:cxn ang="0">
                  <a:pos x="528" y="0"/>
                </a:cxn>
                <a:cxn ang="0">
                  <a:pos x="534" y="0"/>
                </a:cxn>
                <a:cxn ang="0">
                  <a:pos x="540" y="0"/>
                </a:cxn>
                <a:cxn ang="0">
                  <a:pos x="543" y="0"/>
                </a:cxn>
                <a:cxn ang="0">
                  <a:pos x="549" y="0"/>
                </a:cxn>
                <a:cxn ang="0">
                  <a:pos x="557" y="0"/>
                </a:cxn>
                <a:cxn ang="0">
                  <a:pos x="559" y="0"/>
                </a:cxn>
                <a:cxn ang="0">
                  <a:pos x="616" y="57"/>
                </a:cxn>
                <a:cxn ang="0">
                  <a:pos x="950" y="238"/>
                </a:cxn>
                <a:cxn ang="0">
                  <a:pos x="950" y="483"/>
                </a:cxn>
                <a:cxn ang="0">
                  <a:pos x="0" y="483"/>
                </a:cxn>
                <a:cxn ang="0">
                  <a:pos x="216" y="162"/>
                </a:cxn>
                <a:cxn ang="0">
                  <a:pos x="395" y="57"/>
                </a:cxn>
                <a:cxn ang="0">
                  <a:pos x="395" y="57"/>
                </a:cxn>
              </a:cxnLst>
              <a:rect l="0" t="0" r="r" b="b"/>
              <a:pathLst>
                <a:path w="950" h="483">
                  <a:moveTo>
                    <a:pt x="395" y="57"/>
                  </a:moveTo>
                  <a:lnTo>
                    <a:pt x="397" y="55"/>
                  </a:lnTo>
                  <a:lnTo>
                    <a:pt x="401" y="52"/>
                  </a:lnTo>
                  <a:lnTo>
                    <a:pt x="406" y="46"/>
                  </a:lnTo>
                  <a:lnTo>
                    <a:pt x="416" y="40"/>
                  </a:lnTo>
                  <a:lnTo>
                    <a:pt x="420" y="34"/>
                  </a:lnTo>
                  <a:lnTo>
                    <a:pt x="425" y="31"/>
                  </a:lnTo>
                  <a:lnTo>
                    <a:pt x="433" y="27"/>
                  </a:lnTo>
                  <a:lnTo>
                    <a:pt x="439" y="23"/>
                  </a:lnTo>
                  <a:lnTo>
                    <a:pt x="444" y="19"/>
                  </a:lnTo>
                  <a:lnTo>
                    <a:pt x="452" y="15"/>
                  </a:lnTo>
                  <a:lnTo>
                    <a:pt x="460" y="13"/>
                  </a:lnTo>
                  <a:lnTo>
                    <a:pt x="467" y="10"/>
                  </a:lnTo>
                  <a:lnTo>
                    <a:pt x="475" y="8"/>
                  </a:lnTo>
                  <a:lnTo>
                    <a:pt x="482" y="6"/>
                  </a:lnTo>
                  <a:lnTo>
                    <a:pt x="490" y="2"/>
                  </a:lnTo>
                  <a:lnTo>
                    <a:pt x="500" y="2"/>
                  </a:lnTo>
                  <a:lnTo>
                    <a:pt x="505" y="0"/>
                  </a:lnTo>
                  <a:lnTo>
                    <a:pt x="513" y="0"/>
                  </a:lnTo>
                  <a:lnTo>
                    <a:pt x="521" y="0"/>
                  </a:lnTo>
                  <a:lnTo>
                    <a:pt x="528" y="0"/>
                  </a:lnTo>
                  <a:lnTo>
                    <a:pt x="534" y="0"/>
                  </a:lnTo>
                  <a:lnTo>
                    <a:pt x="540" y="0"/>
                  </a:lnTo>
                  <a:lnTo>
                    <a:pt x="543" y="0"/>
                  </a:lnTo>
                  <a:lnTo>
                    <a:pt x="549" y="0"/>
                  </a:lnTo>
                  <a:lnTo>
                    <a:pt x="557" y="0"/>
                  </a:lnTo>
                  <a:lnTo>
                    <a:pt x="559" y="0"/>
                  </a:lnTo>
                  <a:lnTo>
                    <a:pt x="616" y="57"/>
                  </a:lnTo>
                  <a:lnTo>
                    <a:pt x="950" y="238"/>
                  </a:lnTo>
                  <a:lnTo>
                    <a:pt x="950" y="483"/>
                  </a:lnTo>
                  <a:lnTo>
                    <a:pt x="0" y="483"/>
                  </a:lnTo>
                  <a:lnTo>
                    <a:pt x="216" y="162"/>
                  </a:lnTo>
                  <a:lnTo>
                    <a:pt x="395" y="57"/>
                  </a:lnTo>
                  <a:lnTo>
                    <a:pt x="395" y="57"/>
                  </a:lnTo>
                  <a:close/>
                </a:path>
              </a:pathLst>
            </a:custGeom>
            <a:solidFill>
              <a:srgbClr val="59639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27" name="Freeform 59"/>
            <p:cNvSpPr>
              <a:spLocks/>
            </p:cNvSpPr>
            <p:nvPr/>
          </p:nvSpPr>
          <p:spPr bwMode="auto">
            <a:xfrm>
              <a:off x="3279" y="2600"/>
              <a:ext cx="174" cy="107"/>
            </a:xfrm>
            <a:custGeom>
              <a:avLst/>
              <a:gdLst/>
              <a:ahLst/>
              <a:cxnLst>
                <a:cxn ang="0">
                  <a:pos x="0" y="213"/>
                </a:cxn>
                <a:cxn ang="0">
                  <a:pos x="53" y="126"/>
                </a:cxn>
                <a:cxn ang="0">
                  <a:pos x="348" y="0"/>
                </a:cxn>
                <a:cxn ang="0">
                  <a:pos x="234" y="131"/>
                </a:cxn>
                <a:cxn ang="0">
                  <a:pos x="0" y="213"/>
                </a:cxn>
                <a:cxn ang="0">
                  <a:pos x="0" y="213"/>
                </a:cxn>
              </a:cxnLst>
              <a:rect l="0" t="0" r="r" b="b"/>
              <a:pathLst>
                <a:path w="348" h="213">
                  <a:moveTo>
                    <a:pt x="0" y="213"/>
                  </a:moveTo>
                  <a:lnTo>
                    <a:pt x="53" y="126"/>
                  </a:lnTo>
                  <a:lnTo>
                    <a:pt x="348" y="0"/>
                  </a:lnTo>
                  <a:lnTo>
                    <a:pt x="234" y="131"/>
                  </a:lnTo>
                  <a:lnTo>
                    <a:pt x="0" y="213"/>
                  </a:lnTo>
                  <a:lnTo>
                    <a:pt x="0" y="213"/>
                  </a:lnTo>
                  <a:close/>
                </a:path>
              </a:pathLst>
            </a:custGeom>
            <a:solidFill>
              <a:srgbClr val="9CB8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28" name="Freeform 60"/>
            <p:cNvSpPr>
              <a:spLocks/>
            </p:cNvSpPr>
            <p:nvPr/>
          </p:nvSpPr>
          <p:spPr bwMode="auto">
            <a:xfrm>
              <a:off x="3033" y="2687"/>
              <a:ext cx="560" cy="145"/>
            </a:xfrm>
            <a:custGeom>
              <a:avLst/>
              <a:gdLst/>
              <a:ahLst/>
              <a:cxnLst>
                <a:cxn ang="0">
                  <a:pos x="0" y="291"/>
                </a:cxn>
                <a:cxn ang="0">
                  <a:pos x="198" y="99"/>
                </a:cxn>
                <a:cxn ang="0">
                  <a:pos x="567" y="0"/>
                </a:cxn>
                <a:cxn ang="0">
                  <a:pos x="1120" y="0"/>
                </a:cxn>
                <a:cxn ang="0">
                  <a:pos x="1118" y="0"/>
                </a:cxn>
                <a:cxn ang="0">
                  <a:pos x="1114" y="2"/>
                </a:cxn>
                <a:cxn ang="0">
                  <a:pos x="1107" y="4"/>
                </a:cxn>
                <a:cxn ang="0">
                  <a:pos x="1099" y="10"/>
                </a:cxn>
                <a:cxn ang="0">
                  <a:pos x="1092" y="12"/>
                </a:cxn>
                <a:cxn ang="0">
                  <a:pos x="1086" y="13"/>
                </a:cxn>
                <a:cxn ang="0">
                  <a:pos x="1080" y="17"/>
                </a:cxn>
                <a:cxn ang="0">
                  <a:pos x="1075" y="21"/>
                </a:cxn>
                <a:cxn ang="0">
                  <a:pos x="1067" y="25"/>
                </a:cxn>
                <a:cxn ang="0">
                  <a:pos x="1059" y="27"/>
                </a:cxn>
                <a:cxn ang="0">
                  <a:pos x="1052" y="32"/>
                </a:cxn>
                <a:cxn ang="0">
                  <a:pos x="1044" y="38"/>
                </a:cxn>
                <a:cxn ang="0">
                  <a:pos x="1037" y="40"/>
                </a:cxn>
                <a:cxn ang="0">
                  <a:pos x="1027" y="46"/>
                </a:cxn>
                <a:cxn ang="0">
                  <a:pos x="1019" y="50"/>
                </a:cxn>
                <a:cxn ang="0">
                  <a:pos x="1010" y="55"/>
                </a:cxn>
                <a:cxn ang="0">
                  <a:pos x="1000" y="59"/>
                </a:cxn>
                <a:cxn ang="0">
                  <a:pos x="993" y="65"/>
                </a:cxn>
                <a:cxn ang="0">
                  <a:pos x="981" y="72"/>
                </a:cxn>
                <a:cxn ang="0">
                  <a:pos x="974" y="78"/>
                </a:cxn>
                <a:cxn ang="0">
                  <a:pos x="964" y="84"/>
                </a:cxn>
                <a:cxn ang="0">
                  <a:pos x="955" y="90"/>
                </a:cxn>
                <a:cxn ang="0">
                  <a:pos x="945" y="95"/>
                </a:cxn>
                <a:cxn ang="0">
                  <a:pos x="936" y="103"/>
                </a:cxn>
                <a:cxn ang="0">
                  <a:pos x="926" y="109"/>
                </a:cxn>
                <a:cxn ang="0">
                  <a:pos x="917" y="116"/>
                </a:cxn>
                <a:cxn ang="0">
                  <a:pos x="909" y="122"/>
                </a:cxn>
                <a:cxn ang="0">
                  <a:pos x="902" y="129"/>
                </a:cxn>
                <a:cxn ang="0">
                  <a:pos x="892" y="137"/>
                </a:cxn>
                <a:cxn ang="0">
                  <a:pos x="884" y="143"/>
                </a:cxn>
                <a:cxn ang="0">
                  <a:pos x="875" y="150"/>
                </a:cxn>
                <a:cxn ang="0">
                  <a:pos x="869" y="156"/>
                </a:cxn>
                <a:cxn ang="0">
                  <a:pos x="860" y="164"/>
                </a:cxn>
                <a:cxn ang="0">
                  <a:pos x="854" y="171"/>
                </a:cxn>
                <a:cxn ang="0">
                  <a:pos x="848" y="177"/>
                </a:cxn>
                <a:cxn ang="0">
                  <a:pos x="841" y="185"/>
                </a:cxn>
                <a:cxn ang="0">
                  <a:pos x="835" y="192"/>
                </a:cxn>
                <a:cxn ang="0">
                  <a:pos x="827" y="198"/>
                </a:cxn>
                <a:cxn ang="0">
                  <a:pos x="822" y="204"/>
                </a:cxn>
                <a:cxn ang="0">
                  <a:pos x="816" y="211"/>
                </a:cxn>
                <a:cxn ang="0">
                  <a:pos x="810" y="219"/>
                </a:cxn>
                <a:cxn ang="0">
                  <a:pos x="806" y="224"/>
                </a:cxn>
                <a:cxn ang="0">
                  <a:pos x="801" y="232"/>
                </a:cxn>
                <a:cxn ang="0">
                  <a:pos x="797" y="238"/>
                </a:cxn>
                <a:cxn ang="0">
                  <a:pos x="787" y="247"/>
                </a:cxn>
                <a:cxn ang="0">
                  <a:pos x="780" y="259"/>
                </a:cxn>
                <a:cxn ang="0">
                  <a:pos x="774" y="266"/>
                </a:cxn>
                <a:cxn ang="0">
                  <a:pos x="770" y="276"/>
                </a:cxn>
                <a:cxn ang="0">
                  <a:pos x="767" y="281"/>
                </a:cxn>
                <a:cxn ang="0">
                  <a:pos x="763" y="285"/>
                </a:cxn>
                <a:cxn ang="0">
                  <a:pos x="761" y="289"/>
                </a:cxn>
                <a:cxn ang="0">
                  <a:pos x="761" y="291"/>
                </a:cxn>
                <a:cxn ang="0">
                  <a:pos x="0" y="291"/>
                </a:cxn>
                <a:cxn ang="0">
                  <a:pos x="0" y="291"/>
                </a:cxn>
              </a:cxnLst>
              <a:rect l="0" t="0" r="r" b="b"/>
              <a:pathLst>
                <a:path w="1120" h="291">
                  <a:moveTo>
                    <a:pt x="0" y="291"/>
                  </a:moveTo>
                  <a:lnTo>
                    <a:pt x="198" y="99"/>
                  </a:lnTo>
                  <a:lnTo>
                    <a:pt x="567" y="0"/>
                  </a:lnTo>
                  <a:lnTo>
                    <a:pt x="1120" y="0"/>
                  </a:lnTo>
                  <a:lnTo>
                    <a:pt x="1118" y="0"/>
                  </a:lnTo>
                  <a:lnTo>
                    <a:pt x="1114" y="2"/>
                  </a:lnTo>
                  <a:lnTo>
                    <a:pt x="1107" y="4"/>
                  </a:lnTo>
                  <a:lnTo>
                    <a:pt x="1099" y="10"/>
                  </a:lnTo>
                  <a:lnTo>
                    <a:pt x="1092" y="12"/>
                  </a:lnTo>
                  <a:lnTo>
                    <a:pt x="1086" y="13"/>
                  </a:lnTo>
                  <a:lnTo>
                    <a:pt x="1080" y="17"/>
                  </a:lnTo>
                  <a:lnTo>
                    <a:pt x="1075" y="21"/>
                  </a:lnTo>
                  <a:lnTo>
                    <a:pt x="1067" y="25"/>
                  </a:lnTo>
                  <a:lnTo>
                    <a:pt x="1059" y="27"/>
                  </a:lnTo>
                  <a:lnTo>
                    <a:pt x="1052" y="32"/>
                  </a:lnTo>
                  <a:lnTo>
                    <a:pt x="1044" y="38"/>
                  </a:lnTo>
                  <a:lnTo>
                    <a:pt x="1037" y="40"/>
                  </a:lnTo>
                  <a:lnTo>
                    <a:pt x="1027" y="46"/>
                  </a:lnTo>
                  <a:lnTo>
                    <a:pt x="1019" y="50"/>
                  </a:lnTo>
                  <a:lnTo>
                    <a:pt x="1010" y="55"/>
                  </a:lnTo>
                  <a:lnTo>
                    <a:pt x="1000" y="59"/>
                  </a:lnTo>
                  <a:lnTo>
                    <a:pt x="993" y="65"/>
                  </a:lnTo>
                  <a:lnTo>
                    <a:pt x="981" y="72"/>
                  </a:lnTo>
                  <a:lnTo>
                    <a:pt x="974" y="78"/>
                  </a:lnTo>
                  <a:lnTo>
                    <a:pt x="964" y="84"/>
                  </a:lnTo>
                  <a:lnTo>
                    <a:pt x="955" y="90"/>
                  </a:lnTo>
                  <a:lnTo>
                    <a:pt x="945" y="95"/>
                  </a:lnTo>
                  <a:lnTo>
                    <a:pt x="936" y="103"/>
                  </a:lnTo>
                  <a:lnTo>
                    <a:pt x="926" y="109"/>
                  </a:lnTo>
                  <a:lnTo>
                    <a:pt x="917" y="116"/>
                  </a:lnTo>
                  <a:lnTo>
                    <a:pt x="909" y="122"/>
                  </a:lnTo>
                  <a:lnTo>
                    <a:pt x="902" y="129"/>
                  </a:lnTo>
                  <a:lnTo>
                    <a:pt x="892" y="137"/>
                  </a:lnTo>
                  <a:lnTo>
                    <a:pt x="884" y="143"/>
                  </a:lnTo>
                  <a:lnTo>
                    <a:pt x="875" y="150"/>
                  </a:lnTo>
                  <a:lnTo>
                    <a:pt x="869" y="156"/>
                  </a:lnTo>
                  <a:lnTo>
                    <a:pt x="860" y="164"/>
                  </a:lnTo>
                  <a:lnTo>
                    <a:pt x="854" y="171"/>
                  </a:lnTo>
                  <a:lnTo>
                    <a:pt x="848" y="177"/>
                  </a:lnTo>
                  <a:lnTo>
                    <a:pt x="841" y="185"/>
                  </a:lnTo>
                  <a:lnTo>
                    <a:pt x="835" y="192"/>
                  </a:lnTo>
                  <a:lnTo>
                    <a:pt x="827" y="198"/>
                  </a:lnTo>
                  <a:lnTo>
                    <a:pt x="822" y="204"/>
                  </a:lnTo>
                  <a:lnTo>
                    <a:pt x="816" y="211"/>
                  </a:lnTo>
                  <a:lnTo>
                    <a:pt x="810" y="219"/>
                  </a:lnTo>
                  <a:lnTo>
                    <a:pt x="806" y="224"/>
                  </a:lnTo>
                  <a:lnTo>
                    <a:pt x="801" y="232"/>
                  </a:lnTo>
                  <a:lnTo>
                    <a:pt x="797" y="238"/>
                  </a:lnTo>
                  <a:lnTo>
                    <a:pt x="787" y="247"/>
                  </a:lnTo>
                  <a:lnTo>
                    <a:pt x="780" y="259"/>
                  </a:lnTo>
                  <a:lnTo>
                    <a:pt x="774" y="266"/>
                  </a:lnTo>
                  <a:lnTo>
                    <a:pt x="770" y="276"/>
                  </a:lnTo>
                  <a:lnTo>
                    <a:pt x="767" y="281"/>
                  </a:lnTo>
                  <a:lnTo>
                    <a:pt x="763" y="285"/>
                  </a:lnTo>
                  <a:lnTo>
                    <a:pt x="761" y="289"/>
                  </a:lnTo>
                  <a:lnTo>
                    <a:pt x="761" y="291"/>
                  </a:lnTo>
                  <a:lnTo>
                    <a:pt x="0" y="291"/>
                  </a:lnTo>
                  <a:lnTo>
                    <a:pt x="0" y="291"/>
                  </a:lnTo>
                  <a:close/>
                </a:path>
              </a:pathLst>
            </a:custGeom>
            <a:solidFill>
              <a:srgbClr val="9CB8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29" name="Freeform 61"/>
            <p:cNvSpPr>
              <a:spLocks/>
            </p:cNvSpPr>
            <p:nvPr/>
          </p:nvSpPr>
          <p:spPr bwMode="auto">
            <a:xfrm>
              <a:off x="3468" y="1868"/>
              <a:ext cx="230" cy="194"/>
            </a:xfrm>
            <a:custGeom>
              <a:avLst/>
              <a:gdLst/>
              <a:ahLst/>
              <a:cxnLst>
                <a:cxn ang="0">
                  <a:pos x="399" y="387"/>
                </a:cxn>
                <a:cxn ang="0">
                  <a:pos x="458" y="359"/>
                </a:cxn>
                <a:cxn ang="0">
                  <a:pos x="460" y="233"/>
                </a:cxn>
                <a:cxn ang="0">
                  <a:pos x="192" y="26"/>
                </a:cxn>
                <a:cxn ang="0">
                  <a:pos x="0" y="0"/>
                </a:cxn>
                <a:cxn ang="0">
                  <a:pos x="399" y="387"/>
                </a:cxn>
                <a:cxn ang="0">
                  <a:pos x="399" y="387"/>
                </a:cxn>
              </a:cxnLst>
              <a:rect l="0" t="0" r="r" b="b"/>
              <a:pathLst>
                <a:path w="460" h="387">
                  <a:moveTo>
                    <a:pt x="399" y="387"/>
                  </a:moveTo>
                  <a:lnTo>
                    <a:pt x="458" y="359"/>
                  </a:lnTo>
                  <a:lnTo>
                    <a:pt x="460" y="233"/>
                  </a:lnTo>
                  <a:lnTo>
                    <a:pt x="192" y="26"/>
                  </a:lnTo>
                  <a:lnTo>
                    <a:pt x="0" y="0"/>
                  </a:lnTo>
                  <a:lnTo>
                    <a:pt x="399" y="387"/>
                  </a:lnTo>
                  <a:lnTo>
                    <a:pt x="399" y="387"/>
                  </a:lnTo>
                  <a:close/>
                </a:path>
              </a:pathLst>
            </a:custGeom>
            <a:solidFill>
              <a:srgbClr val="54423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30" name="Freeform 62"/>
            <p:cNvSpPr>
              <a:spLocks/>
            </p:cNvSpPr>
            <p:nvPr/>
          </p:nvSpPr>
          <p:spPr bwMode="auto">
            <a:xfrm>
              <a:off x="3308" y="1562"/>
              <a:ext cx="377" cy="353"/>
            </a:xfrm>
            <a:custGeom>
              <a:avLst/>
              <a:gdLst/>
              <a:ahLst/>
              <a:cxnLst>
                <a:cxn ang="0">
                  <a:pos x="0" y="614"/>
                </a:cxn>
                <a:cxn ang="0">
                  <a:pos x="32" y="456"/>
                </a:cxn>
                <a:cxn ang="0">
                  <a:pos x="38" y="448"/>
                </a:cxn>
                <a:cxn ang="0">
                  <a:pos x="43" y="439"/>
                </a:cxn>
                <a:cxn ang="0">
                  <a:pos x="53" y="427"/>
                </a:cxn>
                <a:cxn ang="0">
                  <a:pos x="62" y="410"/>
                </a:cxn>
                <a:cxn ang="0">
                  <a:pos x="76" y="391"/>
                </a:cxn>
                <a:cxn ang="0">
                  <a:pos x="89" y="372"/>
                </a:cxn>
                <a:cxn ang="0">
                  <a:pos x="106" y="351"/>
                </a:cxn>
                <a:cxn ang="0">
                  <a:pos x="114" y="340"/>
                </a:cxn>
                <a:cxn ang="0">
                  <a:pos x="121" y="328"/>
                </a:cxn>
                <a:cxn ang="0">
                  <a:pos x="140" y="306"/>
                </a:cxn>
                <a:cxn ang="0">
                  <a:pos x="150" y="292"/>
                </a:cxn>
                <a:cxn ang="0">
                  <a:pos x="159" y="281"/>
                </a:cxn>
                <a:cxn ang="0">
                  <a:pos x="169" y="269"/>
                </a:cxn>
                <a:cxn ang="0">
                  <a:pos x="178" y="258"/>
                </a:cxn>
                <a:cxn ang="0">
                  <a:pos x="188" y="245"/>
                </a:cxn>
                <a:cxn ang="0">
                  <a:pos x="197" y="231"/>
                </a:cxn>
                <a:cxn ang="0">
                  <a:pos x="209" y="220"/>
                </a:cxn>
                <a:cxn ang="0">
                  <a:pos x="218" y="207"/>
                </a:cxn>
                <a:cxn ang="0">
                  <a:pos x="239" y="186"/>
                </a:cxn>
                <a:cxn ang="0">
                  <a:pos x="260" y="163"/>
                </a:cxn>
                <a:cxn ang="0">
                  <a:pos x="279" y="142"/>
                </a:cxn>
                <a:cxn ang="0">
                  <a:pos x="298" y="123"/>
                </a:cxn>
                <a:cxn ang="0">
                  <a:pos x="317" y="104"/>
                </a:cxn>
                <a:cxn ang="0">
                  <a:pos x="336" y="89"/>
                </a:cxn>
                <a:cxn ang="0">
                  <a:pos x="353" y="74"/>
                </a:cxn>
                <a:cxn ang="0">
                  <a:pos x="370" y="60"/>
                </a:cxn>
                <a:cxn ang="0">
                  <a:pos x="388" y="49"/>
                </a:cxn>
                <a:cxn ang="0">
                  <a:pos x="403" y="39"/>
                </a:cxn>
                <a:cxn ang="0">
                  <a:pos x="414" y="28"/>
                </a:cxn>
                <a:cxn ang="0">
                  <a:pos x="427" y="20"/>
                </a:cxn>
                <a:cxn ang="0">
                  <a:pos x="448" y="9"/>
                </a:cxn>
                <a:cxn ang="0">
                  <a:pos x="460" y="1"/>
                </a:cxn>
                <a:cxn ang="0">
                  <a:pos x="466" y="0"/>
                </a:cxn>
                <a:cxn ang="0">
                  <a:pos x="730" y="539"/>
                </a:cxn>
                <a:cxn ang="0">
                  <a:pos x="104" y="705"/>
                </a:cxn>
              </a:cxnLst>
              <a:rect l="0" t="0" r="r" b="b"/>
              <a:pathLst>
                <a:path w="753" h="705">
                  <a:moveTo>
                    <a:pt x="104" y="705"/>
                  </a:moveTo>
                  <a:lnTo>
                    <a:pt x="0" y="614"/>
                  </a:lnTo>
                  <a:lnTo>
                    <a:pt x="49" y="511"/>
                  </a:lnTo>
                  <a:lnTo>
                    <a:pt x="32" y="456"/>
                  </a:lnTo>
                  <a:lnTo>
                    <a:pt x="32" y="454"/>
                  </a:lnTo>
                  <a:lnTo>
                    <a:pt x="38" y="448"/>
                  </a:lnTo>
                  <a:lnTo>
                    <a:pt x="40" y="442"/>
                  </a:lnTo>
                  <a:lnTo>
                    <a:pt x="43" y="439"/>
                  </a:lnTo>
                  <a:lnTo>
                    <a:pt x="47" y="431"/>
                  </a:lnTo>
                  <a:lnTo>
                    <a:pt x="53" y="427"/>
                  </a:lnTo>
                  <a:lnTo>
                    <a:pt x="57" y="418"/>
                  </a:lnTo>
                  <a:lnTo>
                    <a:pt x="62" y="410"/>
                  </a:lnTo>
                  <a:lnTo>
                    <a:pt x="68" y="401"/>
                  </a:lnTo>
                  <a:lnTo>
                    <a:pt x="76" y="391"/>
                  </a:lnTo>
                  <a:lnTo>
                    <a:pt x="81" y="382"/>
                  </a:lnTo>
                  <a:lnTo>
                    <a:pt x="89" y="372"/>
                  </a:lnTo>
                  <a:lnTo>
                    <a:pt x="97" y="363"/>
                  </a:lnTo>
                  <a:lnTo>
                    <a:pt x="106" y="351"/>
                  </a:lnTo>
                  <a:lnTo>
                    <a:pt x="110" y="346"/>
                  </a:lnTo>
                  <a:lnTo>
                    <a:pt x="114" y="340"/>
                  </a:lnTo>
                  <a:lnTo>
                    <a:pt x="118" y="334"/>
                  </a:lnTo>
                  <a:lnTo>
                    <a:pt x="121" y="328"/>
                  </a:lnTo>
                  <a:lnTo>
                    <a:pt x="131" y="317"/>
                  </a:lnTo>
                  <a:lnTo>
                    <a:pt x="140" y="306"/>
                  </a:lnTo>
                  <a:lnTo>
                    <a:pt x="144" y="300"/>
                  </a:lnTo>
                  <a:lnTo>
                    <a:pt x="150" y="292"/>
                  </a:lnTo>
                  <a:lnTo>
                    <a:pt x="154" y="287"/>
                  </a:lnTo>
                  <a:lnTo>
                    <a:pt x="159" y="281"/>
                  </a:lnTo>
                  <a:lnTo>
                    <a:pt x="163" y="275"/>
                  </a:lnTo>
                  <a:lnTo>
                    <a:pt x="169" y="269"/>
                  </a:lnTo>
                  <a:lnTo>
                    <a:pt x="173" y="262"/>
                  </a:lnTo>
                  <a:lnTo>
                    <a:pt x="178" y="258"/>
                  </a:lnTo>
                  <a:lnTo>
                    <a:pt x="182" y="250"/>
                  </a:lnTo>
                  <a:lnTo>
                    <a:pt x="188" y="245"/>
                  </a:lnTo>
                  <a:lnTo>
                    <a:pt x="192" y="237"/>
                  </a:lnTo>
                  <a:lnTo>
                    <a:pt x="197" y="231"/>
                  </a:lnTo>
                  <a:lnTo>
                    <a:pt x="201" y="226"/>
                  </a:lnTo>
                  <a:lnTo>
                    <a:pt x="209" y="220"/>
                  </a:lnTo>
                  <a:lnTo>
                    <a:pt x="213" y="212"/>
                  </a:lnTo>
                  <a:lnTo>
                    <a:pt x="218" y="207"/>
                  </a:lnTo>
                  <a:lnTo>
                    <a:pt x="228" y="195"/>
                  </a:lnTo>
                  <a:lnTo>
                    <a:pt x="239" y="186"/>
                  </a:lnTo>
                  <a:lnTo>
                    <a:pt x="249" y="173"/>
                  </a:lnTo>
                  <a:lnTo>
                    <a:pt x="260" y="163"/>
                  </a:lnTo>
                  <a:lnTo>
                    <a:pt x="270" y="152"/>
                  </a:lnTo>
                  <a:lnTo>
                    <a:pt x="279" y="142"/>
                  </a:lnTo>
                  <a:lnTo>
                    <a:pt x="289" y="133"/>
                  </a:lnTo>
                  <a:lnTo>
                    <a:pt x="298" y="123"/>
                  </a:lnTo>
                  <a:lnTo>
                    <a:pt x="308" y="114"/>
                  </a:lnTo>
                  <a:lnTo>
                    <a:pt x="317" y="104"/>
                  </a:lnTo>
                  <a:lnTo>
                    <a:pt x="327" y="97"/>
                  </a:lnTo>
                  <a:lnTo>
                    <a:pt x="336" y="89"/>
                  </a:lnTo>
                  <a:lnTo>
                    <a:pt x="346" y="81"/>
                  </a:lnTo>
                  <a:lnTo>
                    <a:pt x="353" y="74"/>
                  </a:lnTo>
                  <a:lnTo>
                    <a:pt x="363" y="66"/>
                  </a:lnTo>
                  <a:lnTo>
                    <a:pt x="370" y="60"/>
                  </a:lnTo>
                  <a:lnTo>
                    <a:pt x="378" y="53"/>
                  </a:lnTo>
                  <a:lnTo>
                    <a:pt x="388" y="49"/>
                  </a:lnTo>
                  <a:lnTo>
                    <a:pt x="395" y="43"/>
                  </a:lnTo>
                  <a:lnTo>
                    <a:pt x="403" y="39"/>
                  </a:lnTo>
                  <a:lnTo>
                    <a:pt x="408" y="32"/>
                  </a:lnTo>
                  <a:lnTo>
                    <a:pt x="414" y="28"/>
                  </a:lnTo>
                  <a:lnTo>
                    <a:pt x="422" y="24"/>
                  </a:lnTo>
                  <a:lnTo>
                    <a:pt x="427" y="20"/>
                  </a:lnTo>
                  <a:lnTo>
                    <a:pt x="439" y="13"/>
                  </a:lnTo>
                  <a:lnTo>
                    <a:pt x="448" y="9"/>
                  </a:lnTo>
                  <a:lnTo>
                    <a:pt x="454" y="3"/>
                  </a:lnTo>
                  <a:lnTo>
                    <a:pt x="460" y="1"/>
                  </a:lnTo>
                  <a:lnTo>
                    <a:pt x="464" y="0"/>
                  </a:lnTo>
                  <a:lnTo>
                    <a:pt x="466" y="0"/>
                  </a:lnTo>
                  <a:lnTo>
                    <a:pt x="753" y="60"/>
                  </a:lnTo>
                  <a:lnTo>
                    <a:pt x="730" y="539"/>
                  </a:lnTo>
                  <a:lnTo>
                    <a:pt x="374" y="576"/>
                  </a:lnTo>
                  <a:lnTo>
                    <a:pt x="104" y="705"/>
                  </a:lnTo>
                  <a:lnTo>
                    <a:pt x="104" y="705"/>
                  </a:lnTo>
                  <a:close/>
                </a:path>
              </a:pathLst>
            </a:custGeom>
            <a:solidFill>
              <a:srgbClr val="C2D6C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31" name="Freeform 63"/>
            <p:cNvSpPr>
              <a:spLocks/>
            </p:cNvSpPr>
            <p:nvPr/>
          </p:nvSpPr>
          <p:spPr bwMode="auto">
            <a:xfrm>
              <a:off x="3580" y="1440"/>
              <a:ext cx="118" cy="272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71" y="8"/>
                </a:cxn>
                <a:cxn ang="0">
                  <a:pos x="61" y="21"/>
                </a:cxn>
                <a:cxn ang="0">
                  <a:pos x="52" y="35"/>
                </a:cxn>
                <a:cxn ang="0">
                  <a:pos x="46" y="48"/>
                </a:cxn>
                <a:cxn ang="0">
                  <a:pos x="39" y="61"/>
                </a:cxn>
                <a:cxn ang="0">
                  <a:pos x="29" y="75"/>
                </a:cxn>
                <a:cxn ang="0">
                  <a:pos x="21" y="88"/>
                </a:cxn>
                <a:cxn ang="0">
                  <a:pos x="16" y="103"/>
                </a:cxn>
                <a:cxn ang="0">
                  <a:pos x="10" y="116"/>
                </a:cxn>
                <a:cxn ang="0">
                  <a:pos x="4" y="128"/>
                </a:cxn>
                <a:cxn ang="0">
                  <a:pos x="0" y="139"/>
                </a:cxn>
                <a:cxn ang="0">
                  <a:pos x="25" y="177"/>
                </a:cxn>
                <a:cxn ang="0">
                  <a:pos x="6" y="261"/>
                </a:cxn>
                <a:cxn ang="0">
                  <a:pos x="8" y="270"/>
                </a:cxn>
                <a:cxn ang="0">
                  <a:pos x="10" y="285"/>
                </a:cxn>
                <a:cxn ang="0">
                  <a:pos x="14" y="306"/>
                </a:cxn>
                <a:cxn ang="0">
                  <a:pos x="16" y="327"/>
                </a:cxn>
                <a:cxn ang="0">
                  <a:pos x="18" y="341"/>
                </a:cxn>
                <a:cxn ang="0">
                  <a:pos x="21" y="354"/>
                </a:cxn>
                <a:cxn ang="0">
                  <a:pos x="23" y="365"/>
                </a:cxn>
                <a:cxn ang="0">
                  <a:pos x="25" y="379"/>
                </a:cxn>
                <a:cxn ang="0">
                  <a:pos x="29" y="392"/>
                </a:cxn>
                <a:cxn ang="0">
                  <a:pos x="33" y="403"/>
                </a:cxn>
                <a:cxn ang="0">
                  <a:pos x="39" y="426"/>
                </a:cxn>
                <a:cxn ang="0">
                  <a:pos x="44" y="447"/>
                </a:cxn>
                <a:cxn ang="0">
                  <a:pos x="50" y="464"/>
                </a:cxn>
                <a:cxn ang="0">
                  <a:pos x="58" y="479"/>
                </a:cxn>
                <a:cxn ang="0">
                  <a:pos x="61" y="491"/>
                </a:cxn>
                <a:cxn ang="0">
                  <a:pos x="67" y="498"/>
                </a:cxn>
                <a:cxn ang="0">
                  <a:pos x="71" y="508"/>
                </a:cxn>
                <a:cxn ang="0">
                  <a:pos x="234" y="483"/>
                </a:cxn>
                <a:cxn ang="0">
                  <a:pos x="236" y="21"/>
                </a:cxn>
                <a:cxn ang="0">
                  <a:pos x="78" y="0"/>
                </a:cxn>
              </a:cxnLst>
              <a:rect l="0" t="0" r="r" b="b"/>
              <a:pathLst>
                <a:path w="236" h="546">
                  <a:moveTo>
                    <a:pt x="78" y="0"/>
                  </a:moveTo>
                  <a:lnTo>
                    <a:pt x="78" y="0"/>
                  </a:lnTo>
                  <a:lnTo>
                    <a:pt x="75" y="4"/>
                  </a:lnTo>
                  <a:lnTo>
                    <a:pt x="71" y="8"/>
                  </a:lnTo>
                  <a:lnTo>
                    <a:pt x="69" y="14"/>
                  </a:lnTo>
                  <a:lnTo>
                    <a:pt x="61" y="21"/>
                  </a:lnTo>
                  <a:lnTo>
                    <a:pt x="56" y="31"/>
                  </a:lnTo>
                  <a:lnTo>
                    <a:pt x="52" y="35"/>
                  </a:lnTo>
                  <a:lnTo>
                    <a:pt x="48" y="40"/>
                  </a:lnTo>
                  <a:lnTo>
                    <a:pt x="46" y="48"/>
                  </a:lnTo>
                  <a:lnTo>
                    <a:pt x="42" y="54"/>
                  </a:lnTo>
                  <a:lnTo>
                    <a:pt x="39" y="61"/>
                  </a:lnTo>
                  <a:lnTo>
                    <a:pt x="33" y="67"/>
                  </a:lnTo>
                  <a:lnTo>
                    <a:pt x="29" y="75"/>
                  </a:lnTo>
                  <a:lnTo>
                    <a:pt x="25" y="82"/>
                  </a:lnTo>
                  <a:lnTo>
                    <a:pt x="21" y="88"/>
                  </a:lnTo>
                  <a:lnTo>
                    <a:pt x="18" y="95"/>
                  </a:lnTo>
                  <a:lnTo>
                    <a:pt x="16" y="103"/>
                  </a:lnTo>
                  <a:lnTo>
                    <a:pt x="14" y="111"/>
                  </a:lnTo>
                  <a:lnTo>
                    <a:pt x="10" y="116"/>
                  </a:lnTo>
                  <a:lnTo>
                    <a:pt x="6" y="122"/>
                  </a:lnTo>
                  <a:lnTo>
                    <a:pt x="4" y="128"/>
                  </a:lnTo>
                  <a:lnTo>
                    <a:pt x="4" y="133"/>
                  </a:lnTo>
                  <a:lnTo>
                    <a:pt x="0" y="139"/>
                  </a:lnTo>
                  <a:lnTo>
                    <a:pt x="0" y="143"/>
                  </a:lnTo>
                  <a:lnTo>
                    <a:pt x="25" y="177"/>
                  </a:lnTo>
                  <a:lnTo>
                    <a:pt x="6" y="257"/>
                  </a:lnTo>
                  <a:lnTo>
                    <a:pt x="6" y="261"/>
                  </a:lnTo>
                  <a:lnTo>
                    <a:pt x="6" y="265"/>
                  </a:lnTo>
                  <a:lnTo>
                    <a:pt x="8" y="270"/>
                  </a:lnTo>
                  <a:lnTo>
                    <a:pt x="8" y="278"/>
                  </a:lnTo>
                  <a:lnTo>
                    <a:pt x="10" y="285"/>
                  </a:lnTo>
                  <a:lnTo>
                    <a:pt x="12" y="295"/>
                  </a:lnTo>
                  <a:lnTo>
                    <a:pt x="14" y="306"/>
                  </a:lnTo>
                  <a:lnTo>
                    <a:pt x="14" y="316"/>
                  </a:lnTo>
                  <a:lnTo>
                    <a:pt x="16" y="327"/>
                  </a:lnTo>
                  <a:lnTo>
                    <a:pt x="18" y="335"/>
                  </a:lnTo>
                  <a:lnTo>
                    <a:pt x="18" y="341"/>
                  </a:lnTo>
                  <a:lnTo>
                    <a:pt x="19" y="346"/>
                  </a:lnTo>
                  <a:lnTo>
                    <a:pt x="21" y="354"/>
                  </a:lnTo>
                  <a:lnTo>
                    <a:pt x="21" y="360"/>
                  </a:lnTo>
                  <a:lnTo>
                    <a:pt x="23" y="365"/>
                  </a:lnTo>
                  <a:lnTo>
                    <a:pt x="23" y="371"/>
                  </a:lnTo>
                  <a:lnTo>
                    <a:pt x="25" y="379"/>
                  </a:lnTo>
                  <a:lnTo>
                    <a:pt x="27" y="384"/>
                  </a:lnTo>
                  <a:lnTo>
                    <a:pt x="29" y="392"/>
                  </a:lnTo>
                  <a:lnTo>
                    <a:pt x="31" y="398"/>
                  </a:lnTo>
                  <a:lnTo>
                    <a:pt x="33" y="403"/>
                  </a:lnTo>
                  <a:lnTo>
                    <a:pt x="35" y="415"/>
                  </a:lnTo>
                  <a:lnTo>
                    <a:pt x="39" y="426"/>
                  </a:lnTo>
                  <a:lnTo>
                    <a:pt x="40" y="436"/>
                  </a:lnTo>
                  <a:lnTo>
                    <a:pt x="44" y="447"/>
                  </a:lnTo>
                  <a:lnTo>
                    <a:pt x="48" y="455"/>
                  </a:lnTo>
                  <a:lnTo>
                    <a:pt x="50" y="464"/>
                  </a:lnTo>
                  <a:lnTo>
                    <a:pt x="54" y="472"/>
                  </a:lnTo>
                  <a:lnTo>
                    <a:pt x="58" y="479"/>
                  </a:lnTo>
                  <a:lnTo>
                    <a:pt x="59" y="483"/>
                  </a:lnTo>
                  <a:lnTo>
                    <a:pt x="61" y="491"/>
                  </a:lnTo>
                  <a:lnTo>
                    <a:pt x="63" y="495"/>
                  </a:lnTo>
                  <a:lnTo>
                    <a:pt x="67" y="498"/>
                  </a:lnTo>
                  <a:lnTo>
                    <a:pt x="69" y="504"/>
                  </a:lnTo>
                  <a:lnTo>
                    <a:pt x="71" y="508"/>
                  </a:lnTo>
                  <a:lnTo>
                    <a:pt x="183" y="546"/>
                  </a:lnTo>
                  <a:lnTo>
                    <a:pt x="234" y="483"/>
                  </a:lnTo>
                  <a:lnTo>
                    <a:pt x="236" y="204"/>
                  </a:lnTo>
                  <a:lnTo>
                    <a:pt x="236" y="21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59E9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32" name="Freeform 64"/>
            <p:cNvSpPr>
              <a:spLocks/>
            </p:cNvSpPr>
            <p:nvPr/>
          </p:nvSpPr>
          <p:spPr bwMode="auto">
            <a:xfrm>
              <a:off x="3359" y="1654"/>
              <a:ext cx="339" cy="331"/>
            </a:xfrm>
            <a:custGeom>
              <a:avLst/>
              <a:gdLst/>
              <a:ahLst/>
              <a:cxnLst>
                <a:cxn ang="0">
                  <a:pos x="0" y="519"/>
                </a:cxn>
                <a:cxn ang="0">
                  <a:pos x="0" y="515"/>
                </a:cxn>
                <a:cxn ang="0">
                  <a:pos x="2" y="504"/>
                </a:cxn>
                <a:cxn ang="0">
                  <a:pos x="6" y="489"/>
                </a:cxn>
                <a:cxn ang="0">
                  <a:pos x="14" y="470"/>
                </a:cxn>
                <a:cxn ang="0">
                  <a:pos x="25" y="447"/>
                </a:cxn>
                <a:cxn ang="0">
                  <a:pos x="29" y="435"/>
                </a:cxn>
                <a:cxn ang="0">
                  <a:pos x="38" y="424"/>
                </a:cxn>
                <a:cxn ang="0">
                  <a:pos x="44" y="411"/>
                </a:cxn>
                <a:cxn ang="0">
                  <a:pos x="54" y="399"/>
                </a:cxn>
                <a:cxn ang="0">
                  <a:pos x="65" y="388"/>
                </a:cxn>
                <a:cxn ang="0">
                  <a:pos x="76" y="378"/>
                </a:cxn>
                <a:cxn ang="0">
                  <a:pos x="90" y="367"/>
                </a:cxn>
                <a:cxn ang="0">
                  <a:pos x="101" y="357"/>
                </a:cxn>
                <a:cxn ang="0">
                  <a:pos x="116" y="348"/>
                </a:cxn>
                <a:cxn ang="0">
                  <a:pos x="132" y="340"/>
                </a:cxn>
                <a:cxn ang="0">
                  <a:pos x="145" y="331"/>
                </a:cxn>
                <a:cxn ang="0">
                  <a:pos x="158" y="325"/>
                </a:cxn>
                <a:cxn ang="0">
                  <a:pos x="173" y="317"/>
                </a:cxn>
                <a:cxn ang="0">
                  <a:pos x="189" y="312"/>
                </a:cxn>
                <a:cxn ang="0">
                  <a:pos x="200" y="306"/>
                </a:cxn>
                <a:cxn ang="0">
                  <a:pos x="211" y="302"/>
                </a:cxn>
                <a:cxn ang="0">
                  <a:pos x="232" y="295"/>
                </a:cxn>
                <a:cxn ang="0">
                  <a:pos x="246" y="289"/>
                </a:cxn>
                <a:cxn ang="0">
                  <a:pos x="251" y="289"/>
                </a:cxn>
                <a:cxn ang="0">
                  <a:pos x="301" y="264"/>
                </a:cxn>
                <a:cxn ang="0">
                  <a:pos x="246" y="217"/>
                </a:cxn>
                <a:cxn ang="0">
                  <a:pos x="253" y="213"/>
                </a:cxn>
                <a:cxn ang="0">
                  <a:pos x="265" y="209"/>
                </a:cxn>
                <a:cxn ang="0">
                  <a:pos x="276" y="203"/>
                </a:cxn>
                <a:cxn ang="0">
                  <a:pos x="289" y="194"/>
                </a:cxn>
                <a:cxn ang="0">
                  <a:pos x="303" y="181"/>
                </a:cxn>
                <a:cxn ang="0">
                  <a:pos x="318" y="165"/>
                </a:cxn>
                <a:cxn ang="0">
                  <a:pos x="327" y="150"/>
                </a:cxn>
                <a:cxn ang="0">
                  <a:pos x="333" y="139"/>
                </a:cxn>
                <a:cxn ang="0">
                  <a:pos x="341" y="127"/>
                </a:cxn>
                <a:cxn ang="0">
                  <a:pos x="346" y="114"/>
                </a:cxn>
                <a:cxn ang="0">
                  <a:pos x="352" y="101"/>
                </a:cxn>
                <a:cxn ang="0">
                  <a:pos x="356" y="87"/>
                </a:cxn>
                <a:cxn ang="0">
                  <a:pos x="362" y="76"/>
                </a:cxn>
                <a:cxn ang="0">
                  <a:pos x="367" y="63"/>
                </a:cxn>
                <a:cxn ang="0">
                  <a:pos x="371" y="51"/>
                </a:cxn>
                <a:cxn ang="0">
                  <a:pos x="375" y="38"/>
                </a:cxn>
                <a:cxn ang="0">
                  <a:pos x="379" y="23"/>
                </a:cxn>
                <a:cxn ang="0">
                  <a:pos x="385" y="8"/>
                </a:cxn>
                <a:cxn ang="0">
                  <a:pos x="386" y="0"/>
                </a:cxn>
                <a:cxn ang="0">
                  <a:pos x="508" y="289"/>
                </a:cxn>
                <a:cxn ang="0">
                  <a:pos x="679" y="120"/>
                </a:cxn>
                <a:cxn ang="0">
                  <a:pos x="322" y="399"/>
                </a:cxn>
                <a:cxn ang="0">
                  <a:pos x="113" y="519"/>
                </a:cxn>
              </a:cxnLst>
              <a:rect l="0" t="0" r="r" b="b"/>
              <a:pathLst>
                <a:path w="679" h="663">
                  <a:moveTo>
                    <a:pt x="113" y="519"/>
                  </a:moveTo>
                  <a:lnTo>
                    <a:pt x="0" y="519"/>
                  </a:lnTo>
                  <a:lnTo>
                    <a:pt x="0" y="517"/>
                  </a:lnTo>
                  <a:lnTo>
                    <a:pt x="0" y="515"/>
                  </a:lnTo>
                  <a:lnTo>
                    <a:pt x="0" y="509"/>
                  </a:lnTo>
                  <a:lnTo>
                    <a:pt x="2" y="504"/>
                  </a:lnTo>
                  <a:lnTo>
                    <a:pt x="4" y="496"/>
                  </a:lnTo>
                  <a:lnTo>
                    <a:pt x="6" y="489"/>
                  </a:lnTo>
                  <a:lnTo>
                    <a:pt x="10" y="479"/>
                  </a:lnTo>
                  <a:lnTo>
                    <a:pt x="14" y="470"/>
                  </a:lnTo>
                  <a:lnTo>
                    <a:pt x="18" y="458"/>
                  </a:lnTo>
                  <a:lnTo>
                    <a:pt x="25" y="447"/>
                  </a:lnTo>
                  <a:lnTo>
                    <a:pt x="27" y="441"/>
                  </a:lnTo>
                  <a:lnTo>
                    <a:pt x="29" y="435"/>
                  </a:lnTo>
                  <a:lnTo>
                    <a:pt x="35" y="430"/>
                  </a:lnTo>
                  <a:lnTo>
                    <a:pt x="38" y="424"/>
                  </a:lnTo>
                  <a:lnTo>
                    <a:pt x="42" y="416"/>
                  </a:lnTo>
                  <a:lnTo>
                    <a:pt x="44" y="411"/>
                  </a:lnTo>
                  <a:lnTo>
                    <a:pt x="50" y="405"/>
                  </a:lnTo>
                  <a:lnTo>
                    <a:pt x="54" y="399"/>
                  </a:lnTo>
                  <a:lnTo>
                    <a:pt x="59" y="394"/>
                  </a:lnTo>
                  <a:lnTo>
                    <a:pt x="65" y="388"/>
                  </a:lnTo>
                  <a:lnTo>
                    <a:pt x="71" y="382"/>
                  </a:lnTo>
                  <a:lnTo>
                    <a:pt x="76" y="378"/>
                  </a:lnTo>
                  <a:lnTo>
                    <a:pt x="82" y="371"/>
                  </a:lnTo>
                  <a:lnTo>
                    <a:pt x="90" y="367"/>
                  </a:lnTo>
                  <a:lnTo>
                    <a:pt x="95" y="361"/>
                  </a:lnTo>
                  <a:lnTo>
                    <a:pt x="101" y="357"/>
                  </a:lnTo>
                  <a:lnTo>
                    <a:pt x="109" y="352"/>
                  </a:lnTo>
                  <a:lnTo>
                    <a:pt x="116" y="348"/>
                  </a:lnTo>
                  <a:lnTo>
                    <a:pt x="124" y="344"/>
                  </a:lnTo>
                  <a:lnTo>
                    <a:pt x="132" y="340"/>
                  </a:lnTo>
                  <a:lnTo>
                    <a:pt x="137" y="335"/>
                  </a:lnTo>
                  <a:lnTo>
                    <a:pt x="145" y="331"/>
                  </a:lnTo>
                  <a:lnTo>
                    <a:pt x="151" y="327"/>
                  </a:lnTo>
                  <a:lnTo>
                    <a:pt x="158" y="325"/>
                  </a:lnTo>
                  <a:lnTo>
                    <a:pt x="166" y="321"/>
                  </a:lnTo>
                  <a:lnTo>
                    <a:pt x="173" y="317"/>
                  </a:lnTo>
                  <a:lnTo>
                    <a:pt x="181" y="314"/>
                  </a:lnTo>
                  <a:lnTo>
                    <a:pt x="189" y="312"/>
                  </a:lnTo>
                  <a:lnTo>
                    <a:pt x="192" y="310"/>
                  </a:lnTo>
                  <a:lnTo>
                    <a:pt x="200" y="306"/>
                  </a:lnTo>
                  <a:lnTo>
                    <a:pt x="206" y="302"/>
                  </a:lnTo>
                  <a:lnTo>
                    <a:pt x="211" y="302"/>
                  </a:lnTo>
                  <a:lnTo>
                    <a:pt x="223" y="297"/>
                  </a:lnTo>
                  <a:lnTo>
                    <a:pt x="232" y="295"/>
                  </a:lnTo>
                  <a:lnTo>
                    <a:pt x="240" y="291"/>
                  </a:lnTo>
                  <a:lnTo>
                    <a:pt x="246" y="289"/>
                  </a:lnTo>
                  <a:lnTo>
                    <a:pt x="250" y="289"/>
                  </a:lnTo>
                  <a:lnTo>
                    <a:pt x="251" y="289"/>
                  </a:lnTo>
                  <a:lnTo>
                    <a:pt x="295" y="367"/>
                  </a:lnTo>
                  <a:lnTo>
                    <a:pt x="301" y="264"/>
                  </a:lnTo>
                  <a:lnTo>
                    <a:pt x="244" y="217"/>
                  </a:lnTo>
                  <a:lnTo>
                    <a:pt x="246" y="217"/>
                  </a:lnTo>
                  <a:lnTo>
                    <a:pt x="250" y="215"/>
                  </a:lnTo>
                  <a:lnTo>
                    <a:pt x="253" y="213"/>
                  </a:lnTo>
                  <a:lnTo>
                    <a:pt x="259" y="211"/>
                  </a:lnTo>
                  <a:lnTo>
                    <a:pt x="265" y="209"/>
                  </a:lnTo>
                  <a:lnTo>
                    <a:pt x="270" y="207"/>
                  </a:lnTo>
                  <a:lnTo>
                    <a:pt x="276" y="203"/>
                  </a:lnTo>
                  <a:lnTo>
                    <a:pt x="284" y="200"/>
                  </a:lnTo>
                  <a:lnTo>
                    <a:pt x="289" y="194"/>
                  </a:lnTo>
                  <a:lnTo>
                    <a:pt x="297" y="188"/>
                  </a:lnTo>
                  <a:lnTo>
                    <a:pt x="303" y="181"/>
                  </a:lnTo>
                  <a:lnTo>
                    <a:pt x="310" y="175"/>
                  </a:lnTo>
                  <a:lnTo>
                    <a:pt x="318" y="165"/>
                  </a:lnTo>
                  <a:lnTo>
                    <a:pt x="326" y="158"/>
                  </a:lnTo>
                  <a:lnTo>
                    <a:pt x="327" y="150"/>
                  </a:lnTo>
                  <a:lnTo>
                    <a:pt x="329" y="145"/>
                  </a:lnTo>
                  <a:lnTo>
                    <a:pt x="333" y="139"/>
                  </a:lnTo>
                  <a:lnTo>
                    <a:pt x="337" y="133"/>
                  </a:lnTo>
                  <a:lnTo>
                    <a:pt x="341" y="127"/>
                  </a:lnTo>
                  <a:lnTo>
                    <a:pt x="343" y="120"/>
                  </a:lnTo>
                  <a:lnTo>
                    <a:pt x="346" y="114"/>
                  </a:lnTo>
                  <a:lnTo>
                    <a:pt x="350" y="108"/>
                  </a:lnTo>
                  <a:lnTo>
                    <a:pt x="352" y="101"/>
                  </a:lnTo>
                  <a:lnTo>
                    <a:pt x="354" y="95"/>
                  </a:lnTo>
                  <a:lnTo>
                    <a:pt x="356" y="87"/>
                  </a:lnTo>
                  <a:lnTo>
                    <a:pt x="360" y="82"/>
                  </a:lnTo>
                  <a:lnTo>
                    <a:pt x="362" y="76"/>
                  </a:lnTo>
                  <a:lnTo>
                    <a:pt x="366" y="68"/>
                  </a:lnTo>
                  <a:lnTo>
                    <a:pt x="367" y="63"/>
                  </a:lnTo>
                  <a:lnTo>
                    <a:pt x="369" y="57"/>
                  </a:lnTo>
                  <a:lnTo>
                    <a:pt x="371" y="51"/>
                  </a:lnTo>
                  <a:lnTo>
                    <a:pt x="373" y="44"/>
                  </a:lnTo>
                  <a:lnTo>
                    <a:pt x="375" y="38"/>
                  </a:lnTo>
                  <a:lnTo>
                    <a:pt x="377" y="32"/>
                  </a:lnTo>
                  <a:lnTo>
                    <a:pt x="379" y="23"/>
                  </a:lnTo>
                  <a:lnTo>
                    <a:pt x="383" y="15"/>
                  </a:lnTo>
                  <a:lnTo>
                    <a:pt x="385" y="8"/>
                  </a:lnTo>
                  <a:lnTo>
                    <a:pt x="386" y="4"/>
                  </a:lnTo>
                  <a:lnTo>
                    <a:pt x="386" y="0"/>
                  </a:lnTo>
                  <a:lnTo>
                    <a:pt x="388" y="0"/>
                  </a:lnTo>
                  <a:lnTo>
                    <a:pt x="508" y="289"/>
                  </a:lnTo>
                  <a:lnTo>
                    <a:pt x="590" y="181"/>
                  </a:lnTo>
                  <a:lnTo>
                    <a:pt x="679" y="120"/>
                  </a:lnTo>
                  <a:lnTo>
                    <a:pt x="679" y="663"/>
                  </a:lnTo>
                  <a:lnTo>
                    <a:pt x="322" y="399"/>
                  </a:lnTo>
                  <a:lnTo>
                    <a:pt x="238" y="494"/>
                  </a:lnTo>
                  <a:lnTo>
                    <a:pt x="113" y="519"/>
                  </a:lnTo>
                  <a:lnTo>
                    <a:pt x="113" y="519"/>
                  </a:lnTo>
                  <a:close/>
                </a:path>
              </a:pathLst>
            </a:custGeom>
            <a:solidFill>
              <a:srgbClr val="8A998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33" name="Freeform 65"/>
            <p:cNvSpPr>
              <a:spLocks/>
            </p:cNvSpPr>
            <p:nvPr/>
          </p:nvSpPr>
          <p:spPr bwMode="auto">
            <a:xfrm>
              <a:off x="3614" y="1515"/>
              <a:ext cx="84" cy="235"/>
            </a:xfrm>
            <a:custGeom>
              <a:avLst/>
              <a:gdLst/>
              <a:ahLst/>
              <a:cxnLst>
                <a:cxn ang="0">
                  <a:pos x="78" y="469"/>
                </a:cxn>
                <a:cxn ang="0">
                  <a:pos x="19" y="342"/>
                </a:cxn>
                <a:cxn ang="0">
                  <a:pos x="67" y="366"/>
                </a:cxn>
                <a:cxn ang="0">
                  <a:pos x="120" y="349"/>
                </a:cxn>
                <a:cxn ang="0">
                  <a:pos x="59" y="338"/>
                </a:cxn>
                <a:cxn ang="0">
                  <a:pos x="34" y="250"/>
                </a:cxn>
                <a:cxn ang="0">
                  <a:pos x="34" y="188"/>
                </a:cxn>
                <a:cxn ang="0">
                  <a:pos x="0" y="155"/>
                </a:cxn>
                <a:cxn ang="0">
                  <a:pos x="48" y="26"/>
                </a:cxn>
                <a:cxn ang="0">
                  <a:pos x="126" y="0"/>
                </a:cxn>
                <a:cxn ang="0">
                  <a:pos x="169" y="39"/>
                </a:cxn>
                <a:cxn ang="0">
                  <a:pos x="169" y="410"/>
                </a:cxn>
                <a:cxn ang="0">
                  <a:pos x="78" y="469"/>
                </a:cxn>
                <a:cxn ang="0">
                  <a:pos x="78" y="469"/>
                </a:cxn>
              </a:cxnLst>
              <a:rect l="0" t="0" r="r" b="b"/>
              <a:pathLst>
                <a:path w="169" h="469">
                  <a:moveTo>
                    <a:pt x="78" y="469"/>
                  </a:moveTo>
                  <a:lnTo>
                    <a:pt x="19" y="342"/>
                  </a:lnTo>
                  <a:lnTo>
                    <a:pt x="67" y="366"/>
                  </a:lnTo>
                  <a:lnTo>
                    <a:pt x="120" y="349"/>
                  </a:lnTo>
                  <a:lnTo>
                    <a:pt x="59" y="338"/>
                  </a:lnTo>
                  <a:lnTo>
                    <a:pt x="34" y="250"/>
                  </a:lnTo>
                  <a:lnTo>
                    <a:pt x="34" y="188"/>
                  </a:lnTo>
                  <a:lnTo>
                    <a:pt x="0" y="155"/>
                  </a:lnTo>
                  <a:lnTo>
                    <a:pt x="48" y="26"/>
                  </a:lnTo>
                  <a:lnTo>
                    <a:pt x="126" y="0"/>
                  </a:lnTo>
                  <a:lnTo>
                    <a:pt x="169" y="39"/>
                  </a:lnTo>
                  <a:lnTo>
                    <a:pt x="169" y="410"/>
                  </a:lnTo>
                  <a:lnTo>
                    <a:pt x="78" y="469"/>
                  </a:lnTo>
                  <a:lnTo>
                    <a:pt x="78" y="469"/>
                  </a:lnTo>
                  <a:close/>
                </a:path>
              </a:pathLst>
            </a:custGeom>
            <a:solidFill>
              <a:srgbClr val="A84A3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34" name="Freeform 66"/>
            <p:cNvSpPr>
              <a:spLocks/>
            </p:cNvSpPr>
            <p:nvPr/>
          </p:nvSpPr>
          <p:spPr bwMode="auto">
            <a:xfrm>
              <a:off x="3634" y="1753"/>
              <a:ext cx="39" cy="81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78" y="74"/>
                </a:cxn>
                <a:cxn ang="0">
                  <a:pos x="23" y="161"/>
                </a:cxn>
                <a:cxn ang="0">
                  <a:pos x="0" y="53"/>
                </a:cxn>
                <a:cxn ang="0">
                  <a:pos x="36" y="0"/>
                </a:cxn>
                <a:cxn ang="0">
                  <a:pos x="36" y="0"/>
                </a:cxn>
              </a:cxnLst>
              <a:rect l="0" t="0" r="r" b="b"/>
              <a:pathLst>
                <a:path w="78" h="161">
                  <a:moveTo>
                    <a:pt x="36" y="0"/>
                  </a:moveTo>
                  <a:lnTo>
                    <a:pt x="78" y="74"/>
                  </a:lnTo>
                  <a:lnTo>
                    <a:pt x="23" y="161"/>
                  </a:lnTo>
                  <a:lnTo>
                    <a:pt x="0" y="53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35" name="Freeform 67"/>
            <p:cNvSpPr>
              <a:spLocks/>
            </p:cNvSpPr>
            <p:nvPr/>
          </p:nvSpPr>
          <p:spPr bwMode="auto">
            <a:xfrm>
              <a:off x="3615" y="1823"/>
              <a:ext cx="59" cy="146"/>
            </a:xfrm>
            <a:custGeom>
              <a:avLst/>
              <a:gdLst/>
              <a:ahLst/>
              <a:cxnLst>
                <a:cxn ang="0">
                  <a:pos x="63" y="0"/>
                </a:cxn>
                <a:cxn ang="0">
                  <a:pos x="63" y="2"/>
                </a:cxn>
                <a:cxn ang="0">
                  <a:pos x="64" y="10"/>
                </a:cxn>
                <a:cxn ang="0">
                  <a:pos x="64" y="14"/>
                </a:cxn>
                <a:cxn ang="0">
                  <a:pos x="66" y="21"/>
                </a:cxn>
                <a:cxn ang="0">
                  <a:pos x="68" y="27"/>
                </a:cxn>
                <a:cxn ang="0">
                  <a:pos x="70" y="37"/>
                </a:cxn>
                <a:cxn ang="0">
                  <a:pos x="72" y="46"/>
                </a:cxn>
                <a:cxn ang="0">
                  <a:pos x="74" y="56"/>
                </a:cxn>
                <a:cxn ang="0">
                  <a:pos x="74" y="65"/>
                </a:cxn>
                <a:cxn ang="0">
                  <a:pos x="78" y="78"/>
                </a:cxn>
                <a:cxn ang="0">
                  <a:pos x="78" y="84"/>
                </a:cxn>
                <a:cxn ang="0">
                  <a:pos x="80" y="90"/>
                </a:cxn>
                <a:cxn ang="0">
                  <a:pos x="80" y="95"/>
                </a:cxn>
                <a:cxn ang="0">
                  <a:pos x="82" y="103"/>
                </a:cxn>
                <a:cxn ang="0">
                  <a:pos x="83" y="109"/>
                </a:cxn>
                <a:cxn ang="0">
                  <a:pos x="83" y="116"/>
                </a:cxn>
                <a:cxn ang="0">
                  <a:pos x="85" y="122"/>
                </a:cxn>
                <a:cxn ang="0">
                  <a:pos x="87" y="130"/>
                </a:cxn>
                <a:cxn ang="0">
                  <a:pos x="87" y="135"/>
                </a:cxn>
                <a:cxn ang="0">
                  <a:pos x="89" y="143"/>
                </a:cxn>
                <a:cxn ang="0">
                  <a:pos x="89" y="149"/>
                </a:cxn>
                <a:cxn ang="0">
                  <a:pos x="91" y="156"/>
                </a:cxn>
                <a:cxn ang="0">
                  <a:pos x="93" y="162"/>
                </a:cxn>
                <a:cxn ang="0">
                  <a:pos x="95" y="170"/>
                </a:cxn>
                <a:cxn ang="0">
                  <a:pos x="95" y="177"/>
                </a:cxn>
                <a:cxn ang="0">
                  <a:pos x="97" y="185"/>
                </a:cxn>
                <a:cxn ang="0">
                  <a:pos x="97" y="192"/>
                </a:cxn>
                <a:cxn ang="0">
                  <a:pos x="99" y="198"/>
                </a:cxn>
                <a:cxn ang="0">
                  <a:pos x="99" y="206"/>
                </a:cxn>
                <a:cxn ang="0">
                  <a:pos x="101" y="213"/>
                </a:cxn>
                <a:cxn ang="0">
                  <a:pos x="103" y="219"/>
                </a:cxn>
                <a:cxn ang="0">
                  <a:pos x="104" y="225"/>
                </a:cxn>
                <a:cxn ang="0">
                  <a:pos x="104" y="232"/>
                </a:cxn>
                <a:cxn ang="0">
                  <a:pos x="106" y="238"/>
                </a:cxn>
                <a:cxn ang="0">
                  <a:pos x="108" y="247"/>
                </a:cxn>
                <a:cxn ang="0">
                  <a:pos x="110" y="259"/>
                </a:cxn>
                <a:cxn ang="0">
                  <a:pos x="112" y="266"/>
                </a:cxn>
                <a:cxn ang="0">
                  <a:pos x="114" y="276"/>
                </a:cxn>
                <a:cxn ang="0">
                  <a:pos x="116" y="282"/>
                </a:cxn>
                <a:cxn ang="0">
                  <a:pos x="116" y="287"/>
                </a:cxn>
                <a:cxn ang="0">
                  <a:pos x="116" y="289"/>
                </a:cxn>
                <a:cxn ang="0">
                  <a:pos x="118" y="293"/>
                </a:cxn>
                <a:cxn ang="0">
                  <a:pos x="0" y="204"/>
                </a:cxn>
                <a:cxn ang="0">
                  <a:pos x="63" y="0"/>
                </a:cxn>
                <a:cxn ang="0">
                  <a:pos x="63" y="0"/>
                </a:cxn>
              </a:cxnLst>
              <a:rect l="0" t="0" r="r" b="b"/>
              <a:pathLst>
                <a:path w="118" h="293">
                  <a:moveTo>
                    <a:pt x="63" y="0"/>
                  </a:moveTo>
                  <a:lnTo>
                    <a:pt x="63" y="2"/>
                  </a:lnTo>
                  <a:lnTo>
                    <a:pt x="64" y="10"/>
                  </a:lnTo>
                  <a:lnTo>
                    <a:pt x="64" y="14"/>
                  </a:lnTo>
                  <a:lnTo>
                    <a:pt x="66" y="21"/>
                  </a:lnTo>
                  <a:lnTo>
                    <a:pt x="68" y="27"/>
                  </a:lnTo>
                  <a:lnTo>
                    <a:pt x="70" y="37"/>
                  </a:lnTo>
                  <a:lnTo>
                    <a:pt x="72" y="46"/>
                  </a:lnTo>
                  <a:lnTo>
                    <a:pt x="74" y="56"/>
                  </a:lnTo>
                  <a:lnTo>
                    <a:pt x="74" y="65"/>
                  </a:lnTo>
                  <a:lnTo>
                    <a:pt x="78" y="78"/>
                  </a:lnTo>
                  <a:lnTo>
                    <a:pt x="78" y="84"/>
                  </a:lnTo>
                  <a:lnTo>
                    <a:pt x="80" y="90"/>
                  </a:lnTo>
                  <a:lnTo>
                    <a:pt x="80" y="95"/>
                  </a:lnTo>
                  <a:lnTo>
                    <a:pt x="82" y="103"/>
                  </a:lnTo>
                  <a:lnTo>
                    <a:pt x="83" y="109"/>
                  </a:lnTo>
                  <a:lnTo>
                    <a:pt x="83" y="116"/>
                  </a:lnTo>
                  <a:lnTo>
                    <a:pt x="85" y="122"/>
                  </a:lnTo>
                  <a:lnTo>
                    <a:pt x="87" y="130"/>
                  </a:lnTo>
                  <a:lnTo>
                    <a:pt x="87" y="135"/>
                  </a:lnTo>
                  <a:lnTo>
                    <a:pt x="89" y="143"/>
                  </a:lnTo>
                  <a:lnTo>
                    <a:pt x="89" y="149"/>
                  </a:lnTo>
                  <a:lnTo>
                    <a:pt x="91" y="156"/>
                  </a:lnTo>
                  <a:lnTo>
                    <a:pt x="93" y="162"/>
                  </a:lnTo>
                  <a:lnTo>
                    <a:pt x="95" y="170"/>
                  </a:lnTo>
                  <a:lnTo>
                    <a:pt x="95" y="177"/>
                  </a:lnTo>
                  <a:lnTo>
                    <a:pt x="97" y="185"/>
                  </a:lnTo>
                  <a:lnTo>
                    <a:pt x="97" y="192"/>
                  </a:lnTo>
                  <a:lnTo>
                    <a:pt x="99" y="198"/>
                  </a:lnTo>
                  <a:lnTo>
                    <a:pt x="99" y="206"/>
                  </a:lnTo>
                  <a:lnTo>
                    <a:pt x="101" y="213"/>
                  </a:lnTo>
                  <a:lnTo>
                    <a:pt x="103" y="219"/>
                  </a:lnTo>
                  <a:lnTo>
                    <a:pt x="104" y="225"/>
                  </a:lnTo>
                  <a:lnTo>
                    <a:pt x="104" y="232"/>
                  </a:lnTo>
                  <a:lnTo>
                    <a:pt x="106" y="238"/>
                  </a:lnTo>
                  <a:lnTo>
                    <a:pt x="108" y="247"/>
                  </a:lnTo>
                  <a:lnTo>
                    <a:pt x="110" y="259"/>
                  </a:lnTo>
                  <a:lnTo>
                    <a:pt x="112" y="266"/>
                  </a:lnTo>
                  <a:lnTo>
                    <a:pt x="114" y="276"/>
                  </a:lnTo>
                  <a:lnTo>
                    <a:pt x="116" y="282"/>
                  </a:lnTo>
                  <a:lnTo>
                    <a:pt x="116" y="287"/>
                  </a:lnTo>
                  <a:lnTo>
                    <a:pt x="116" y="289"/>
                  </a:lnTo>
                  <a:lnTo>
                    <a:pt x="118" y="293"/>
                  </a:lnTo>
                  <a:lnTo>
                    <a:pt x="0" y="204"/>
                  </a:lnTo>
                  <a:lnTo>
                    <a:pt x="63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36" name="Freeform 68"/>
            <p:cNvSpPr>
              <a:spLocks/>
            </p:cNvSpPr>
            <p:nvPr/>
          </p:nvSpPr>
          <p:spPr bwMode="auto">
            <a:xfrm>
              <a:off x="3381" y="1826"/>
              <a:ext cx="305" cy="247"/>
            </a:xfrm>
            <a:custGeom>
              <a:avLst/>
              <a:gdLst/>
              <a:ahLst/>
              <a:cxnLst>
                <a:cxn ang="0">
                  <a:pos x="0" y="154"/>
                </a:cxn>
                <a:cxn ang="0">
                  <a:pos x="0" y="152"/>
                </a:cxn>
                <a:cxn ang="0">
                  <a:pos x="4" y="145"/>
                </a:cxn>
                <a:cxn ang="0">
                  <a:pos x="4" y="139"/>
                </a:cxn>
                <a:cxn ang="0">
                  <a:pos x="6" y="135"/>
                </a:cxn>
                <a:cxn ang="0">
                  <a:pos x="10" y="127"/>
                </a:cxn>
                <a:cxn ang="0">
                  <a:pos x="13" y="122"/>
                </a:cxn>
                <a:cxn ang="0">
                  <a:pos x="17" y="114"/>
                </a:cxn>
                <a:cxn ang="0">
                  <a:pos x="23" y="107"/>
                </a:cxn>
                <a:cxn ang="0">
                  <a:pos x="27" y="99"/>
                </a:cxn>
                <a:cxn ang="0">
                  <a:pos x="34" y="93"/>
                </a:cxn>
                <a:cxn ang="0">
                  <a:pos x="42" y="84"/>
                </a:cxn>
                <a:cxn ang="0">
                  <a:pos x="50" y="78"/>
                </a:cxn>
                <a:cxn ang="0">
                  <a:pos x="59" y="70"/>
                </a:cxn>
                <a:cxn ang="0">
                  <a:pos x="71" y="63"/>
                </a:cxn>
                <a:cxn ang="0">
                  <a:pos x="74" y="59"/>
                </a:cxn>
                <a:cxn ang="0">
                  <a:pos x="80" y="55"/>
                </a:cxn>
                <a:cxn ang="0">
                  <a:pos x="84" y="51"/>
                </a:cxn>
                <a:cxn ang="0">
                  <a:pos x="91" y="48"/>
                </a:cxn>
                <a:cxn ang="0">
                  <a:pos x="97" y="46"/>
                </a:cxn>
                <a:cxn ang="0">
                  <a:pos x="103" y="42"/>
                </a:cxn>
                <a:cxn ang="0">
                  <a:pos x="110" y="38"/>
                </a:cxn>
                <a:cxn ang="0">
                  <a:pos x="116" y="36"/>
                </a:cxn>
                <a:cxn ang="0">
                  <a:pos x="122" y="32"/>
                </a:cxn>
                <a:cxn ang="0">
                  <a:pos x="128" y="31"/>
                </a:cxn>
                <a:cxn ang="0">
                  <a:pos x="135" y="27"/>
                </a:cxn>
                <a:cxn ang="0">
                  <a:pos x="141" y="25"/>
                </a:cxn>
                <a:cxn ang="0">
                  <a:pos x="147" y="23"/>
                </a:cxn>
                <a:cxn ang="0">
                  <a:pos x="152" y="19"/>
                </a:cxn>
                <a:cxn ang="0">
                  <a:pos x="160" y="17"/>
                </a:cxn>
                <a:cxn ang="0">
                  <a:pos x="166" y="17"/>
                </a:cxn>
                <a:cxn ang="0">
                  <a:pos x="175" y="11"/>
                </a:cxn>
                <a:cxn ang="0">
                  <a:pos x="187" y="8"/>
                </a:cxn>
                <a:cxn ang="0">
                  <a:pos x="194" y="6"/>
                </a:cxn>
                <a:cxn ang="0">
                  <a:pos x="204" y="2"/>
                </a:cxn>
                <a:cxn ang="0">
                  <a:pos x="209" y="0"/>
                </a:cxn>
                <a:cxn ang="0">
                  <a:pos x="215" y="0"/>
                </a:cxn>
                <a:cxn ang="0">
                  <a:pos x="219" y="0"/>
                </a:cxn>
                <a:cxn ang="0">
                  <a:pos x="221" y="0"/>
                </a:cxn>
                <a:cxn ang="0">
                  <a:pos x="411" y="270"/>
                </a:cxn>
                <a:cxn ang="0">
                  <a:pos x="519" y="257"/>
                </a:cxn>
                <a:cxn ang="0">
                  <a:pos x="561" y="319"/>
                </a:cxn>
                <a:cxn ang="0">
                  <a:pos x="601" y="359"/>
                </a:cxn>
                <a:cxn ang="0">
                  <a:pos x="576" y="388"/>
                </a:cxn>
                <a:cxn ang="0">
                  <a:pos x="611" y="489"/>
                </a:cxn>
                <a:cxn ang="0">
                  <a:pos x="588" y="494"/>
                </a:cxn>
                <a:cxn ang="0">
                  <a:pos x="567" y="475"/>
                </a:cxn>
                <a:cxn ang="0">
                  <a:pos x="500" y="481"/>
                </a:cxn>
                <a:cxn ang="0">
                  <a:pos x="350" y="378"/>
                </a:cxn>
                <a:cxn ang="0">
                  <a:pos x="350" y="344"/>
                </a:cxn>
                <a:cxn ang="0">
                  <a:pos x="0" y="154"/>
                </a:cxn>
                <a:cxn ang="0">
                  <a:pos x="0" y="154"/>
                </a:cxn>
              </a:cxnLst>
              <a:rect l="0" t="0" r="r" b="b"/>
              <a:pathLst>
                <a:path w="611" h="494">
                  <a:moveTo>
                    <a:pt x="0" y="154"/>
                  </a:moveTo>
                  <a:lnTo>
                    <a:pt x="0" y="152"/>
                  </a:lnTo>
                  <a:lnTo>
                    <a:pt x="4" y="145"/>
                  </a:lnTo>
                  <a:lnTo>
                    <a:pt x="4" y="139"/>
                  </a:lnTo>
                  <a:lnTo>
                    <a:pt x="6" y="135"/>
                  </a:lnTo>
                  <a:lnTo>
                    <a:pt x="10" y="127"/>
                  </a:lnTo>
                  <a:lnTo>
                    <a:pt x="13" y="122"/>
                  </a:lnTo>
                  <a:lnTo>
                    <a:pt x="17" y="114"/>
                  </a:lnTo>
                  <a:lnTo>
                    <a:pt x="23" y="107"/>
                  </a:lnTo>
                  <a:lnTo>
                    <a:pt x="27" y="99"/>
                  </a:lnTo>
                  <a:lnTo>
                    <a:pt x="34" y="93"/>
                  </a:lnTo>
                  <a:lnTo>
                    <a:pt x="42" y="84"/>
                  </a:lnTo>
                  <a:lnTo>
                    <a:pt x="50" y="78"/>
                  </a:lnTo>
                  <a:lnTo>
                    <a:pt x="59" y="70"/>
                  </a:lnTo>
                  <a:lnTo>
                    <a:pt x="71" y="63"/>
                  </a:lnTo>
                  <a:lnTo>
                    <a:pt x="74" y="59"/>
                  </a:lnTo>
                  <a:lnTo>
                    <a:pt x="80" y="55"/>
                  </a:lnTo>
                  <a:lnTo>
                    <a:pt x="84" y="51"/>
                  </a:lnTo>
                  <a:lnTo>
                    <a:pt x="91" y="48"/>
                  </a:lnTo>
                  <a:lnTo>
                    <a:pt x="97" y="46"/>
                  </a:lnTo>
                  <a:lnTo>
                    <a:pt x="103" y="42"/>
                  </a:lnTo>
                  <a:lnTo>
                    <a:pt x="110" y="38"/>
                  </a:lnTo>
                  <a:lnTo>
                    <a:pt x="116" y="36"/>
                  </a:lnTo>
                  <a:lnTo>
                    <a:pt x="122" y="32"/>
                  </a:lnTo>
                  <a:lnTo>
                    <a:pt x="128" y="31"/>
                  </a:lnTo>
                  <a:lnTo>
                    <a:pt x="135" y="27"/>
                  </a:lnTo>
                  <a:lnTo>
                    <a:pt x="141" y="25"/>
                  </a:lnTo>
                  <a:lnTo>
                    <a:pt x="147" y="23"/>
                  </a:lnTo>
                  <a:lnTo>
                    <a:pt x="152" y="19"/>
                  </a:lnTo>
                  <a:lnTo>
                    <a:pt x="160" y="17"/>
                  </a:lnTo>
                  <a:lnTo>
                    <a:pt x="166" y="17"/>
                  </a:lnTo>
                  <a:lnTo>
                    <a:pt x="175" y="11"/>
                  </a:lnTo>
                  <a:lnTo>
                    <a:pt x="187" y="8"/>
                  </a:lnTo>
                  <a:lnTo>
                    <a:pt x="194" y="6"/>
                  </a:lnTo>
                  <a:lnTo>
                    <a:pt x="204" y="2"/>
                  </a:lnTo>
                  <a:lnTo>
                    <a:pt x="209" y="0"/>
                  </a:lnTo>
                  <a:lnTo>
                    <a:pt x="215" y="0"/>
                  </a:lnTo>
                  <a:lnTo>
                    <a:pt x="219" y="0"/>
                  </a:lnTo>
                  <a:lnTo>
                    <a:pt x="221" y="0"/>
                  </a:lnTo>
                  <a:lnTo>
                    <a:pt x="411" y="270"/>
                  </a:lnTo>
                  <a:lnTo>
                    <a:pt x="519" y="257"/>
                  </a:lnTo>
                  <a:lnTo>
                    <a:pt x="561" y="319"/>
                  </a:lnTo>
                  <a:lnTo>
                    <a:pt x="601" y="359"/>
                  </a:lnTo>
                  <a:lnTo>
                    <a:pt x="576" y="388"/>
                  </a:lnTo>
                  <a:lnTo>
                    <a:pt x="611" y="489"/>
                  </a:lnTo>
                  <a:lnTo>
                    <a:pt x="588" y="494"/>
                  </a:lnTo>
                  <a:lnTo>
                    <a:pt x="567" y="475"/>
                  </a:lnTo>
                  <a:lnTo>
                    <a:pt x="500" y="481"/>
                  </a:lnTo>
                  <a:lnTo>
                    <a:pt x="350" y="378"/>
                  </a:lnTo>
                  <a:lnTo>
                    <a:pt x="350" y="344"/>
                  </a:lnTo>
                  <a:lnTo>
                    <a:pt x="0" y="154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37" name="Freeform 69"/>
            <p:cNvSpPr>
              <a:spLocks/>
            </p:cNvSpPr>
            <p:nvPr/>
          </p:nvSpPr>
          <p:spPr bwMode="auto">
            <a:xfrm>
              <a:off x="3409" y="1865"/>
              <a:ext cx="263" cy="165"/>
            </a:xfrm>
            <a:custGeom>
              <a:avLst/>
              <a:gdLst/>
              <a:ahLst/>
              <a:cxnLst>
                <a:cxn ang="0">
                  <a:pos x="0" y="106"/>
                </a:cxn>
                <a:cxn ang="0">
                  <a:pos x="0" y="99"/>
                </a:cxn>
                <a:cxn ang="0">
                  <a:pos x="6" y="84"/>
                </a:cxn>
                <a:cxn ang="0">
                  <a:pos x="17" y="67"/>
                </a:cxn>
                <a:cxn ang="0">
                  <a:pos x="34" y="51"/>
                </a:cxn>
                <a:cxn ang="0">
                  <a:pos x="48" y="42"/>
                </a:cxn>
                <a:cxn ang="0">
                  <a:pos x="63" y="30"/>
                </a:cxn>
                <a:cxn ang="0">
                  <a:pos x="80" y="21"/>
                </a:cxn>
                <a:cxn ang="0">
                  <a:pos x="95" y="13"/>
                </a:cxn>
                <a:cxn ang="0">
                  <a:pos x="107" y="6"/>
                </a:cxn>
                <a:cxn ang="0">
                  <a:pos x="122" y="0"/>
                </a:cxn>
                <a:cxn ang="0">
                  <a:pos x="344" y="203"/>
                </a:cxn>
                <a:cxn ang="0">
                  <a:pos x="525" y="316"/>
                </a:cxn>
                <a:cxn ang="0">
                  <a:pos x="419" y="247"/>
                </a:cxn>
                <a:cxn ang="0">
                  <a:pos x="375" y="266"/>
                </a:cxn>
                <a:cxn ang="0">
                  <a:pos x="289" y="306"/>
                </a:cxn>
                <a:cxn ang="0">
                  <a:pos x="285" y="270"/>
                </a:cxn>
                <a:cxn ang="0">
                  <a:pos x="268" y="259"/>
                </a:cxn>
                <a:cxn ang="0">
                  <a:pos x="253" y="249"/>
                </a:cxn>
                <a:cxn ang="0">
                  <a:pos x="232" y="238"/>
                </a:cxn>
                <a:cxn ang="0">
                  <a:pos x="215" y="228"/>
                </a:cxn>
                <a:cxn ang="0">
                  <a:pos x="204" y="221"/>
                </a:cxn>
                <a:cxn ang="0">
                  <a:pos x="190" y="213"/>
                </a:cxn>
                <a:cxn ang="0">
                  <a:pos x="177" y="205"/>
                </a:cxn>
                <a:cxn ang="0">
                  <a:pos x="164" y="198"/>
                </a:cxn>
                <a:cxn ang="0">
                  <a:pos x="152" y="192"/>
                </a:cxn>
                <a:cxn ang="0">
                  <a:pos x="137" y="184"/>
                </a:cxn>
                <a:cxn ang="0">
                  <a:pos x="124" y="177"/>
                </a:cxn>
                <a:cxn ang="0">
                  <a:pos x="110" y="169"/>
                </a:cxn>
                <a:cxn ang="0">
                  <a:pos x="97" y="162"/>
                </a:cxn>
                <a:cxn ang="0">
                  <a:pos x="84" y="154"/>
                </a:cxn>
                <a:cxn ang="0">
                  <a:pos x="72" y="148"/>
                </a:cxn>
                <a:cxn ang="0">
                  <a:pos x="55" y="139"/>
                </a:cxn>
                <a:cxn ang="0">
                  <a:pos x="34" y="125"/>
                </a:cxn>
                <a:cxn ang="0">
                  <a:pos x="17" y="118"/>
                </a:cxn>
                <a:cxn ang="0">
                  <a:pos x="4" y="108"/>
                </a:cxn>
                <a:cxn ang="0">
                  <a:pos x="0" y="108"/>
                </a:cxn>
              </a:cxnLst>
              <a:rect l="0" t="0" r="r" b="b"/>
              <a:pathLst>
                <a:path w="525" h="331">
                  <a:moveTo>
                    <a:pt x="0" y="108"/>
                  </a:moveTo>
                  <a:lnTo>
                    <a:pt x="0" y="106"/>
                  </a:lnTo>
                  <a:lnTo>
                    <a:pt x="0" y="105"/>
                  </a:lnTo>
                  <a:lnTo>
                    <a:pt x="0" y="99"/>
                  </a:lnTo>
                  <a:lnTo>
                    <a:pt x="4" y="93"/>
                  </a:lnTo>
                  <a:lnTo>
                    <a:pt x="6" y="84"/>
                  </a:lnTo>
                  <a:lnTo>
                    <a:pt x="12" y="76"/>
                  </a:lnTo>
                  <a:lnTo>
                    <a:pt x="17" y="67"/>
                  </a:lnTo>
                  <a:lnTo>
                    <a:pt x="29" y="59"/>
                  </a:lnTo>
                  <a:lnTo>
                    <a:pt x="34" y="51"/>
                  </a:lnTo>
                  <a:lnTo>
                    <a:pt x="40" y="46"/>
                  </a:lnTo>
                  <a:lnTo>
                    <a:pt x="48" y="42"/>
                  </a:lnTo>
                  <a:lnTo>
                    <a:pt x="55" y="36"/>
                  </a:lnTo>
                  <a:lnTo>
                    <a:pt x="63" y="30"/>
                  </a:lnTo>
                  <a:lnTo>
                    <a:pt x="72" y="27"/>
                  </a:lnTo>
                  <a:lnTo>
                    <a:pt x="80" y="21"/>
                  </a:lnTo>
                  <a:lnTo>
                    <a:pt x="88" y="17"/>
                  </a:lnTo>
                  <a:lnTo>
                    <a:pt x="95" y="13"/>
                  </a:lnTo>
                  <a:lnTo>
                    <a:pt x="101" y="10"/>
                  </a:lnTo>
                  <a:lnTo>
                    <a:pt x="107" y="6"/>
                  </a:lnTo>
                  <a:lnTo>
                    <a:pt x="112" y="4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344" y="203"/>
                  </a:lnTo>
                  <a:lnTo>
                    <a:pt x="453" y="184"/>
                  </a:lnTo>
                  <a:lnTo>
                    <a:pt x="525" y="316"/>
                  </a:lnTo>
                  <a:lnTo>
                    <a:pt x="493" y="325"/>
                  </a:lnTo>
                  <a:lnTo>
                    <a:pt x="419" y="247"/>
                  </a:lnTo>
                  <a:lnTo>
                    <a:pt x="398" y="272"/>
                  </a:lnTo>
                  <a:lnTo>
                    <a:pt x="375" y="266"/>
                  </a:lnTo>
                  <a:lnTo>
                    <a:pt x="348" y="331"/>
                  </a:lnTo>
                  <a:lnTo>
                    <a:pt x="289" y="306"/>
                  </a:lnTo>
                  <a:lnTo>
                    <a:pt x="289" y="272"/>
                  </a:lnTo>
                  <a:lnTo>
                    <a:pt x="285" y="270"/>
                  </a:lnTo>
                  <a:lnTo>
                    <a:pt x="276" y="264"/>
                  </a:lnTo>
                  <a:lnTo>
                    <a:pt x="268" y="259"/>
                  </a:lnTo>
                  <a:lnTo>
                    <a:pt x="261" y="255"/>
                  </a:lnTo>
                  <a:lnTo>
                    <a:pt x="253" y="249"/>
                  </a:lnTo>
                  <a:lnTo>
                    <a:pt x="244" y="245"/>
                  </a:lnTo>
                  <a:lnTo>
                    <a:pt x="232" y="238"/>
                  </a:lnTo>
                  <a:lnTo>
                    <a:pt x="221" y="232"/>
                  </a:lnTo>
                  <a:lnTo>
                    <a:pt x="215" y="228"/>
                  </a:lnTo>
                  <a:lnTo>
                    <a:pt x="209" y="224"/>
                  </a:lnTo>
                  <a:lnTo>
                    <a:pt x="204" y="221"/>
                  </a:lnTo>
                  <a:lnTo>
                    <a:pt x="198" y="219"/>
                  </a:lnTo>
                  <a:lnTo>
                    <a:pt x="190" y="213"/>
                  </a:lnTo>
                  <a:lnTo>
                    <a:pt x="185" y="211"/>
                  </a:lnTo>
                  <a:lnTo>
                    <a:pt x="177" y="205"/>
                  </a:lnTo>
                  <a:lnTo>
                    <a:pt x="171" y="203"/>
                  </a:lnTo>
                  <a:lnTo>
                    <a:pt x="164" y="198"/>
                  </a:lnTo>
                  <a:lnTo>
                    <a:pt x="158" y="196"/>
                  </a:lnTo>
                  <a:lnTo>
                    <a:pt x="152" y="192"/>
                  </a:lnTo>
                  <a:lnTo>
                    <a:pt x="145" y="188"/>
                  </a:lnTo>
                  <a:lnTo>
                    <a:pt x="137" y="184"/>
                  </a:lnTo>
                  <a:lnTo>
                    <a:pt x="131" y="181"/>
                  </a:lnTo>
                  <a:lnTo>
                    <a:pt x="124" y="177"/>
                  </a:lnTo>
                  <a:lnTo>
                    <a:pt x="118" y="173"/>
                  </a:lnTo>
                  <a:lnTo>
                    <a:pt x="110" y="169"/>
                  </a:lnTo>
                  <a:lnTo>
                    <a:pt x="105" y="165"/>
                  </a:lnTo>
                  <a:lnTo>
                    <a:pt x="97" y="162"/>
                  </a:lnTo>
                  <a:lnTo>
                    <a:pt x="91" y="158"/>
                  </a:lnTo>
                  <a:lnTo>
                    <a:pt x="84" y="154"/>
                  </a:lnTo>
                  <a:lnTo>
                    <a:pt x="78" y="150"/>
                  </a:lnTo>
                  <a:lnTo>
                    <a:pt x="72" y="148"/>
                  </a:lnTo>
                  <a:lnTo>
                    <a:pt x="67" y="144"/>
                  </a:lnTo>
                  <a:lnTo>
                    <a:pt x="55" y="139"/>
                  </a:lnTo>
                  <a:lnTo>
                    <a:pt x="46" y="133"/>
                  </a:lnTo>
                  <a:lnTo>
                    <a:pt x="34" y="125"/>
                  </a:lnTo>
                  <a:lnTo>
                    <a:pt x="25" y="122"/>
                  </a:lnTo>
                  <a:lnTo>
                    <a:pt x="17" y="118"/>
                  </a:lnTo>
                  <a:lnTo>
                    <a:pt x="14" y="114"/>
                  </a:lnTo>
                  <a:lnTo>
                    <a:pt x="4" y="108"/>
                  </a:lnTo>
                  <a:lnTo>
                    <a:pt x="0" y="108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rgbClr val="F59E9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38" name="Freeform 70"/>
            <p:cNvSpPr>
              <a:spLocks/>
            </p:cNvSpPr>
            <p:nvPr/>
          </p:nvSpPr>
          <p:spPr bwMode="auto">
            <a:xfrm>
              <a:off x="3571" y="1398"/>
              <a:ext cx="127" cy="114"/>
            </a:xfrm>
            <a:custGeom>
              <a:avLst/>
              <a:gdLst/>
              <a:ahLst/>
              <a:cxnLst>
                <a:cxn ang="0">
                  <a:pos x="23" y="226"/>
                </a:cxn>
                <a:cxn ang="0">
                  <a:pos x="19" y="213"/>
                </a:cxn>
                <a:cxn ang="0">
                  <a:pos x="16" y="203"/>
                </a:cxn>
                <a:cxn ang="0">
                  <a:pos x="12" y="188"/>
                </a:cxn>
                <a:cxn ang="0">
                  <a:pos x="8" y="173"/>
                </a:cxn>
                <a:cxn ang="0">
                  <a:pos x="6" y="156"/>
                </a:cxn>
                <a:cxn ang="0">
                  <a:pos x="2" y="139"/>
                </a:cxn>
                <a:cxn ang="0">
                  <a:pos x="2" y="118"/>
                </a:cxn>
                <a:cxn ang="0">
                  <a:pos x="0" y="99"/>
                </a:cxn>
                <a:cxn ang="0">
                  <a:pos x="2" y="80"/>
                </a:cxn>
                <a:cxn ang="0">
                  <a:pos x="6" y="61"/>
                </a:cxn>
                <a:cxn ang="0">
                  <a:pos x="14" y="43"/>
                </a:cxn>
                <a:cxn ang="0">
                  <a:pos x="25" y="28"/>
                </a:cxn>
                <a:cxn ang="0">
                  <a:pos x="40" y="17"/>
                </a:cxn>
                <a:cxn ang="0">
                  <a:pos x="56" y="9"/>
                </a:cxn>
                <a:cxn ang="0">
                  <a:pos x="67" y="5"/>
                </a:cxn>
                <a:cxn ang="0">
                  <a:pos x="80" y="4"/>
                </a:cxn>
                <a:cxn ang="0">
                  <a:pos x="92" y="2"/>
                </a:cxn>
                <a:cxn ang="0">
                  <a:pos x="107" y="0"/>
                </a:cxn>
                <a:cxn ang="0">
                  <a:pos x="122" y="0"/>
                </a:cxn>
                <a:cxn ang="0">
                  <a:pos x="137" y="2"/>
                </a:cxn>
                <a:cxn ang="0">
                  <a:pos x="151" y="2"/>
                </a:cxn>
                <a:cxn ang="0">
                  <a:pos x="166" y="4"/>
                </a:cxn>
                <a:cxn ang="0">
                  <a:pos x="181" y="7"/>
                </a:cxn>
                <a:cxn ang="0">
                  <a:pos x="194" y="9"/>
                </a:cxn>
                <a:cxn ang="0">
                  <a:pos x="208" y="11"/>
                </a:cxn>
                <a:cxn ang="0">
                  <a:pos x="219" y="13"/>
                </a:cxn>
                <a:cxn ang="0">
                  <a:pos x="231" y="17"/>
                </a:cxn>
                <a:cxn ang="0">
                  <a:pos x="244" y="19"/>
                </a:cxn>
                <a:cxn ang="0">
                  <a:pos x="253" y="23"/>
                </a:cxn>
                <a:cxn ang="0">
                  <a:pos x="255" y="178"/>
                </a:cxn>
                <a:cxn ang="0">
                  <a:pos x="246" y="175"/>
                </a:cxn>
                <a:cxn ang="0">
                  <a:pos x="236" y="171"/>
                </a:cxn>
                <a:cxn ang="0">
                  <a:pos x="227" y="169"/>
                </a:cxn>
                <a:cxn ang="0">
                  <a:pos x="212" y="163"/>
                </a:cxn>
                <a:cxn ang="0">
                  <a:pos x="198" y="158"/>
                </a:cxn>
                <a:cxn ang="0">
                  <a:pos x="183" y="150"/>
                </a:cxn>
                <a:cxn ang="0">
                  <a:pos x="170" y="144"/>
                </a:cxn>
                <a:cxn ang="0">
                  <a:pos x="154" y="133"/>
                </a:cxn>
                <a:cxn ang="0">
                  <a:pos x="141" y="123"/>
                </a:cxn>
                <a:cxn ang="0">
                  <a:pos x="122" y="106"/>
                </a:cxn>
                <a:cxn ang="0">
                  <a:pos x="107" y="93"/>
                </a:cxn>
                <a:cxn ang="0">
                  <a:pos x="101" y="89"/>
                </a:cxn>
                <a:cxn ang="0">
                  <a:pos x="92" y="104"/>
                </a:cxn>
                <a:cxn ang="0">
                  <a:pos x="84" y="116"/>
                </a:cxn>
                <a:cxn ang="0">
                  <a:pos x="77" y="129"/>
                </a:cxn>
                <a:cxn ang="0">
                  <a:pos x="69" y="140"/>
                </a:cxn>
                <a:cxn ang="0">
                  <a:pos x="59" y="154"/>
                </a:cxn>
                <a:cxn ang="0">
                  <a:pos x="52" y="171"/>
                </a:cxn>
                <a:cxn ang="0">
                  <a:pos x="44" y="186"/>
                </a:cxn>
                <a:cxn ang="0">
                  <a:pos x="37" y="201"/>
                </a:cxn>
                <a:cxn ang="0">
                  <a:pos x="31" y="213"/>
                </a:cxn>
                <a:cxn ang="0">
                  <a:pos x="25" y="226"/>
                </a:cxn>
                <a:cxn ang="0">
                  <a:pos x="25" y="228"/>
                </a:cxn>
              </a:cxnLst>
              <a:rect l="0" t="0" r="r" b="b"/>
              <a:pathLst>
                <a:path w="255" h="228">
                  <a:moveTo>
                    <a:pt x="25" y="228"/>
                  </a:moveTo>
                  <a:lnTo>
                    <a:pt x="23" y="226"/>
                  </a:lnTo>
                  <a:lnTo>
                    <a:pt x="21" y="218"/>
                  </a:lnTo>
                  <a:lnTo>
                    <a:pt x="19" y="213"/>
                  </a:lnTo>
                  <a:lnTo>
                    <a:pt x="18" y="209"/>
                  </a:lnTo>
                  <a:lnTo>
                    <a:pt x="16" y="203"/>
                  </a:lnTo>
                  <a:lnTo>
                    <a:pt x="16" y="197"/>
                  </a:lnTo>
                  <a:lnTo>
                    <a:pt x="12" y="188"/>
                  </a:lnTo>
                  <a:lnTo>
                    <a:pt x="10" y="180"/>
                  </a:lnTo>
                  <a:lnTo>
                    <a:pt x="8" y="173"/>
                  </a:lnTo>
                  <a:lnTo>
                    <a:pt x="8" y="165"/>
                  </a:lnTo>
                  <a:lnTo>
                    <a:pt x="6" y="156"/>
                  </a:lnTo>
                  <a:lnTo>
                    <a:pt x="4" y="146"/>
                  </a:lnTo>
                  <a:lnTo>
                    <a:pt x="2" y="139"/>
                  </a:lnTo>
                  <a:lnTo>
                    <a:pt x="2" y="129"/>
                  </a:lnTo>
                  <a:lnTo>
                    <a:pt x="2" y="118"/>
                  </a:lnTo>
                  <a:lnTo>
                    <a:pt x="0" y="108"/>
                  </a:lnTo>
                  <a:lnTo>
                    <a:pt x="0" y="99"/>
                  </a:lnTo>
                  <a:lnTo>
                    <a:pt x="2" y="89"/>
                  </a:lnTo>
                  <a:lnTo>
                    <a:pt x="2" y="80"/>
                  </a:lnTo>
                  <a:lnTo>
                    <a:pt x="4" y="70"/>
                  </a:lnTo>
                  <a:lnTo>
                    <a:pt x="6" y="61"/>
                  </a:lnTo>
                  <a:lnTo>
                    <a:pt x="10" y="53"/>
                  </a:lnTo>
                  <a:lnTo>
                    <a:pt x="14" y="43"/>
                  </a:lnTo>
                  <a:lnTo>
                    <a:pt x="19" y="36"/>
                  </a:lnTo>
                  <a:lnTo>
                    <a:pt x="25" y="28"/>
                  </a:lnTo>
                  <a:lnTo>
                    <a:pt x="33" y="23"/>
                  </a:lnTo>
                  <a:lnTo>
                    <a:pt x="40" y="17"/>
                  </a:lnTo>
                  <a:lnTo>
                    <a:pt x="50" y="11"/>
                  </a:lnTo>
                  <a:lnTo>
                    <a:pt x="56" y="9"/>
                  </a:lnTo>
                  <a:lnTo>
                    <a:pt x="61" y="7"/>
                  </a:lnTo>
                  <a:lnTo>
                    <a:pt x="67" y="5"/>
                  </a:lnTo>
                  <a:lnTo>
                    <a:pt x="75" y="5"/>
                  </a:lnTo>
                  <a:lnTo>
                    <a:pt x="80" y="4"/>
                  </a:lnTo>
                  <a:lnTo>
                    <a:pt x="86" y="2"/>
                  </a:lnTo>
                  <a:lnTo>
                    <a:pt x="92" y="2"/>
                  </a:lnTo>
                  <a:lnTo>
                    <a:pt x="99" y="2"/>
                  </a:lnTo>
                  <a:lnTo>
                    <a:pt x="107" y="0"/>
                  </a:lnTo>
                  <a:lnTo>
                    <a:pt x="115" y="0"/>
                  </a:lnTo>
                  <a:lnTo>
                    <a:pt x="122" y="0"/>
                  </a:lnTo>
                  <a:lnTo>
                    <a:pt x="130" y="2"/>
                  </a:lnTo>
                  <a:lnTo>
                    <a:pt x="137" y="2"/>
                  </a:lnTo>
                  <a:lnTo>
                    <a:pt x="145" y="2"/>
                  </a:lnTo>
                  <a:lnTo>
                    <a:pt x="151" y="2"/>
                  </a:lnTo>
                  <a:lnTo>
                    <a:pt x="160" y="4"/>
                  </a:lnTo>
                  <a:lnTo>
                    <a:pt x="166" y="4"/>
                  </a:lnTo>
                  <a:lnTo>
                    <a:pt x="173" y="5"/>
                  </a:lnTo>
                  <a:lnTo>
                    <a:pt x="181" y="7"/>
                  </a:lnTo>
                  <a:lnTo>
                    <a:pt x="189" y="9"/>
                  </a:lnTo>
                  <a:lnTo>
                    <a:pt x="194" y="9"/>
                  </a:lnTo>
                  <a:lnTo>
                    <a:pt x="202" y="11"/>
                  </a:lnTo>
                  <a:lnTo>
                    <a:pt x="208" y="11"/>
                  </a:lnTo>
                  <a:lnTo>
                    <a:pt x="213" y="13"/>
                  </a:lnTo>
                  <a:lnTo>
                    <a:pt x="219" y="13"/>
                  </a:lnTo>
                  <a:lnTo>
                    <a:pt x="225" y="15"/>
                  </a:lnTo>
                  <a:lnTo>
                    <a:pt x="231" y="17"/>
                  </a:lnTo>
                  <a:lnTo>
                    <a:pt x="236" y="19"/>
                  </a:lnTo>
                  <a:lnTo>
                    <a:pt x="244" y="19"/>
                  </a:lnTo>
                  <a:lnTo>
                    <a:pt x="250" y="21"/>
                  </a:lnTo>
                  <a:lnTo>
                    <a:pt x="253" y="23"/>
                  </a:lnTo>
                  <a:lnTo>
                    <a:pt x="255" y="24"/>
                  </a:lnTo>
                  <a:lnTo>
                    <a:pt x="255" y="178"/>
                  </a:lnTo>
                  <a:lnTo>
                    <a:pt x="251" y="177"/>
                  </a:lnTo>
                  <a:lnTo>
                    <a:pt x="246" y="175"/>
                  </a:lnTo>
                  <a:lnTo>
                    <a:pt x="242" y="173"/>
                  </a:lnTo>
                  <a:lnTo>
                    <a:pt x="236" y="171"/>
                  </a:lnTo>
                  <a:lnTo>
                    <a:pt x="231" y="169"/>
                  </a:lnTo>
                  <a:lnTo>
                    <a:pt x="227" y="169"/>
                  </a:lnTo>
                  <a:lnTo>
                    <a:pt x="219" y="165"/>
                  </a:lnTo>
                  <a:lnTo>
                    <a:pt x="212" y="163"/>
                  </a:lnTo>
                  <a:lnTo>
                    <a:pt x="204" y="159"/>
                  </a:lnTo>
                  <a:lnTo>
                    <a:pt x="198" y="158"/>
                  </a:lnTo>
                  <a:lnTo>
                    <a:pt x="191" y="154"/>
                  </a:lnTo>
                  <a:lnTo>
                    <a:pt x="183" y="150"/>
                  </a:lnTo>
                  <a:lnTo>
                    <a:pt x="175" y="146"/>
                  </a:lnTo>
                  <a:lnTo>
                    <a:pt x="170" y="144"/>
                  </a:lnTo>
                  <a:lnTo>
                    <a:pt x="160" y="139"/>
                  </a:lnTo>
                  <a:lnTo>
                    <a:pt x="154" y="133"/>
                  </a:lnTo>
                  <a:lnTo>
                    <a:pt x="147" y="129"/>
                  </a:lnTo>
                  <a:lnTo>
                    <a:pt x="141" y="123"/>
                  </a:lnTo>
                  <a:lnTo>
                    <a:pt x="130" y="114"/>
                  </a:lnTo>
                  <a:lnTo>
                    <a:pt x="122" y="106"/>
                  </a:lnTo>
                  <a:lnTo>
                    <a:pt x="113" y="99"/>
                  </a:lnTo>
                  <a:lnTo>
                    <a:pt x="107" y="93"/>
                  </a:lnTo>
                  <a:lnTo>
                    <a:pt x="105" y="89"/>
                  </a:lnTo>
                  <a:lnTo>
                    <a:pt x="101" y="89"/>
                  </a:lnTo>
                  <a:lnTo>
                    <a:pt x="97" y="99"/>
                  </a:lnTo>
                  <a:lnTo>
                    <a:pt x="92" y="104"/>
                  </a:lnTo>
                  <a:lnTo>
                    <a:pt x="88" y="112"/>
                  </a:lnTo>
                  <a:lnTo>
                    <a:pt x="84" y="116"/>
                  </a:lnTo>
                  <a:lnTo>
                    <a:pt x="80" y="121"/>
                  </a:lnTo>
                  <a:lnTo>
                    <a:pt x="77" y="129"/>
                  </a:lnTo>
                  <a:lnTo>
                    <a:pt x="75" y="135"/>
                  </a:lnTo>
                  <a:lnTo>
                    <a:pt x="69" y="140"/>
                  </a:lnTo>
                  <a:lnTo>
                    <a:pt x="65" y="146"/>
                  </a:lnTo>
                  <a:lnTo>
                    <a:pt x="59" y="154"/>
                  </a:lnTo>
                  <a:lnTo>
                    <a:pt x="58" y="163"/>
                  </a:lnTo>
                  <a:lnTo>
                    <a:pt x="52" y="171"/>
                  </a:lnTo>
                  <a:lnTo>
                    <a:pt x="48" y="178"/>
                  </a:lnTo>
                  <a:lnTo>
                    <a:pt x="44" y="186"/>
                  </a:lnTo>
                  <a:lnTo>
                    <a:pt x="40" y="194"/>
                  </a:lnTo>
                  <a:lnTo>
                    <a:pt x="37" y="201"/>
                  </a:lnTo>
                  <a:lnTo>
                    <a:pt x="33" y="207"/>
                  </a:lnTo>
                  <a:lnTo>
                    <a:pt x="31" y="213"/>
                  </a:lnTo>
                  <a:lnTo>
                    <a:pt x="29" y="218"/>
                  </a:lnTo>
                  <a:lnTo>
                    <a:pt x="25" y="226"/>
                  </a:lnTo>
                  <a:lnTo>
                    <a:pt x="25" y="228"/>
                  </a:lnTo>
                  <a:lnTo>
                    <a:pt x="25" y="228"/>
                  </a:lnTo>
                  <a:close/>
                </a:path>
              </a:pathLst>
            </a:custGeom>
            <a:solidFill>
              <a:srgbClr val="8C5E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39" name="Freeform 71"/>
            <p:cNvSpPr>
              <a:spLocks/>
            </p:cNvSpPr>
            <p:nvPr/>
          </p:nvSpPr>
          <p:spPr bwMode="auto">
            <a:xfrm>
              <a:off x="3624" y="1408"/>
              <a:ext cx="62" cy="5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24" y="43"/>
                </a:cxn>
                <a:cxn ang="0">
                  <a:pos x="46" y="45"/>
                </a:cxn>
                <a:cxn ang="0">
                  <a:pos x="124" y="116"/>
                </a:cxn>
                <a:cxn ang="0">
                  <a:pos x="120" y="116"/>
                </a:cxn>
                <a:cxn ang="0">
                  <a:pos x="112" y="112"/>
                </a:cxn>
                <a:cxn ang="0">
                  <a:pos x="106" y="110"/>
                </a:cxn>
                <a:cxn ang="0">
                  <a:pos x="101" y="110"/>
                </a:cxn>
                <a:cxn ang="0">
                  <a:pos x="95" y="108"/>
                </a:cxn>
                <a:cxn ang="0">
                  <a:pos x="89" y="108"/>
                </a:cxn>
                <a:cxn ang="0">
                  <a:pos x="80" y="104"/>
                </a:cxn>
                <a:cxn ang="0">
                  <a:pos x="74" y="100"/>
                </a:cxn>
                <a:cxn ang="0">
                  <a:pos x="65" y="97"/>
                </a:cxn>
                <a:cxn ang="0">
                  <a:pos x="59" y="95"/>
                </a:cxn>
                <a:cxn ang="0">
                  <a:pos x="49" y="91"/>
                </a:cxn>
                <a:cxn ang="0">
                  <a:pos x="44" y="85"/>
                </a:cxn>
                <a:cxn ang="0">
                  <a:pos x="38" y="79"/>
                </a:cxn>
                <a:cxn ang="0">
                  <a:pos x="32" y="76"/>
                </a:cxn>
                <a:cxn ang="0">
                  <a:pos x="25" y="70"/>
                </a:cxn>
                <a:cxn ang="0">
                  <a:pos x="21" y="62"/>
                </a:cxn>
                <a:cxn ang="0">
                  <a:pos x="15" y="57"/>
                </a:cxn>
                <a:cxn ang="0">
                  <a:pos x="13" y="51"/>
                </a:cxn>
                <a:cxn ang="0">
                  <a:pos x="9" y="45"/>
                </a:cxn>
                <a:cxn ang="0">
                  <a:pos x="8" y="38"/>
                </a:cxn>
                <a:cxn ang="0">
                  <a:pos x="6" y="32"/>
                </a:cxn>
                <a:cxn ang="0">
                  <a:pos x="4" y="26"/>
                </a:cxn>
                <a:cxn ang="0">
                  <a:pos x="2" y="15"/>
                </a:cxn>
                <a:cxn ang="0">
                  <a:pos x="0" y="7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24" h="116">
                  <a:moveTo>
                    <a:pt x="2" y="0"/>
                  </a:moveTo>
                  <a:lnTo>
                    <a:pt x="124" y="43"/>
                  </a:lnTo>
                  <a:lnTo>
                    <a:pt x="46" y="45"/>
                  </a:lnTo>
                  <a:lnTo>
                    <a:pt x="124" y="116"/>
                  </a:lnTo>
                  <a:lnTo>
                    <a:pt x="120" y="116"/>
                  </a:lnTo>
                  <a:lnTo>
                    <a:pt x="112" y="112"/>
                  </a:lnTo>
                  <a:lnTo>
                    <a:pt x="106" y="110"/>
                  </a:lnTo>
                  <a:lnTo>
                    <a:pt x="101" y="110"/>
                  </a:lnTo>
                  <a:lnTo>
                    <a:pt x="95" y="108"/>
                  </a:lnTo>
                  <a:lnTo>
                    <a:pt x="89" y="108"/>
                  </a:lnTo>
                  <a:lnTo>
                    <a:pt x="80" y="104"/>
                  </a:lnTo>
                  <a:lnTo>
                    <a:pt x="74" y="100"/>
                  </a:lnTo>
                  <a:lnTo>
                    <a:pt x="65" y="97"/>
                  </a:lnTo>
                  <a:lnTo>
                    <a:pt x="59" y="95"/>
                  </a:lnTo>
                  <a:lnTo>
                    <a:pt x="49" y="91"/>
                  </a:lnTo>
                  <a:lnTo>
                    <a:pt x="44" y="85"/>
                  </a:lnTo>
                  <a:lnTo>
                    <a:pt x="38" y="79"/>
                  </a:lnTo>
                  <a:lnTo>
                    <a:pt x="32" y="76"/>
                  </a:lnTo>
                  <a:lnTo>
                    <a:pt x="25" y="70"/>
                  </a:lnTo>
                  <a:lnTo>
                    <a:pt x="21" y="62"/>
                  </a:lnTo>
                  <a:lnTo>
                    <a:pt x="15" y="57"/>
                  </a:lnTo>
                  <a:lnTo>
                    <a:pt x="13" y="51"/>
                  </a:lnTo>
                  <a:lnTo>
                    <a:pt x="9" y="45"/>
                  </a:lnTo>
                  <a:lnTo>
                    <a:pt x="8" y="38"/>
                  </a:lnTo>
                  <a:lnTo>
                    <a:pt x="6" y="32"/>
                  </a:lnTo>
                  <a:lnTo>
                    <a:pt x="4" y="26"/>
                  </a:lnTo>
                  <a:lnTo>
                    <a:pt x="2" y="15"/>
                  </a:lnTo>
                  <a:lnTo>
                    <a:pt x="0" y="7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40" name="Freeform 72"/>
            <p:cNvSpPr>
              <a:spLocks/>
            </p:cNvSpPr>
            <p:nvPr/>
          </p:nvSpPr>
          <p:spPr bwMode="auto">
            <a:xfrm>
              <a:off x="3035" y="2040"/>
              <a:ext cx="248" cy="243"/>
            </a:xfrm>
            <a:custGeom>
              <a:avLst/>
              <a:gdLst/>
              <a:ahLst/>
              <a:cxnLst>
                <a:cxn ang="0">
                  <a:pos x="9" y="135"/>
                </a:cxn>
                <a:cxn ang="0">
                  <a:pos x="219" y="271"/>
                </a:cxn>
                <a:cxn ang="0">
                  <a:pos x="494" y="0"/>
                </a:cxn>
                <a:cxn ang="0">
                  <a:pos x="483" y="484"/>
                </a:cxn>
                <a:cxn ang="0">
                  <a:pos x="0" y="475"/>
                </a:cxn>
                <a:cxn ang="0">
                  <a:pos x="9" y="135"/>
                </a:cxn>
                <a:cxn ang="0">
                  <a:pos x="9" y="135"/>
                </a:cxn>
              </a:cxnLst>
              <a:rect l="0" t="0" r="r" b="b"/>
              <a:pathLst>
                <a:path w="494" h="484">
                  <a:moveTo>
                    <a:pt x="9" y="135"/>
                  </a:moveTo>
                  <a:lnTo>
                    <a:pt x="219" y="271"/>
                  </a:lnTo>
                  <a:lnTo>
                    <a:pt x="494" y="0"/>
                  </a:lnTo>
                  <a:lnTo>
                    <a:pt x="483" y="484"/>
                  </a:lnTo>
                  <a:lnTo>
                    <a:pt x="0" y="475"/>
                  </a:lnTo>
                  <a:lnTo>
                    <a:pt x="9" y="135"/>
                  </a:lnTo>
                  <a:lnTo>
                    <a:pt x="9" y="135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41" name="Freeform 73"/>
            <p:cNvSpPr>
              <a:spLocks/>
            </p:cNvSpPr>
            <p:nvPr/>
          </p:nvSpPr>
          <p:spPr bwMode="auto">
            <a:xfrm>
              <a:off x="3044" y="1951"/>
              <a:ext cx="231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62" y="0"/>
                </a:cxn>
                <a:cxn ang="0">
                  <a:pos x="462" y="125"/>
                </a:cxn>
                <a:cxn ang="0">
                  <a:pos x="4" y="12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62" h="125">
                  <a:moveTo>
                    <a:pt x="0" y="0"/>
                  </a:moveTo>
                  <a:lnTo>
                    <a:pt x="462" y="0"/>
                  </a:lnTo>
                  <a:lnTo>
                    <a:pt x="462" y="125"/>
                  </a:lnTo>
                  <a:lnTo>
                    <a:pt x="4" y="12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42" name="Freeform 74"/>
            <p:cNvSpPr>
              <a:spLocks/>
            </p:cNvSpPr>
            <p:nvPr/>
          </p:nvSpPr>
          <p:spPr bwMode="auto">
            <a:xfrm>
              <a:off x="2753" y="2095"/>
              <a:ext cx="347" cy="171"/>
            </a:xfrm>
            <a:custGeom>
              <a:avLst/>
              <a:gdLst/>
              <a:ahLst/>
              <a:cxnLst>
                <a:cxn ang="0">
                  <a:pos x="476" y="34"/>
                </a:cxn>
                <a:cxn ang="0">
                  <a:pos x="470" y="47"/>
                </a:cxn>
                <a:cxn ang="0">
                  <a:pos x="462" y="59"/>
                </a:cxn>
                <a:cxn ang="0">
                  <a:pos x="451" y="78"/>
                </a:cxn>
                <a:cxn ang="0">
                  <a:pos x="436" y="95"/>
                </a:cxn>
                <a:cxn ang="0">
                  <a:pos x="417" y="112"/>
                </a:cxn>
                <a:cxn ang="0">
                  <a:pos x="403" y="120"/>
                </a:cxn>
                <a:cxn ang="0">
                  <a:pos x="392" y="129"/>
                </a:cxn>
                <a:cxn ang="0">
                  <a:pos x="377" y="135"/>
                </a:cxn>
                <a:cxn ang="0">
                  <a:pos x="361" y="142"/>
                </a:cxn>
                <a:cxn ang="0">
                  <a:pos x="342" y="146"/>
                </a:cxn>
                <a:cxn ang="0">
                  <a:pos x="322" y="152"/>
                </a:cxn>
                <a:cxn ang="0">
                  <a:pos x="310" y="154"/>
                </a:cxn>
                <a:cxn ang="0">
                  <a:pos x="299" y="156"/>
                </a:cxn>
                <a:cxn ang="0">
                  <a:pos x="276" y="160"/>
                </a:cxn>
                <a:cxn ang="0">
                  <a:pos x="263" y="160"/>
                </a:cxn>
                <a:cxn ang="0">
                  <a:pos x="251" y="160"/>
                </a:cxn>
                <a:cxn ang="0">
                  <a:pos x="238" y="161"/>
                </a:cxn>
                <a:cxn ang="0">
                  <a:pos x="225" y="161"/>
                </a:cxn>
                <a:cxn ang="0">
                  <a:pos x="211" y="161"/>
                </a:cxn>
                <a:cxn ang="0">
                  <a:pos x="198" y="161"/>
                </a:cxn>
                <a:cxn ang="0">
                  <a:pos x="186" y="161"/>
                </a:cxn>
                <a:cxn ang="0">
                  <a:pos x="175" y="163"/>
                </a:cxn>
                <a:cxn ang="0">
                  <a:pos x="162" y="161"/>
                </a:cxn>
                <a:cxn ang="0">
                  <a:pos x="148" y="161"/>
                </a:cxn>
                <a:cxn ang="0">
                  <a:pos x="128" y="161"/>
                </a:cxn>
                <a:cxn ang="0">
                  <a:pos x="107" y="161"/>
                </a:cxn>
                <a:cxn ang="0">
                  <a:pos x="90" y="161"/>
                </a:cxn>
                <a:cxn ang="0">
                  <a:pos x="74" y="161"/>
                </a:cxn>
                <a:cxn ang="0">
                  <a:pos x="65" y="161"/>
                </a:cxn>
                <a:cxn ang="0">
                  <a:pos x="55" y="161"/>
                </a:cxn>
                <a:cxn ang="0">
                  <a:pos x="417" y="249"/>
                </a:cxn>
                <a:cxn ang="0">
                  <a:pos x="498" y="272"/>
                </a:cxn>
                <a:cxn ang="0">
                  <a:pos x="508" y="272"/>
                </a:cxn>
                <a:cxn ang="0">
                  <a:pos x="521" y="272"/>
                </a:cxn>
                <a:cxn ang="0">
                  <a:pos x="534" y="272"/>
                </a:cxn>
                <a:cxn ang="0">
                  <a:pos x="550" y="268"/>
                </a:cxn>
                <a:cxn ang="0">
                  <a:pos x="569" y="260"/>
                </a:cxn>
                <a:cxn ang="0">
                  <a:pos x="586" y="251"/>
                </a:cxn>
                <a:cxn ang="0">
                  <a:pos x="605" y="237"/>
                </a:cxn>
                <a:cxn ang="0">
                  <a:pos x="622" y="226"/>
                </a:cxn>
                <a:cxn ang="0">
                  <a:pos x="637" y="218"/>
                </a:cxn>
                <a:cxn ang="0">
                  <a:pos x="654" y="217"/>
                </a:cxn>
                <a:cxn ang="0">
                  <a:pos x="669" y="215"/>
                </a:cxn>
                <a:cxn ang="0">
                  <a:pos x="679" y="215"/>
                </a:cxn>
                <a:cxn ang="0">
                  <a:pos x="692" y="217"/>
                </a:cxn>
                <a:cxn ang="0">
                  <a:pos x="677" y="179"/>
                </a:cxn>
                <a:cxn ang="0">
                  <a:pos x="561" y="0"/>
                </a:cxn>
              </a:cxnLst>
              <a:rect l="0" t="0" r="r" b="b"/>
              <a:pathLst>
                <a:path w="694" h="340">
                  <a:moveTo>
                    <a:pt x="561" y="0"/>
                  </a:moveTo>
                  <a:lnTo>
                    <a:pt x="476" y="34"/>
                  </a:lnTo>
                  <a:lnTo>
                    <a:pt x="474" y="38"/>
                  </a:lnTo>
                  <a:lnTo>
                    <a:pt x="470" y="47"/>
                  </a:lnTo>
                  <a:lnTo>
                    <a:pt x="466" y="53"/>
                  </a:lnTo>
                  <a:lnTo>
                    <a:pt x="462" y="59"/>
                  </a:lnTo>
                  <a:lnTo>
                    <a:pt x="457" y="66"/>
                  </a:lnTo>
                  <a:lnTo>
                    <a:pt x="451" y="78"/>
                  </a:lnTo>
                  <a:lnTo>
                    <a:pt x="443" y="85"/>
                  </a:lnTo>
                  <a:lnTo>
                    <a:pt x="436" y="95"/>
                  </a:lnTo>
                  <a:lnTo>
                    <a:pt x="426" y="103"/>
                  </a:lnTo>
                  <a:lnTo>
                    <a:pt x="417" y="112"/>
                  </a:lnTo>
                  <a:lnTo>
                    <a:pt x="409" y="116"/>
                  </a:lnTo>
                  <a:lnTo>
                    <a:pt x="403" y="120"/>
                  </a:lnTo>
                  <a:lnTo>
                    <a:pt x="398" y="125"/>
                  </a:lnTo>
                  <a:lnTo>
                    <a:pt x="392" y="129"/>
                  </a:lnTo>
                  <a:lnTo>
                    <a:pt x="384" y="131"/>
                  </a:lnTo>
                  <a:lnTo>
                    <a:pt x="377" y="135"/>
                  </a:lnTo>
                  <a:lnTo>
                    <a:pt x="369" y="139"/>
                  </a:lnTo>
                  <a:lnTo>
                    <a:pt x="361" y="142"/>
                  </a:lnTo>
                  <a:lnTo>
                    <a:pt x="352" y="144"/>
                  </a:lnTo>
                  <a:lnTo>
                    <a:pt x="342" y="146"/>
                  </a:lnTo>
                  <a:lnTo>
                    <a:pt x="331" y="150"/>
                  </a:lnTo>
                  <a:lnTo>
                    <a:pt x="322" y="152"/>
                  </a:lnTo>
                  <a:lnTo>
                    <a:pt x="316" y="152"/>
                  </a:lnTo>
                  <a:lnTo>
                    <a:pt x="310" y="154"/>
                  </a:lnTo>
                  <a:lnTo>
                    <a:pt x="304" y="154"/>
                  </a:lnTo>
                  <a:lnTo>
                    <a:pt x="299" y="156"/>
                  </a:lnTo>
                  <a:lnTo>
                    <a:pt x="287" y="158"/>
                  </a:lnTo>
                  <a:lnTo>
                    <a:pt x="276" y="160"/>
                  </a:lnTo>
                  <a:lnTo>
                    <a:pt x="270" y="160"/>
                  </a:lnTo>
                  <a:lnTo>
                    <a:pt x="263" y="160"/>
                  </a:lnTo>
                  <a:lnTo>
                    <a:pt x="257" y="160"/>
                  </a:lnTo>
                  <a:lnTo>
                    <a:pt x="251" y="160"/>
                  </a:lnTo>
                  <a:lnTo>
                    <a:pt x="244" y="160"/>
                  </a:lnTo>
                  <a:lnTo>
                    <a:pt x="238" y="161"/>
                  </a:lnTo>
                  <a:lnTo>
                    <a:pt x="230" y="161"/>
                  </a:lnTo>
                  <a:lnTo>
                    <a:pt x="225" y="161"/>
                  </a:lnTo>
                  <a:lnTo>
                    <a:pt x="217" y="161"/>
                  </a:lnTo>
                  <a:lnTo>
                    <a:pt x="211" y="161"/>
                  </a:lnTo>
                  <a:lnTo>
                    <a:pt x="206" y="161"/>
                  </a:lnTo>
                  <a:lnTo>
                    <a:pt x="198" y="161"/>
                  </a:lnTo>
                  <a:lnTo>
                    <a:pt x="192" y="161"/>
                  </a:lnTo>
                  <a:lnTo>
                    <a:pt x="186" y="161"/>
                  </a:lnTo>
                  <a:lnTo>
                    <a:pt x="181" y="161"/>
                  </a:lnTo>
                  <a:lnTo>
                    <a:pt x="175" y="163"/>
                  </a:lnTo>
                  <a:lnTo>
                    <a:pt x="167" y="161"/>
                  </a:lnTo>
                  <a:lnTo>
                    <a:pt x="162" y="161"/>
                  </a:lnTo>
                  <a:lnTo>
                    <a:pt x="156" y="161"/>
                  </a:lnTo>
                  <a:lnTo>
                    <a:pt x="148" y="161"/>
                  </a:lnTo>
                  <a:lnTo>
                    <a:pt x="137" y="161"/>
                  </a:lnTo>
                  <a:lnTo>
                    <a:pt x="128" y="161"/>
                  </a:lnTo>
                  <a:lnTo>
                    <a:pt x="116" y="161"/>
                  </a:lnTo>
                  <a:lnTo>
                    <a:pt x="107" y="161"/>
                  </a:lnTo>
                  <a:lnTo>
                    <a:pt x="97" y="161"/>
                  </a:lnTo>
                  <a:lnTo>
                    <a:pt x="90" y="161"/>
                  </a:lnTo>
                  <a:lnTo>
                    <a:pt x="82" y="161"/>
                  </a:lnTo>
                  <a:lnTo>
                    <a:pt x="74" y="161"/>
                  </a:lnTo>
                  <a:lnTo>
                    <a:pt x="69" y="161"/>
                  </a:lnTo>
                  <a:lnTo>
                    <a:pt x="65" y="161"/>
                  </a:lnTo>
                  <a:lnTo>
                    <a:pt x="57" y="161"/>
                  </a:lnTo>
                  <a:lnTo>
                    <a:pt x="55" y="161"/>
                  </a:lnTo>
                  <a:lnTo>
                    <a:pt x="0" y="340"/>
                  </a:lnTo>
                  <a:lnTo>
                    <a:pt x="417" y="249"/>
                  </a:lnTo>
                  <a:lnTo>
                    <a:pt x="498" y="272"/>
                  </a:lnTo>
                  <a:lnTo>
                    <a:pt x="498" y="272"/>
                  </a:lnTo>
                  <a:lnTo>
                    <a:pt x="506" y="272"/>
                  </a:lnTo>
                  <a:lnTo>
                    <a:pt x="508" y="272"/>
                  </a:lnTo>
                  <a:lnTo>
                    <a:pt x="515" y="272"/>
                  </a:lnTo>
                  <a:lnTo>
                    <a:pt x="521" y="272"/>
                  </a:lnTo>
                  <a:lnTo>
                    <a:pt x="529" y="274"/>
                  </a:lnTo>
                  <a:lnTo>
                    <a:pt x="534" y="272"/>
                  </a:lnTo>
                  <a:lnTo>
                    <a:pt x="542" y="270"/>
                  </a:lnTo>
                  <a:lnTo>
                    <a:pt x="550" y="268"/>
                  </a:lnTo>
                  <a:lnTo>
                    <a:pt x="559" y="266"/>
                  </a:lnTo>
                  <a:lnTo>
                    <a:pt x="569" y="260"/>
                  </a:lnTo>
                  <a:lnTo>
                    <a:pt x="576" y="257"/>
                  </a:lnTo>
                  <a:lnTo>
                    <a:pt x="586" y="251"/>
                  </a:lnTo>
                  <a:lnTo>
                    <a:pt x="595" y="245"/>
                  </a:lnTo>
                  <a:lnTo>
                    <a:pt x="605" y="237"/>
                  </a:lnTo>
                  <a:lnTo>
                    <a:pt x="612" y="232"/>
                  </a:lnTo>
                  <a:lnTo>
                    <a:pt x="622" y="226"/>
                  </a:lnTo>
                  <a:lnTo>
                    <a:pt x="630" y="222"/>
                  </a:lnTo>
                  <a:lnTo>
                    <a:pt x="637" y="218"/>
                  </a:lnTo>
                  <a:lnTo>
                    <a:pt x="647" y="217"/>
                  </a:lnTo>
                  <a:lnTo>
                    <a:pt x="654" y="217"/>
                  </a:lnTo>
                  <a:lnTo>
                    <a:pt x="662" y="217"/>
                  </a:lnTo>
                  <a:lnTo>
                    <a:pt x="669" y="215"/>
                  </a:lnTo>
                  <a:lnTo>
                    <a:pt x="675" y="215"/>
                  </a:lnTo>
                  <a:lnTo>
                    <a:pt x="679" y="215"/>
                  </a:lnTo>
                  <a:lnTo>
                    <a:pt x="685" y="217"/>
                  </a:lnTo>
                  <a:lnTo>
                    <a:pt x="692" y="217"/>
                  </a:lnTo>
                  <a:lnTo>
                    <a:pt x="694" y="218"/>
                  </a:lnTo>
                  <a:lnTo>
                    <a:pt x="677" y="179"/>
                  </a:lnTo>
                  <a:lnTo>
                    <a:pt x="563" y="169"/>
                  </a:lnTo>
                  <a:lnTo>
                    <a:pt x="561" y="0"/>
                  </a:lnTo>
                  <a:lnTo>
                    <a:pt x="561" y="0"/>
                  </a:lnTo>
                  <a:close/>
                </a:path>
              </a:pathLst>
            </a:custGeom>
            <a:solidFill>
              <a:srgbClr val="EDA39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43" name="Freeform 75"/>
            <p:cNvSpPr>
              <a:spLocks/>
            </p:cNvSpPr>
            <p:nvPr/>
          </p:nvSpPr>
          <p:spPr bwMode="auto">
            <a:xfrm>
              <a:off x="2705" y="2164"/>
              <a:ext cx="245" cy="103"/>
            </a:xfrm>
            <a:custGeom>
              <a:avLst/>
              <a:gdLst/>
              <a:ahLst/>
              <a:cxnLst>
                <a:cxn ang="0">
                  <a:pos x="303" y="135"/>
                </a:cxn>
                <a:cxn ang="0">
                  <a:pos x="314" y="133"/>
                </a:cxn>
                <a:cxn ang="0">
                  <a:pos x="323" y="131"/>
                </a:cxn>
                <a:cxn ang="0">
                  <a:pos x="337" y="131"/>
                </a:cxn>
                <a:cxn ang="0">
                  <a:pos x="352" y="129"/>
                </a:cxn>
                <a:cxn ang="0">
                  <a:pos x="367" y="129"/>
                </a:cxn>
                <a:cxn ang="0">
                  <a:pos x="384" y="127"/>
                </a:cxn>
                <a:cxn ang="0">
                  <a:pos x="401" y="127"/>
                </a:cxn>
                <a:cxn ang="0">
                  <a:pos x="419" y="123"/>
                </a:cxn>
                <a:cxn ang="0">
                  <a:pos x="434" y="123"/>
                </a:cxn>
                <a:cxn ang="0">
                  <a:pos x="449" y="121"/>
                </a:cxn>
                <a:cxn ang="0">
                  <a:pos x="464" y="121"/>
                </a:cxn>
                <a:cxn ang="0">
                  <a:pos x="483" y="120"/>
                </a:cxn>
                <a:cxn ang="0">
                  <a:pos x="491" y="120"/>
                </a:cxn>
                <a:cxn ang="0">
                  <a:pos x="487" y="120"/>
                </a:cxn>
                <a:cxn ang="0">
                  <a:pos x="477" y="123"/>
                </a:cxn>
                <a:cxn ang="0">
                  <a:pos x="462" y="129"/>
                </a:cxn>
                <a:cxn ang="0">
                  <a:pos x="441" y="137"/>
                </a:cxn>
                <a:cxn ang="0">
                  <a:pos x="426" y="140"/>
                </a:cxn>
                <a:cxn ang="0">
                  <a:pos x="415" y="144"/>
                </a:cxn>
                <a:cxn ang="0">
                  <a:pos x="399" y="148"/>
                </a:cxn>
                <a:cxn ang="0">
                  <a:pos x="384" y="154"/>
                </a:cxn>
                <a:cxn ang="0">
                  <a:pos x="369" y="156"/>
                </a:cxn>
                <a:cxn ang="0">
                  <a:pos x="352" y="161"/>
                </a:cxn>
                <a:cxn ang="0">
                  <a:pos x="335" y="165"/>
                </a:cxn>
                <a:cxn ang="0">
                  <a:pos x="318" y="171"/>
                </a:cxn>
                <a:cxn ang="0">
                  <a:pos x="297" y="175"/>
                </a:cxn>
                <a:cxn ang="0">
                  <a:pos x="276" y="177"/>
                </a:cxn>
                <a:cxn ang="0">
                  <a:pos x="253" y="180"/>
                </a:cxn>
                <a:cxn ang="0">
                  <a:pos x="230" y="184"/>
                </a:cxn>
                <a:cxn ang="0">
                  <a:pos x="219" y="186"/>
                </a:cxn>
                <a:cxn ang="0">
                  <a:pos x="207" y="186"/>
                </a:cxn>
                <a:cxn ang="0">
                  <a:pos x="185" y="190"/>
                </a:cxn>
                <a:cxn ang="0">
                  <a:pos x="162" y="194"/>
                </a:cxn>
                <a:cxn ang="0">
                  <a:pos x="141" y="197"/>
                </a:cxn>
                <a:cxn ang="0">
                  <a:pos x="122" y="197"/>
                </a:cxn>
                <a:cxn ang="0">
                  <a:pos x="103" y="199"/>
                </a:cxn>
                <a:cxn ang="0">
                  <a:pos x="86" y="201"/>
                </a:cxn>
                <a:cxn ang="0">
                  <a:pos x="72" y="203"/>
                </a:cxn>
                <a:cxn ang="0">
                  <a:pos x="59" y="205"/>
                </a:cxn>
                <a:cxn ang="0">
                  <a:pos x="52" y="207"/>
                </a:cxn>
                <a:cxn ang="0">
                  <a:pos x="44" y="207"/>
                </a:cxn>
                <a:cxn ang="0">
                  <a:pos x="187" y="23"/>
                </a:cxn>
              </a:cxnLst>
              <a:rect l="0" t="0" r="r" b="b"/>
              <a:pathLst>
                <a:path w="491" h="207">
                  <a:moveTo>
                    <a:pt x="187" y="23"/>
                  </a:moveTo>
                  <a:lnTo>
                    <a:pt x="303" y="135"/>
                  </a:lnTo>
                  <a:lnTo>
                    <a:pt x="306" y="133"/>
                  </a:lnTo>
                  <a:lnTo>
                    <a:pt x="314" y="133"/>
                  </a:lnTo>
                  <a:lnTo>
                    <a:pt x="318" y="131"/>
                  </a:lnTo>
                  <a:lnTo>
                    <a:pt x="323" y="131"/>
                  </a:lnTo>
                  <a:lnTo>
                    <a:pt x="329" y="131"/>
                  </a:lnTo>
                  <a:lnTo>
                    <a:pt x="337" y="131"/>
                  </a:lnTo>
                  <a:lnTo>
                    <a:pt x="344" y="129"/>
                  </a:lnTo>
                  <a:lnTo>
                    <a:pt x="352" y="129"/>
                  </a:lnTo>
                  <a:lnTo>
                    <a:pt x="360" y="129"/>
                  </a:lnTo>
                  <a:lnTo>
                    <a:pt x="367" y="129"/>
                  </a:lnTo>
                  <a:lnTo>
                    <a:pt x="375" y="127"/>
                  </a:lnTo>
                  <a:lnTo>
                    <a:pt x="384" y="127"/>
                  </a:lnTo>
                  <a:lnTo>
                    <a:pt x="392" y="127"/>
                  </a:lnTo>
                  <a:lnTo>
                    <a:pt x="401" y="127"/>
                  </a:lnTo>
                  <a:lnTo>
                    <a:pt x="409" y="125"/>
                  </a:lnTo>
                  <a:lnTo>
                    <a:pt x="419" y="123"/>
                  </a:lnTo>
                  <a:lnTo>
                    <a:pt x="426" y="123"/>
                  </a:lnTo>
                  <a:lnTo>
                    <a:pt x="434" y="123"/>
                  </a:lnTo>
                  <a:lnTo>
                    <a:pt x="441" y="121"/>
                  </a:lnTo>
                  <a:lnTo>
                    <a:pt x="449" y="121"/>
                  </a:lnTo>
                  <a:lnTo>
                    <a:pt x="457" y="121"/>
                  </a:lnTo>
                  <a:lnTo>
                    <a:pt x="464" y="121"/>
                  </a:lnTo>
                  <a:lnTo>
                    <a:pt x="474" y="120"/>
                  </a:lnTo>
                  <a:lnTo>
                    <a:pt x="483" y="120"/>
                  </a:lnTo>
                  <a:lnTo>
                    <a:pt x="489" y="120"/>
                  </a:lnTo>
                  <a:lnTo>
                    <a:pt x="491" y="120"/>
                  </a:lnTo>
                  <a:lnTo>
                    <a:pt x="489" y="120"/>
                  </a:lnTo>
                  <a:lnTo>
                    <a:pt x="487" y="120"/>
                  </a:lnTo>
                  <a:lnTo>
                    <a:pt x="483" y="121"/>
                  </a:lnTo>
                  <a:lnTo>
                    <a:pt x="477" y="123"/>
                  </a:lnTo>
                  <a:lnTo>
                    <a:pt x="470" y="127"/>
                  </a:lnTo>
                  <a:lnTo>
                    <a:pt x="462" y="129"/>
                  </a:lnTo>
                  <a:lnTo>
                    <a:pt x="451" y="133"/>
                  </a:lnTo>
                  <a:lnTo>
                    <a:pt x="441" y="137"/>
                  </a:lnTo>
                  <a:lnTo>
                    <a:pt x="434" y="139"/>
                  </a:lnTo>
                  <a:lnTo>
                    <a:pt x="426" y="140"/>
                  </a:lnTo>
                  <a:lnTo>
                    <a:pt x="420" y="142"/>
                  </a:lnTo>
                  <a:lnTo>
                    <a:pt x="415" y="144"/>
                  </a:lnTo>
                  <a:lnTo>
                    <a:pt x="407" y="146"/>
                  </a:lnTo>
                  <a:lnTo>
                    <a:pt x="399" y="148"/>
                  </a:lnTo>
                  <a:lnTo>
                    <a:pt x="392" y="150"/>
                  </a:lnTo>
                  <a:lnTo>
                    <a:pt x="384" y="154"/>
                  </a:lnTo>
                  <a:lnTo>
                    <a:pt x="377" y="154"/>
                  </a:lnTo>
                  <a:lnTo>
                    <a:pt x="369" y="156"/>
                  </a:lnTo>
                  <a:lnTo>
                    <a:pt x="360" y="159"/>
                  </a:lnTo>
                  <a:lnTo>
                    <a:pt x="352" y="161"/>
                  </a:lnTo>
                  <a:lnTo>
                    <a:pt x="342" y="163"/>
                  </a:lnTo>
                  <a:lnTo>
                    <a:pt x="335" y="165"/>
                  </a:lnTo>
                  <a:lnTo>
                    <a:pt x="325" y="167"/>
                  </a:lnTo>
                  <a:lnTo>
                    <a:pt x="318" y="171"/>
                  </a:lnTo>
                  <a:lnTo>
                    <a:pt x="306" y="171"/>
                  </a:lnTo>
                  <a:lnTo>
                    <a:pt x="297" y="175"/>
                  </a:lnTo>
                  <a:lnTo>
                    <a:pt x="285" y="175"/>
                  </a:lnTo>
                  <a:lnTo>
                    <a:pt x="276" y="177"/>
                  </a:lnTo>
                  <a:lnTo>
                    <a:pt x="263" y="178"/>
                  </a:lnTo>
                  <a:lnTo>
                    <a:pt x="253" y="180"/>
                  </a:lnTo>
                  <a:lnTo>
                    <a:pt x="242" y="182"/>
                  </a:lnTo>
                  <a:lnTo>
                    <a:pt x="230" y="184"/>
                  </a:lnTo>
                  <a:lnTo>
                    <a:pt x="225" y="184"/>
                  </a:lnTo>
                  <a:lnTo>
                    <a:pt x="219" y="186"/>
                  </a:lnTo>
                  <a:lnTo>
                    <a:pt x="213" y="186"/>
                  </a:lnTo>
                  <a:lnTo>
                    <a:pt x="207" y="186"/>
                  </a:lnTo>
                  <a:lnTo>
                    <a:pt x="196" y="188"/>
                  </a:lnTo>
                  <a:lnTo>
                    <a:pt x="185" y="190"/>
                  </a:lnTo>
                  <a:lnTo>
                    <a:pt x="173" y="192"/>
                  </a:lnTo>
                  <a:lnTo>
                    <a:pt x="162" y="194"/>
                  </a:lnTo>
                  <a:lnTo>
                    <a:pt x="150" y="194"/>
                  </a:lnTo>
                  <a:lnTo>
                    <a:pt x="141" y="197"/>
                  </a:lnTo>
                  <a:lnTo>
                    <a:pt x="131" y="197"/>
                  </a:lnTo>
                  <a:lnTo>
                    <a:pt x="122" y="197"/>
                  </a:lnTo>
                  <a:lnTo>
                    <a:pt x="110" y="199"/>
                  </a:lnTo>
                  <a:lnTo>
                    <a:pt x="103" y="199"/>
                  </a:lnTo>
                  <a:lnTo>
                    <a:pt x="93" y="201"/>
                  </a:lnTo>
                  <a:lnTo>
                    <a:pt x="86" y="201"/>
                  </a:lnTo>
                  <a:lnTo>
                    <a:pt x="78" y="203"/>
                  </a:lnTo>
                  <a:lnTo>
                    <a:pt x="72" y="203"/>
                  </a:lnTo>
                  <a:lnTo>
                    <a:pt x="65" y="203"/>
                  </a:lnTo>
                  <a:lnTo>
                    <a:pt x="59" y="205"/>
                  </a:lnTo>
                  <a:lnTo>
                    <a:pt x="53" y="205"/>
                  </a:lnTo>
                  <a:lnTo>
                    <a:pt x="52" y="207"/>
                  </a:lnTo>
                  <a:lnTo>
                    <a:pt x="46" y="207"/>
                  </a:lnTo>
                  <a:lnTo>
                    <a:pt x="44" y="207"/>
                  </a:lnTo>
                  <a:lnTo>
                    <a:pt x="0" y="0"/>
                  </a:lnTo>
                  <a:lnTo>
                    <a:pt x="187" y="23"/>
                  </a:lnTo>
                  <a:lnTo>
                    <a:pt x="187" y="23"/>
                  </a:lnTo>
                  <a:close/>
                </a:path>
              </a:pathLst>
            </a:custGeom>
            <a:solidFill>
              <a:srgbClr val="A84A3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44" name="Freeform 76"/>
            <p:cNvSpPr>
              <a:spLocks/>
            </p:cNvSpPr>
            <p:nvPr/>
          </p:nvSpPr>
          <p:spPr bwMode="auto">
            <a:xfrm>
              <a:off x="2623" y="2111"/>
              <a:ext cx="166" cy="172"/>
            </a:xfrm>
            <a:custGeom>
              <a:avLst/>
              <a:gdLst/>
              <a:ahLst/>
              <a:cxnLst>
                <a:cxn ang="0">
                  <a:pos x="203" y="341"/>
                </a:cxn>
                <a:cxn ang="0">
                  <a:pos x="332" y="230"/>
                </a:cxn>
                <a:cxn ang="0">
                  <a:pos x="163" y="0"/>
                </a:cxn>
                <a:cxn ang="0">
                  <a:pos x="49" y="0"/>
                </a:cxn>
                <a:cxn ang="0">
                  <a:pos x="0" y="36"/>
                </a:cxn>
                <a:cxn ang="0">
                  <a:pos x="60" y="173"/>
                </a:cxn>
                <a:cxn ang="0">
                  <a:pos x="195" y="206"/>
                </a:cxn>
                <a:cxn ang="0">
                  <a:pos x="60" y="268"/>
                </a:cxn>
                <a:cxn ang="0">
                  <a:pos x="28" y="344"/>
                </a:cxn>
                <a:cxn ang="0">
                  <a:pos x="203" y="341"/>
                </a:cxn>
                <a:cxn ang="0">
                  <a:pos x="203" y="341"/>
                </a:cxn>
              </a:cxnLst>
              <a:rect l="0" t="0" r="r" b="b"/>
              <a:pathLst>
                <a:path w="332" h="344">
                  <a:moveTo>
                    <a:pt x="203" y="341"/>
                  </a:moveTo>
                  <a:lnTo>
                    <a:pt x="332" y="230"/>
                  </a:lnTo>
                  <a:lnTo>
                    <a:pt x="163" y="0"/>
                  </a:lnTo>
                  <a:lnTo>
                    <a:pt x="49" y="0"/>
                  </a:lnTo>
                  <a:lnTo>
                    <a:pt x="0" y="36"/>
                  </a:lnTo>
                  <a:lnTo>
                    <a:pt x="60" y="173"/>
                  </a:lnTo>
                  <a:lnTo>
                    <a:pt x="195" y="206"/>
                  </a:lnTo>
                  <a:lnTo>
                    <a:pt x="60" y="268"/>
                  </a:lnTo>
                  <a:lnTo>
                    <a:pt x="28" y="344"/>
                  </a:lnTo>
                  <a:lnTo>
                    <a:pt x="203" y="341"/>
                  </a:lnTo>
                  <a:lnTo>
                    <a:pt x="203" y="341"/>
                  </a:lnTo>
                  <a:close/>
                </a:path>
              </a:pathLst>
            </a:custGeom>
            <a:solidFill>
              <a:srgbClr val="BDC9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45" name="Freeform 77"/>
            <p:cNvSpPr>
              <a:spLocks/>
            </p:cNvSpPr>
            <p:nvPr/>
          </p:nvSpPr>
          <p:spPr bwMode="auto">
            <a:xfrm>
              <a:off x="2997" y="2125"/>
              <a:ext cx="35" cy="55"/>
            </a:xfrm>
            <a:custGeom>
              <a:avLst/>
              <a:gdLst/>
              <a:ahLst/>
              <a:cxnLst>
                <a:cxn ang="0">
                  <a:pos x="68" y="0"/>
                </a:cxn>
                <a:cxn ang="0">
                  <a:pos x="0" y="87"/>
                </a:cxn>
                <a:cxn ang="0">
                  <a:pos x="68" y="110"/>
                </a:cxn>
                <a:cxn ang="0">
                  <a:pos x="68" y="0"/>
                </a:cxn>
                <a:cxn ang="0">
                  <a:pos x="68" y="0"/>
                </a:cxn>
              </a:cxnLst>
              <a:rect l="0" t="0" r="r" b="b"/>
              <a:pathLst>
                <a:path w="68" h="110">
                  <a:moveTo>
                    <a:pt x="68" y="0"/>
                  </a:moveTo>
                  <a:lnTo>
                    <a:pt x="0" y="87"/>
                  </a:lnTo>
                  <a:lnTo>
                    <a:pt x="68" y="110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A84A3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46" name="Freeform 78"/>
            <p:cNvSpPr>
              <a:spLocks/>
            </p:cNvSpPr>
            <p:nvPr/>
          </p:nvSpPr>
          <p:spPr bwMode="auto">
            <a:xfrm>
              <a:off x="2625" y="2709"/>
              <a:ext cx="249" cy="7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348" y="0"/>
                </a:cxn>
                <a:cxn ang="0">
                  <a:pos x="499" y="123"/>
                </a:cxn>
                <a:cxn ang="0">
                  <a:pos x="407" y="150"/>
                </a:cxn>
                <a:cxn ang="0">
                  <a:pos x="97" y="135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499" h="150">
                  <a:moveTo>
                    <a:pt x="0" y="5"/>
                  </a:moveTo>
                  <a:lnTo>
                    <a:pt x="348" y="0"/>
                  </a:lnTo>
                  <a:lnTo>
                    <a:pt x="499" y="123"/>
                  </a:lnTo>
                  <a:lnTo>
                    <a:pt x="407" y="150"/>
                  </a:lnTo>
                  <a:lnTo>
                    <a:pt x="97" y="13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54423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47" name="Freeform 79"/>
            <p:cNvSpPr>
              <a:spLocks/>
            </p:cNvSpPr>
            <p:nvPr/>
          </p:nvSpPr>
          <p:spPr bwMode="auto">
            <a:xfrm>
              <a:off x="2221" y="2661"/>
              <a:ext cx="528" cy="122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592" y="118"/>
                </a:cxn>
                <a:cxn ang="0">
                  <a:pos x="791" y="9"/>
                </a:cxn>
                <a:cxn ang="0">
                  <a:pos x="947" y="32"/>
                </a:cxn>
                <a:cxn ang="0">
                  <a:pos x="951" y="34"/>
                </a:cxn>
                <a:cxn ang="0">
                  <a:pos x="957" y="44"/>
                </a:cxn>
                <a:cxn ang="0">
                  <a:pos x="962" y="49"/>
                </a:cxn>
                <a:cxn ang="0">
                  <a:pos x="970" y="55"/>
                </a:cxn>
                <a:cxn ang="0">
                  <a:pos x="978" y="61"/>
                </a:cxn>
                <a:cxn ang="0">
                  <a:pos x="987" y="68"/>
                </a:cxn>
                <a:cxn ang="0">
                  <a:pos x="993" y="72"/>
                </a:cxn>
                <a:cxn ang="0">
                  <a:pos x="997" y="76"/>
                </a:cxn>
                <a:cxn ang="0">
                  <a:pos x="1004" y="78"/>
                </a:cxn>
                <a:cxn ang="0">
                  <a:pos x="1010" y="82"/>
                </a:cxn>
                <a:cxn ang="0">
                  <a:pos x="1021" y="87"/>
                </a:cxn>
                <a:cxn ang="0">
                  <a:pos x="1033" y="93"/>
                </a:cxn>
                <a:cxn ang="0">
                  <a:pos x="1042" y="97"/>
                </a:cxn>
                <a:cxn ang="0">
                  <a:pos x="1050" y="101"/>
                </a:cxn>
                <a:cxn ang="0">
                  <a:pos x="1054" y="102"/>
                </a:cxn>
                <a:cxn ang="0">
                  <a:pos x="1058" y="106"/>
                </a:cxn>
                <a:cxn ang="0">
                  <a:pos x="919" y="243"/>
                </a:cxn>
                <a:cxn ang="0">
                  <a:pos x="0" y="243"/>
                </a:cxn>
                <a:cxn ang="0">
                  <a:pos x="111" y="0"/>
                </a:cxn>
                <a:cxn ang="0">
                  <a:pos x="111" y="0"/>
                </a:cxn>
              </a:cxnLst>
              <a:rect l="0" t="0" r="r" b="b"/>
              <a:pathLst>
                <a:path w="1058" h="243">
                  <a:moveTo>
                    <a:pt x="111" y="0"/>
                  </a:moveTo>
                  <a:lnTo>
                    <a:pt x="592" y="118"/>
                  </a:lnTo>
                  <a:lnTo>
                    <a:pt x="791" y="9"/>
                  </a:lnTo>
                  <a:lnTo>
                    <a:pt x="947" y="32"/>
                  </a:lnTo>
                  <a:lnTo>
                    <a:pt x="951" y="34"/>
                  </a:lnTo>
                  <a:lnTo>
                    <a:pt x="957" y="44"/>
                  </a:lnTo>
                  <a:lnTo>
                    <a:pt x="962" y="49"/>
                  </a:lnTo>
                  <a:lnTo>
                    <a:pt x="970" y="55"/>
                  </a:lnTo>
                  <a:lnTo>
                    <a:pt x="978" y="61"/>
                  </a:lnTo>
                  <a:lnTo>
                    <a:pt x="987" y="68"/>
                  </a:lnTo>
                  <a:lnTo>
                    <a:pt x="993" y="72"/>
                  </a:lnTo>
                  <a:lnTo>
                    <a:pt x="997" y="76"/>
                  </a:lnTo>
                  <a:lnTo>
                    <a:pt x="1004" y="78"/>
                  </a:lnTo>
                  <a:lnTo>
                    <a:pt x="1010" y="82"/>
                  </a:lnTo>
                  <a:lnTo>
                    <a:pt x="1021" y="87"/>
                  </a:lnTo>
                  <a:lnTo>
                    <a:pt x="1033" y="93"/>
                  </a:lnTo>
                  <a:lnTo>
                    <a:pt x="1042" y="97"/>
                  </a:lnTo>
                  <a:lnTo>
                    <a:pt x="1050" y="101"/>
                  </a:lnTo>
                  <a:lnTo>
                    <a:pt x="1054" y="102"/>
                  </a:lnTo>
                  <a:lnTo>
                    <a:pt x="1058" y="106"/>
                  </a:lnTo>
                  <a:lnTo>
                    <a:pt x="919" y="243"/>
                  </a:lnTo>
                  <a:lnTo>
                    <a:pt x="0" y="243"/>
                  </a:lnTo>
                  <a:lnTo>
                    <a:pt x="111" y="0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EDA39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48" name="Freeform 80"/>
            <p:cNvSpPr>
              <a:spLocks/>
            </p:cNvSpPr>
            <p:nvPr/>
          </p:nvSpPr>
          <p:spPr bwMode="auto">
            <a:xfrm>
              <a:off x="2230" y="2663"/>
              <a:ext cx="568" cy="132"/>
            </a:xfrm>
            <a:custGeom>
              <a:avLst/>
              <a:gdLst/>
              <a:ahLst/>
              <a:cxnLst>
                <a:cxn ang="0">
                  <a:pos x="202" y="17"/>
                </a:cxn>
                <a:cxn ang="0">
                  <a:pos x="202" y="19"/>
                </a:cxn>
                <a:cxn ang="0">
                  <a:pos x="206" y="26"/>
                </a:cxn>
                <a:cxn ang="0">
                  <a:pos x="208" y="30"/>
                </a:cxn>
                <a:cxn ang="0">
                  <a:pos x="211" y="38"/>
                </a:cxn>
                <a:cxn ang="0">
                  <a:pos x="217" y="45"/>
                </a:cxn>
                <a:cxn ang="0">
                  <a:pos x="223" y="55"/>
                </a:cxn>
                <a:cxn ang="0">
                  <a:pos x="228" y="62"/>
                </a:cxn>
                <a:cxn ang="0">
                  <a:pos x="236" y="72"/>
                </a:cxn>
                <a:cxn ang="0">
                  <a:pos x="246" y="81"/>
                </a:cxn>
                <a:cxn ang="0">
                  <a:pos x="255" y="91"/>
                </a:cxn>
                <a:cxn ang="0">
                  <a:pos x="261" y="95"/>
                </a:cxn>
                <a:cxn ang="0">
                  <a:pos x="267" y="100"/>
                </a:cxn>
                <a:cxn ang="0">
                  <a:pos x="274" y="104"/>
                </a:cxn>
                <a:cxn ang="0">
                  <a:pos x="282" y="110"/>
                </a:cxn>
                <a:cxn ang="0">
                  <a:pos x="287" y="114"/>
                </a:cxn>
                <a:cxn ang="0">
                  <a:pos x="297" y="119"/>
                </a:cxn>
                <a:cxn ang="0">
                  <a:pos x="303" y="125"/>
                </a:cxn>
                <a:cxn ang="0">
                  <a:pos x="312" y="131"/>
                </a:cxn>
                <a:cxn ang="0">
                  <a:pos x="320" y="135"/>
                </a:cxn>
                <a:cxn ang="0">
                  <a:pos x="331" y="138"/>
                </a:cxn>
                <a:cxn ang="0">
                  <a:pos x="341" y="142"/>
                </a:cxn>
                <a:cxn ang="0">
                  <a:pos x="350" y="148"/>
                </a:cxn>
                <a:cxn ang="0">
                  <a:pos x="360" y="152"/>
                </a:cxn>
                <a:cxn ang="0">
                  <a:pos x="369" y="156"/>
                </a:cxn>
                <a:cxn ang="0">
                  <a:pos x="381" y="159"/>
                </a:cxn>
                <a:cxn ang="0">
                  <a:pos x="390" y="165"/>
                </a:cxn>
                <a:cxn ang="0">
                  <a:pos x="400" y="169"/>
                </a:cxn>
                <a:cxn ang="0">
                  <a:pos x="411" y="171"/>
                </a:cxn>
                <a:cxn ang="0">
                  <a:pos x="421" y="175"/>
                </a:cxn>
                <a:cxn ang="0">
                  <a:pos x="432" y="178"/>
                </a:cxn>
                <a:cxn ang="0">
                  <a:pos x="441" y="182"/>
                </a:cxn>
                <a:cxn ang="0">
                  <a:pos x="453" y="186"/>
                </a:cxn>
                <a:cxn ang="0">
                  <a:pos x="462" y="190"/>
                </a:cxn>
                <a:cxn ang="0">
                  <a:pos x="472" y="194"/>
                </a:cxn>
                <a:cxn ang="0">
                  <a:pos x="481" y="195"/>
                </a:cxn>
                <a:cxn ang="0">
                  <a:pos x="491" y="197"/>
                </a:cxn>
                <a:cxn ang="0">
                  <a:pos x="499" y="199"/>
                </a:cxn>
                <a:cxn ang="0">
                  <a:pos x="508" y="203"/>
                </a:cxn>
                <a:cxn ang="0">
                  <a:pos x="516" y="203"/>
                </a:cxn>
                <a:cxn ang="0">
                  <a:pos x="523" y="207"/>
                </a:cxn>
                <a:cxn ang="0">
                  <a:pos x="531" y="209"/>
                </a:cxn>
                <a:cxn ang="0">
                  <a:pos x="538" y="211"/>
                </a:cxn>
                <a:cxn ang="0">
                  <a:pos x="548" y="213"/>
                </a:cxn>
                <a:cxn ang="0">
                  <a:pos x="557" y="216"/>
                </a:cxn>
                <a:cxn ang="0">
                  <a:pos x="563" y="216"/>
                </a:cxn>
                <a:cxn ang="0">
                  <a:pos x="565" y="218"/>
                </a:cxn>
                <a:cxn ang="0">
                  <a:pos x="607" y="197"/>
                </a:cxn>
                <a:cxn ang="0">
                  <a:pos x="683" y="213"/>
                </a:cxn>
                <a:cxn ang="0">
                  <a:pos x="845" y="178"/>
                </a:cxn>
                <a:cxn ang="0">
                  <a:pos x="822" y="74"/>
                </a:cxn>
                <a:cxn ang="0">
                  <a:pos x="797" y="64"/>
                </a:cxn>
                <a:cxn ang="0">
                  <a:pos x="833" y="21"/>
                </a:cxn>
                <a:cxn ang="0">
                  <a:pos x="1132" y="197"/>
                </a:cxn>
                <a:cxn ang="0">
                  <a:pos x="1136" y="239"/>
                </a:cxn>
                <a:cxn ang="0">
                  <a:pos x="816" y="264"/>
                </a:cxn>
                <a:cxn ang="0">
                  <a:pos x="616" y="249"/>
                </a:cxn>
                <a:cxn ang="0">
                  <a:pos x="449" y="256"/>
                </a:cxn>
                <a:cxn ang="0">
                  <a:pos x="0" y="232"/>
                </a:cxn>
                <a:cxn ang="0">
                  <a:pos x="84" y="0"/>
                </a:cxn>
                <a:cxn ang="0">
                  <a:pos x="202" y="17"/>
                </a:cxn>
                <a:cxn ang="0">
                  <a:pos x="202" y="17"/>
                </a:cxn>
              </a:cxnLst>
              <a:rect l="0" t="0" r="r" b="b"/>
              <a:pathLst>
                <a:path w="1136" h="264">
                  <a:moveTo>
                    <a:pt x="202" y="17"/>
                  </a:moveTo>
                  <a:lnTo>
                    <a:pt x="202" y="19"/>
                  </a:lnTo>
                  <a:lnTo>
                    <a:pt x="206" y="26"/>
                  </a:lnTo>
                  <a:lnTo>
                    <a:pt x="208" y="30"/>
                  </a:lnTo>
                  <a:lnTo>
                    <a:pt x="211" y="38"/>
                  </a:lnTo>
                  <a:lnTo>
                    <a:pt x="217" y="45"/>
                  </a:lnTo>
                  <a:lnTo>
                    <a:pt x="223" y="55"/>
                  </a:lnTo>
                  <a:lnTo>
                    <a:pt x="228" y="62"/>
                  </a:lnTo>
                  <a:lnTo>
                    <a:pt x="236" y="72"/>
                  </a:lnTo>
                  <a:lnTo>
                    <a:pt x="246" y="81"/>
                  </a:lnTo>
                  <a:lnTo>
                    <a:pt x="255" y="91"/>
                  </a:lnTo>
                  <a:lnTo>
                    <a:pt x="261" y="95"/>
                  </a:lnTo>
                  <a:lnTo>
                    <a:pt x="267" y="100"/>
                  </a:lnTo>
                  <a:lnTo>
                    <a:pt x="274" y="104"/>
                  </a:lnTo>
                  <a:lnTo>
                    <a:pt x="282" y="110"/>
                  </a:lnTo>
                  <a:lnTo>
                    <a:pt x="287" y="114"/>
                  </a:lnTo>
                  <a:lnTo>
                    <a:pt x="297" y="119"/>
                  </a:lnTo>
                  <a:lnTo>
                    <a:pt x="303" y="125"/>
                  </a:lnTo>
                  <a:lnTo>
                    <a:pt x="312" y="131"/>
                  </a:lnTo>
                  <a:lnTo>
                    <a:pt x="320" y="135"/>
                  </a:lnTo>
                  <a:lnTo>
                    <a:pt x="331" y="138"/>
                  </a:lnTo>
                  <a:lnTo>
                    <a:pt x="341" y="142"/>
                  </a:lnTo>
                  <a:lnTo>
                    <a:pt x="350" y="148"/>
                  </a:lnTo>
                  <a:lnTo>
                    <a:pt x="360" y="152"/>
                  </a:lnTo>
                  <a:lnTo>
                    <a:pt x="369" y="156"/>
                  </a:lnTo>
                  <a:lnTo>
                    <a:pt x="381" y="159"/>
                  </a:lnTo>
                  <a:lnTo>
                    <a:pt x="390" y="165"/>
                  </a:lnTo>
                  <a:lnTo>
                    <a:pt x="400" y="169"/>
                  </a:lnTo>
                  <a:lnTo>
                    <a:pt x="411" y="171"/>
                  </a:lnTo>
                  <a:lnTo>
                    <a:pt x="421" y="175"/>
                  </a:lnTo>
                  <a:lnTo>
                    <a:pt x="432" y="178"/>
                  </a:lnTo>
                  <a:lnTo>
                    <a:pt x="441" y="182"/>
                  </a:lnTo>
                  <a:lnTo>
                    <a:pt x="453" y="186"/>
                  </a:lnTo>
                  <a:lnTo>
                    <a:pt x="462" y="190"/>
                  </a:lnTo>
                  <a:lnTo>
                    <a:pt x="472" y="194"/>
                  </a:lnTo>
                  <a:lnTo>
                    <a:pt x="481" y="195"/>
                  </a:lnTo>
                  <a:lnTo>
                    <a:pt x="491" y="197"/>
                  </a:lnTo>
                  <a:lnTo>
                    <a:pt x="499" y="199"/>
                  </a:lnTo>
                  <a:lnTo>
                    <a:pt x="508" y="203"/>
                  </a:lnTo>
                  <a:lnTo>
                    <a:pt x="516" y="203"/>
                  </a:lnTo>
                  <a:lnTo>
                    <a:pt x="523" y="207"/>
                  </a:lnTo>
                  <a:lnTo>
                    <a:pt x="531" y="209"/>
                  </a:lnTo>
                  <a:lnTo>
                    <a:pt x="538" y="211"/>
                  </a:lnTo>
                  <a:lnTo>
                    <a:pt x="548" y="213"/>
                  </a:lnTo>
                  <a:lnTo>
                    <a:pt x="557" y="216"/>
                  </a:lnTo>
                  <a:lnTo>
                    <a:pt x="563" y="216"/>
                  </a:lnTo>
                  <a:lnTo>
                    <a:pt x="565" y="218"/>
                  </a:lnTo>
                  <a:lnTo>
                    <a:pt x="607" y="197"/>
                  </a:lnTo>
                  <a:lnTo>
                    <a:pt x="683" y="213"/>
                  </a:lnTo>
                  <a:lnTo>
                    <a:pt x="845" y="178"/>
                  </a:lnTo>
                  <a:lnTo>
                    <a:pt x="822" y="74"/>
                  </a:lnTo>
                  <a:lnTo>
                    <a:pt x="797" y="64"/>
                  </a:lnTo>
                  <a:lnTo>
                    <a:pt x="833" y="21"/>
                  </a:lnTo>
                  <a:lnTo>
                    <a:pt x="1132" y="197"/>
                  </a:lnTo>
                  <a:lnTo>
                    <a:pt x="1136" y="239"/>
                  </a:lnTo>
                  <a:lnTo>
                    <a:pt x="816" y="264"/>
                  </a:lnTo>
                  <a:lnTo>
                    <a:pt x="616" y="249"/>
                  </a:lnTo>
                  <a:lnTo>
                    <a:pt x="449" y="256"/>
                  </a:lnTo>
                  <a:lnTo>
                    <a:pt x="0" y="232"/>
                  </a:lnTo>
                  <a:lnTo>
                    <a:pt x="84" y="0"/>
                  </a:lnTo>
                  <a:lnTo>
                    <a:pt x="202" y="17"/>
                  </a:lnTo>
                  <a:lnTo>
                    <a:pt x="202" y="17"/>
                  </a:lnTo>
                  <a:close/>
                </a:path>
              </a:pathLst>
            </a:custGeom>
            <a:solidFill>
              <a:srgbClr val="A84A3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49" name="Freeform 81"/>
            <p:cNvSpPr>
              <a:spLocks/>
            </p:cNvSpPr>
            <p:nvPr/>
          </p:nvSpPr>
          <p:spPr bwMode="auto">
            <a:xfrm>
              <a:off x="2142" y="2584"/>
              <a:ext cx="196" cy="199"/>
            </a:xfrm>
            <a:custGeom>
              <a:avLst/>
              <a:gdLst/>
              <a:ahLst/>
              <a:cxnLst>
                <a:cxn ang="0">
                  <a:pos x="392" y="146"/>
                </a:cxn>
                <a:cxn ang="0">
                  <a:pos x="183" y="0"/>
                </a:cxn>
                <a:cxn ang="0">
                  <a:pos x="54" y="150"/>
                </a:cxn>
                <a:cxn ang="0">
                  <a:pos x="120" y="239"/>
                </a:cxn>
                <a:cxn ang="0">
                  <a:pos x="19" y="277"/>
                </a:cxn>
                <a:cxn ang="0">
                  <a:pos x="0" y="397"/>
                </a:cxn>
                <a:cxn ang="0">
                  <a:pos x="272" y="397"/>
                </a:cxn>
                <a:cxn ang="0">
                  <a:pos x="274" y="393"/>
                </a:cxn>
                <a:cxn ang="0">
                  <a:pos x="280" y="390"/>
                </a:cxn>
                <a:cxn ang="0">
                  <a:pos x="282" y="384"/>
                </a:cxn>
                <a:cxn ang="0">
                  <a:pos x="288" y="378"/>
                </a:cxn>
                <a:cxn ang="0">
                  <a:pos x="293" y="374"/>
                </a:cxn>
                <a:cxn ang="0">
                  <a:pos x="299" y="369"/>
                </a:cxn>
                <a:cxn ang="0">
                  <a:pos x="305" y="359"/>
                </a:cxn>
                <a:cxn ang="0">
                  <a:pos x="312" y="352"/>
                </a:cxn>
                <a:cxn ang="0">
                  <a:pos x="318" y="344"/>
                </a:cxn>
                <a:cxn ang="0">
                  <a:pos x="324" y="336"/>
                </a:cxn>
                <a:cxn ang="0">
                  <a:pos x="331" y="327"/>
                </a:cxn>
                <a:cxn ang="0">
                  <a:pos x="337" y="317"/>
                </a:cxn>
                <a:cxn ang="0">
                  <a:pos x="345" y="306"/>
                </a:cxn>
                <a:cxn ang="0">
                  <a:pos x="350" y="296"/>
                </a:cxn>
                <a:cxn ang="0">
                  <a:pos x="352" y="289"/>
                </a:cxn>
                <a:cxn ang="0">
                  <a:pos x="354" y="283"/>
                </a:cxn>
                <a:cxn ang="0">
                  <a:pos x="356" y="277"/>
                </a:cxn>
                <a:cxn ang="0">
                  <a:pos x="358" y="272"/>
                </a:cxn>
                <a:cxn ang="0">
                  <a:pos x="362" y="264"/>
                </a:cxn>
                <a:cxn ang="0">
                  <a:pos x="364" y="258"/>
                </a:cxn>
                <a:cxn ang="0">
                  <a:pos x="366" y="253"/>
                </a:cxn>
                <a:cxn ang="0">
                  <a:pos x="367" y="247"/>
                </a:cxn>
                <a:cxn ang="0">
                  <a:pos x="369" y="239"/>
                </a:cxn>
                <a:cxn ang="0">
                  <a:pos x="371" y="234"/>
                </a:cxn>
                <a:cxn ang="0">
                  <a:pos x="371" y="228"/>
                </a:cxn>
                <a:cxn ang="0">
                  <a:pos x="373" y="220"/>
                </a:cxn>
                <a:cxn ang="0">
                  <a:pos x="377" y="209"/>
                </a:cxn>
                <a:cxn ang="0">
                  <a:pos x="381" y="198"/>
                </a:cxn>
                <a:cxn ang="0">
                  <a:pos x="383" y="186"/>
                </a:cxn>
                <a:cxn ang="0">
                  <a:pos x="385" y="177"/>
                </a:cxn>
                <a:cxn ang="0">
                  <a:pos x="386" y="167"/>
                </a:cxn>
                <a:cxn ang="0">
                  <a:pos x="388" y="160"/>
                </a:cxn>
                <a:cxn ang="0">
                  <a:pos x="390" y="154"/>
                </a:cxn>
                <a:cxn ang="0">
                  <a:pos x="390" y="150"/>
                </a:cxn>
                <a:cxn ang="0">
                  <a:pos x="390" y="146"/>
                </a:cxn>
                <a:cxn ang="0">
                  <a:pos x="392" y="146"/>
                </a:cxn>
                <a:cxn ang="0">
                  <a:pos x="392" y="146"/>
                </a:cxn>
              </a:cxnLst>
              <a:rect l="0" t="0" r="r" b="b"/>
              <a:pathLst>
                <a:path w="392" h="397">
                  <a:moveTo>
                    <a:pt x="392" y="146"/>
                  </a:moveTo>
                  <a:lnTo>
                    <a:pt x="183" y="0"/>
                  </a:lnTo>
                  <a:lnTo>
                    <a:pt x="54" y="150"/>
                  </a:lnTo>
                  <a:lnTo>
                    <a:pt x="120" y="239"/>
                  </a:lnTo>
                  <a:lnTo>
                    <a:pt x="19" y="277"/>
                  </a:lnTo>
                  <a:lnTo>
                    <a:pt x="0" y="397"/>
                  </a:lnTo>
                  <a:lnTo>
                    <a:pt x="272" y="397"/>
                  </a:lnTo>
                  <a:lnTo>
                    <a:pt x="274" y="393"/>
                  </a:lnTo>
                  <a:lnTo>
                    <a:pt x="280" y="390"/>
                  </a:lnTo>
                  <a:lnTo>
                    <a:pt x="282" y="384"/>
                  </a:lnTo>
                  <a:lnTo>
                    <a:pt x="288" y="378"/>
                  </a:lnTo>
                  <a:lnTo>
                    <a:pt x="293" y="374"/>
                  </a:lnTo>
                  <a:lnTo>
                    <a:pt x="299" y="369"/>
                  </a:lnTo>
                  <a:lnTo>
                    <a:pt x="305" y="359"/>
                  </a:lnTo>
                  <a:lnTo>
                    <a:pt x="312" y="352"/>
                  </a:lnTo>
                  <a:lnTo>
                    <a:pt x="318" y="344"/>
                  </a:lnTo>
                  <a:lnTo>
                    <a:pt x="324" y="336"/>
                  </a:lnTo>
                  <a:lnTo>
                    <a:pt x="331" y="327"/>
                  </a:lnTo>
                  <a:lnTo>
                    <a:pt x="337" y="317"/>
                  </a:lnTo>
                  <a:lnTo>
                    <a:pt x="345" y="306"/>
                  </a:lnTo>
                  <a:lnTo>
                    <a:pt x="350" y="296"/>
                  </a:lnTo>
                  <a:lnTo>
                    <a:pt x="352" y="289"/>
                  </a:lnTo>
                  <a:lnTo>
                    <a:pt x="354" y="283"/>
                  </a:lnTo>
                  <a:lnTo>
                    <a:pt x="356" y="277"/>
                  </a:lnTo>
                  <a:lnTo>
                    <a:pt x="358" y="272"/>
                  </a:lnTo>
                  <a:lnTo>
                    <a:pt x="362" y="264"/>
                  </a:lnTo>
                  <a:lnTo>
                    <a:pt x="364" y="258"/>
                  </a:lnTo>
                  <a:lnTo>
                    <a:pt x="366" y="253"/>
                  </a:lnTo>
                  <a:lnTo>
                    <a:pt x="367" y="247"/>
                  </a:lnTo>
                  <a:lnTo>
                    <a:pt x="369" y="239"/>
                  </a:lnTo>
                  <a:lnTo>
                    <a:pt x="371" y="234"/>
                  </a:lnTo>
                  <a:lnTo>
                    <a:pt x="371" y="228"/>
                  </a:lnTo>
                  <a:lnTo>
                    <a:pt x="373" y="220"/>
                  </a:lnTo>
                  <a:lnTo>
                    <a:pt x="377" y="209"/>
                  </a:lnTo>
                  <a:lnTo>
                    <a:pt x="381" y="198"/>
                  </a:lnTo>
                  <a:lnTo>
                    <a:pt x="383" y="186"/>
                  </a:lnTo>
                  <a:lnTo>
                    <a:pt x="385" y="177"/>
                  </a:lnTo>
                  <a:lnTo>
                    <a:pt x="386" y="167"/>
                  </a:lnTo>
                  <a:lnTo>
                    <a:pt x="388" y="160"/>
                  </a:lnTo>
                  <a:lnTo>
                    <a:pt x="390" y="154"/>
                  </a:lnTo>
                  <a:lnTo>
                    <a:pt x="390" y="150"/>
                  </a:lnTo>
                  <a:lnTo>
                    <a:pt x="390" y="146"/>
                  </a:lnTo>
                  <a:lnTo>
                    <a:pt x="392" y="146"/>
                  </a:lnTo>
                  <a:lnTo>
                    <a:pt x="392" y="146"/>
                  </a:lnTo>
                  <a:close/>
                </a:path>
              </a:pathLst>
            </a:custGeom>
            <a:solidFill>
              <a:srgbClr val="BDC9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50" name="Freeform 82"/>
            <p:cNvSpPr>
              <a:spLocks/>
            </p:cNvSpPr>
            <p:nvPr/>
          </p:nvSpPr>
          <p:spPr bwMode="auto">
            <a:xfrm>
              <a:off x="2185" y="2590"/>
              <a:ext cx="137" cy="193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278"/>
                </a:cxn>
                <a:cxn ang="0">
                  <a:pos x="0" y="386"/>
                </a:cxn>
                <a:cxn ang="0">
                  <a:pos x="196" y="386"/>
                </a:cxn>
                <a:cxn ang="0">
                  <a:pos x="196" y="382"/>
                </a:cxn>
                <a:cxn ang="0">
                  <a:pos x="204" y="373"/>
                </a:cxn>
                <a:cxn ang="0">
                  <a:pos x="205" y="367"/>
                </a:cxn>
                <a:cxn ang="0">
                  <a:pos x="211" y="360"/>
                </a:cxn>
                <a:cxn ang="0">
                  <a:pos x="215" y="354"/>
                </a:cxn>
                <a:cxn ang="0">
                  <a:pos x="223" y="346"/>
                </a:cxn>
                <a:cxn ang="0">
                  <a:pos x="228" y="337"/>
                </a:cxn>
                <a:cxn ang="0">
                  <a:pos x="232" y="325"/>
                </a:cxn>
                <a:cxn ang="0">
                  <a:pos x="238" y="316"/>
                </a:cxn>
                <a:cxn ang="0">
                  <a:pos x="245" y="306"/>
                </a:cxn>
                <a:cxn ang="0">
                  <a:pos x="249" y="295"/>
                </a:cxn>
                <a:cxn ang="0">
                  <a:pos x="255" y="284"/>
                </a:cxn>
                <a:cxn ang="0">
                  <a:pos x="259" y="274"/>
                </a:cxn>
                <a:cxn ang="0">
                  <a:pos x="264" y="264"/>
                </a:cxn>
                <a:cxn ang="0">
                  <a:pos x="266" y="253"/>
                </a:cxn>
                <a:cxn ang="0">
                  <a:pos x="268" y="242"/>
                </a:cxn>
                <a:cxn ang="0">
                  <a:pos x="270" y="232"/>
                </a:cxn>
                <a:cxn ang="0">
                  <a:pos x="272" y="221"/>
                </a:cxn>
                <a:cxn ang="0">
                  <a:pos x="274" y="209"/>
                </a:cxn>
                <a:cxn ang="0">
                  <a:pos x="276" y="198"/>
                </a:cxn>
                <a:cxn ang="0">
                  <a:pos x="276" y="188"/>
                </a:cxn>
                <a:cxn ang="0">
                  <a:pos x="276" y="179"/>
                </a:cxn>
                <a:cxn ang="0">
                  <a:pos x="276" y="169"/>
                </a:cxn>
                <a:cxn ang="0">
                  <a:pos x="276" y="160"/>
                </a:cxn>
                <a:cxn ang="0">
                  <a:pos x="276" y="152"/>
                </a:cxn>
                <a:cxn ang="0">
                  <a:pos x="276" y="147"/>
                </a:cxn>
                <a:cxn ang="0">
                  <a:pos x="276" y="137"/>
                </a:cxn>
                <a:cxn ang="0">
                  <a:pos x="276" y="135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276" h="386">
                  <a:moveTo>
                    <a:pt x="108" y="0"/>
                  </a:moveTo>
                  <a:lnTo>
                    <a:pt x="108" y="278"/>
                  </a:lnTo>
                  <a:lnTo>
                    <a:pt x="0" y="386"/>
                  </a:lnTo>
                  <a:lnTo>
                    <a:pt x="196" y="386"/>
                  </a:lnTo>
                  <a:lnTo>
                    <a:pt x="196" y="382"/>
                  </a:lnTo>
                  <a:lnTo>
                    <a:pt x="204" y="373"/>
                  </a:lnTo>
                  <a:lnTo>
                    <a:pt x="205" y="367"/>
                  </a:lnTo>
                  <a:lnTo>
                    <a:pt x="211" y="360"/>
                  </a:lnTo>
                  <a:lnTo>
                    <a:pt x="215" y="354"/>
                  </a:lnTo>
                  <a:lnTo>
                    <a:pt x="223" y="346"/>
                  </a:lnTo>
                  <a:lnTo>
                    <a:pt x="228" y="337"/>
                  </a:lnTo>
                  <a:lnTo>
                    <a:pt x="232" y="325"/>
                  </a:lnTo>
                  <a:lnTo>
                    <a:pt x="238" y="316"/>
                  </a:lnTo>
                  <a:lnTo>
                    <a:pt x="245" y="306"/>
                  </a:lnTo>
                  <a:lnTo>
                    <a:pt x="249" y="295"/>
                  </a:lnTo>
                  <a:lnTo>
                    <a:pt x="255" y="284"/>
                  </a:lnTo>
                  <a:lnTo>
                    <a:pt x="259" y="274"/>
                  </a:lnTo>
                  <a:lnTo>
                    <a:pt x="264" y="264"/>
                  </a:lnTo>
                  <a:lnTo>
                    <a:pt x="266" y="253"/>
                  </a:lnTo>
                  <a:lnTo>
                    <a:pt x="268" y="242"/>
                  </a:lnTo>
                  <a:lnTo>
                    <a:pt x="270" y="232"/>
                  </a:lnTo>
                  <a:lnTo>
                    <a:pt x="272" y="221"/>
                  </a:lnTo>
                  <a:lnTo>
                    <a:pt x="274" y="209"/>
                  </a:lnTo>
                  <a:lnTo>
                    <a:pt x="276" y="198"/>
                  </a:lnTo>
                  <a:lnTo>
                    <a:pt x="276" y="188"/>
                  </a:lnTo>
                  <a:lnTo>
                    <a:pt x="276" y="179"/>
                  </a:lnTo>
                  <a:lnTo>
                    <a:pt x="276" y="169"/>
                  </a:lnTo>
                  <a:lnTo>
                    <a:pt x="276" y="160"/>
                  </a:lnTo>
                  <a:lnTo>
                    <a:pt x="276" y="152"/>
                  </a:lnTo>
                  <a:lnTo>
                    <a:pt x="276" y="147"/>
                  </a:lnTo>
                  <a:lnTo>
                    <a:pt x="276" y="137"/>
                  </a:lnTo>
                  <a:lnTo>
                    <a:pt x="276" y="135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7A94A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51" name="Freeform 83"/>
            <p:cNvSpPr>
              <a:spLocks/>
            </p:cNvSpPr>
            <p:nvPr/>
          </p:nvSpPr>
          <p:spPr bwMode="auto">
            <a:xfrm>
              <a:off x="3278" y="2663"/>
              <a:ext cx="65" cy="31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129" y="45"/>
                </a:cxn>
                <a:cxn ang="0">
                  <a:pos x="0" y="62"/>
                </a:cxn>
                <a:cxn ang="0">
                  <a:pos x="55" y="0"/>
                </a:cxn>
                <a:cxn ang="0">
                  <a:pos x="55" y="0"/>
                </a:cxn>
              </a:cxnLst>
              <a:rect l="0" t="0" r="r" b="b"/>
              <a:pathLst>
                <a:path w="129" h="62">
                  <a:moveTo>
                    <a:pt x="55" y="0"/>
                  </a:moveTo>
                  <a:lnTo>
                    <a:pt x="129" y="45"/>
                  </a:lnTo>
                  <a:lnTo>
                    <a:pt x="0" y="62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BDD6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52" name="Freeform 84"/>
            <p:cNvSpPr>
              <a:spLocks/>
            </p:cNvSpPr>
            <p:nvPr/>
          </p:nvSpPr>
          <p:spPr bwMode="auto">
            <a:xfrm>
              <a:off x="3019" y="2735"/>
              <a:ext cx="179" cy="97"/>
            </a:xfrm>
            <a:custGeom>
              <a:avLst/>
              <a:gdLst/>
              <a:ahLst/>
              <a:cxnLst>
                <a:cxn ang="0">
                  <a:pos x="0" y="194"/>
                </a:cxn>
                <a:cxn ang="0">
                  <a:pos x="224" y="0"/>
                </a:cxn>
                <a:cxn ang="0">
                  <a:pos x="357" y="156"/>
                </a:cxn>
                <a:cxn ang="0">
                  <a:pos x="353" y="154"/>
                </a:cxn>
                <a:cxn ang="0">
                  <a:pos x="344" y="146"/>
                </a:cxn>
                <a:cxn ang="0">
                  <a:pos x="336" y="141"/>
                </a:cxn>
                <a:cxn ang="0">
                  <a:pos x="330" y="135"/>
                </a:cxn>
                <a:cxn ang="0">
                  <a:pos x="321" y="129"/>
                </a:cxn>
                <a:cxn ang="0">
                  <a:pos x="313" y="124"/>
                </a:cxn>
                <a:cxn ang="0">
                  <a:pos x="302" y="118"/>
                </a:cxn>
                <a:cxn ang="0">
                  <a:pos x="291" y="112"/>
                </a:cxn>
                <a:cxn ang="0">
                  <a:pos x="281" y="107"/>
                </a:cxn>
                <a:cxn ang="0">
                  <a:pos x="270" y="105"/>
                </a:cxn>
                <a:cxn ang="0">
                  <a:pos x="264" y="103"/>
                </a:cxn>
                <a:cxn ang="0">
                  <a:pos x="256" y="101"/>
                </a:cxn>
                <a:cxn ang="0">
                  <a:pos x="251" y="99"/>
                </a:cxn>
                <a:cxn ang="0">
                  <a:pos x="245" y="99"/>
                </a:cxn>
                <a:cxn ang="0">
                  <a:pos x="233" y="99"/>
                </a:cxn>
                <a:cxn ang="0">
                  <a:pos x="224" y="99"/>
                </a:cxn>
                <a:cxn ang="0">
                  <a:pos x="216" y="99"/>
                </a:cxn>
                <a:cxn ang="0">
                  <a:pos x="211" y="103"/>
                </a:cxn>
                <a:cxn ang="0">
                  <a:pos x="205" y="103"/>
                </a:cxn>
                <a:cxn ang="0">
                  <a:pos x="199" y="107"/>
                </a:cxn>
                <a:cxn ang="0">
                  <a:pos x="188" y="112"/>
                </a:cxn>
                <a:cxn ang="0">
                  <a:pos x="178" y="118"/>
                </a:cxn>
                <a:cxn ang="0">
                  <a:pos x="169" y="124"/>
                </a:cxn>
                <a:cxn ang="0">
                  <a:pos x="159" y="133"/>
                </a:cxn>
                <a:cxn ang="0">
                  <a:pos x="152" y="141"/>
                </a:cxn>
                <a:cxn ang="0">
                  <a:pos x="144" y="150"/>
                </a:cxn>
                <a:cxn ang="0">
                  <a:pos x="136" y="158"/>
                </a:cxn>
                <a:cxn ang="0">
                  <a:pos x="131" y="165"/>
                </a:cxn>
                <a:cxn ang="0">
                  <a:pos x="125" y="171"/>
                </a:cxn>
                <a:cxn ang="0">
                  <a:pos x="121" y="179"/>
                </a:cxn>
                <a:cxn ang="0">
                  <a:pos x="117" y="184"/>
                </a:cxn>
                <a:cxn ang="0">
                  <a:pos x="114" y="188"/>
                </a:cxn>
                <a:cxn ang="0">
                  <a:pos x="114" y="192"/>
                </a:cxn>
                <a:cxn ang="0">
                  <a:pos x="114" y="194"/>
                </a:cxn>
                <a:cxn ang="0">
                  <a:pos x="0" y="194"/>
                </a:cxn>
                <a:cxn ang="0">
                  <a:pos x="0" y="194"/>
                </a:cxn>
              </a:cxnLst>
              <a:rect l="0" t="0" r="r" b="b"/>
              <a:pathLst>
                <a:path w="357" h="194">
                  <a:moveTo>
                    <a:pt x="0" y="194"/>
                  </a:moveTo>
                  <a:lnTo>
                    <a:pt x="224" y="0"/>
                  </a:lnTo>
                  <a:lnTo>
                    <a:pt x="357" y="156"/>
                  </a:lnTo>
                  <a:lnTo>
                    <a:pt x="353" y="154"/>
                  </a:lnTo>
                  <a:lnTo>
                    <a:pt x="344" y="146"/>
                  </a:lnTo>
                  <a:lnTo>
                    <a:pt x="336" y="141"/>
                  </a:lnTo>
                  <a:lnTo>
                    <a:pt x="330" y="135"/>
                  </a:lnTo>
                  <a:lnTo>
                    <a:pt x="321" y="129"/>
                  </a:lnTo>
                  <a:lnTo>
                    <a:pt x="313" y="124"/>
                  </a:lnTo>
                  <a:lnTo>
                    <a:pt x="302" y="118"/>
                  </a:lnTo>
                  <a:lnTo>
                    <a:pt x="291" y="112"/>
                  </a:lnTo>
                  <a:lnTo>
                    <a:pt x="281" y="107"/>
                  </a:lnTo>
                  <a:lnTo>
                    <a:pt x="270" y="105"/>
                  </a:lnTo>
                  <a:lnTo>
                    <a:pt x="264" y="103"/>
                  </a:lnTo>
                  <a:lnTo>
                    <a:pt x="256" y="101"/>
                  </a:lnTo>
                  <a:lnTo>
                    <a:pt x="251" y="99"/>
                  </a:lnTo>
                  <a:lnTo>
                    <a:pt x="245" y="99"/>
                  </a:lnTo>
                  <a:lnTo>
                    <a:pt x="233" y="99"/>
                  </a:lnTo>
                  <a:lnTo>
                    <a:pt x="224" y="99"/>
                  </a:lnTo>
                  <a:lnTo>
                    <a:pt x="216" y="99"/>
                  </a:lnTo>
                  <a:lnTo>
                    <a:pt x="211" y="103"/>
                  </a:lnTo>
                  <a:lnTo>
                    <a:pt x="205" y="103"/>
                  </a:lnTo>
                  <a:lnTo>
                    <a:pt x="199" y="107"/>
                  </a:lnTo>
                  <a:lnTo>
                    <a:pt x="188" y="112"/>
                  </a:lnTo>
                  <a:lnTo>
                    <a:pt x="178" y="118"/>
                  </a:lnTo>
                  <a:lnTo>
                    <a:pt x="169" y="124"/>
                  </a:lnTo>
                  <a:lnTo>
                    <a:pt x="159" y="133"/>
                  </a:lnTo>
                  <a:lnTo>
                    <a:pt x="152" y="141"/>
                  </a:lnTo>
                  <a:lnTo>
                    <a:pt x="144" y="150"/>
                  </a:lnTo>
                  <a:lnTo>
                    <a:pt x="136" y="158"/>
                  </a:lnTo>
                  <a:lnTo>
                    <a:pt x="131" y="165"/>
                  </a:lnTo>
                  <a:lnTo>
                    <a:pt x="125" y="171"/>
                  </a:lnTo>
                  <a:lnTo>
                    <a:pt x="121" y="179"/>
                  </a:lnTo>
                  <a:lnTo>
                    <a:pt x="117" y="184"/>
                  </a:lnTo>
                  <a:lnTo>
                    <a:pt x="114" y="188"/>
                  </a:lnTo>
                  <a:lnTo>
                    <a:pt x="114" y="192"/>
                  </a:lnTo>
                  <a:lnTo>
                    <a:pt x="114" y="194"/>
                  </a:lnTo>
                  <a:lnTo>
                    <a:pt x="0" y="194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rgbClr val="BDD6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53" name="Freeform 85"/>
            <p:cNvSpPr>
              <a:spLocks/>
            </p:cNvSpPr>
            <p:nvPr/>
          </p:nvSpPr>
          <p:spPr bwMode="auto">
            <a:xfrm>
              <a:off x="3275" y="2329"/>
              <a:ext cx="51" cy="255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17" y="71"/>
                </a:cxn>
                <a:cxn ang="0">
                  <a:pos x="40" y="145"/>
                </a:cxn>
                <a:cxn ang="0">
                  <a:pos x="38" y="145"/>
                </a:cxn>
                <a:cxn ang="0">
                  <a:pos x="32" y="151"/>
                </a:cxn>
                <a:cxn ang="0">
                  <a:pos x="31" y="153"/>
                </a:cxn>
                <a:cxn ang="0">
                  <a:pos x="27" y="158"/>
                </a:cxn>
                <a:cxn ang="0">
                  <a:pos x="23" y="162"/>
                </a:cxn>
                <a:cxn ang="0">
                  <a:pos x="19" y="170"/>
                </a:cxn>
                <a:cxn ang="0">
                  <a:pos x="15" y="175"/>
                </a:cxn>
                <a:cxn ang="0">
                  <a:pos x="11" y="183"/>
                </a:cxn>
                <a:cxn ang="0">
                  <a:pos x="8" y="192"/>
                </a:cxn>
                <a:cxn ang="0">
                  <a:pos x="6" y="204"/>
                </a:cxn>
                <a:cxn ang="0">
                  <a:pos x="4" y="210"/>
                </a:cxn>
                <a:cxn ang="0">
                  <a:pos x="2" y="215"/>
                </a:cxn>
                <a:cxn ang="0">
                  <a:pos x="0" y="223"/>
                </a:cxn>
                <a:cxn ang="0">
                  <a:pos x="0" y="230"/>
                </a:cxn>
                <a:cxn ang="0">
                  <a:pos x="0" y="236"/>
                </a:cxn>
                <a:cxn ang="0">
                  <a:pos x="0" y="244"/>
                </a:cxn>
                <a:cxn ang="0">
                  <a:pos x="0" y="251"/>
                </a:cxn>
                <a:cxn ang="0">
                  <a:pos x="0" y="263"/>
                </a:cxn>
                <a:cxn ang="0">
                  <a:pos x="0" y="270"/>
                </a:cxn>
                <a:cxn ang="0">
                  <a:pos x="0" y="280"/>
                </a:cxn>
                <a:cxn ang="0">
                  <a:pos x="0" y="289"/>
                </a:cxn>
                <a:cxn ang="0">
                  <a:pos x="4" y="299"/>
                </a:cxn>
                <a:cxn ang="0">
                  <a:pos x="4" y="308"/>
                </a:cxn>
                <a:cxn ang="0">
                  <a:pos x="6" y="318"/>
                </a:cxn>
                <a:cxn ang="0">
                  <a:pos x="6" y="327"/>
                </a:cxn>
                <a:cxn ang="0">
                  <a:pos x="10" y="339"/>
                </a:cxn>
                <a:cxn ang="0">
                  <a:pos x="10" y="348"/>
                </a:cxn>
                <a:cxn ang="0">
                  <a:pos x="13" y="360"/>
                </a:cxn>
                <a:cxn ang="0">
                  <a:pos x="15" y="369"/>
                </a:cxn>
                <a:cxn ang="0">
                  <a:pos x="17" y="379"/>
                </a:cxn>
                <a:cxn ang="0">
                  <a:pos x="21" y="388"/>
                </a:cxn>
                <a:cxn ang="0">
                  <a:pos x="23" y="400"/>
                </a:cxn>
                <a:cxn ang="0">
                  <a:pos x="25" y="409"/>
                </a:cxn>
                <a:cxn ang="0">
                  <a:pos x="29" y="419"/>
                </a:cxn>
                <a:cxn ang="0">
                  <a:pos x="31" y="428"/>
                </a:cxn>
                <a:cxn ang="0">
                  <a:pos x="32" y="436"/>
                </a:cxn>
                <a:cxn ang="0">
                  <a:pos x="34" y="445"/>
                </a:cxn>
                <a:cxn ang="0">
                  <a:pos x="36" y="453"/>
                </a:cxn>
                <a:cxn ang="0">
                  <a:pos x="38" y="460"/>
                </a:cxn>
                <a:cxn ang="0">
                  <a:pos x="40" y="468"/>
                </a:cxn>
                <a:cxn ang="0">
                  <a:pos x="42" y="476"/>
                </a:cxn>
                <a:cxn ang="0">
                  <a:pos x="46" y="483"/>
                </a:cxn>
                <a:cxn ang="0">
                  <a:pos x="48" y="493"/>
                </a:cxn>
                <a:cxn ang="0">
                  <a:pos x="50" y="502"/>
                </a:cxn>
                <a:cxn ang="0">
                  <a:pos x="53" y="508"/>
                </a:cxn>
                <a:cxn ang="0">
                  <a:pos x="53" y="510"/>
                </a:cxn>
                <a:cxn ang="0">
                  <a:pos x="103" y="232"/>
                </a:cxn>
                <a:cxn ang="0">
                  <a:pos x="51" y="80"/>
                </a:cxn>
                <a:cxn ang="0">
                  <a:pos x="88" y="0"/>
                </a:cxn>
                <a:cxn ang="0">
                  <a:pos x="88" y="0"/>
                </a:cxn>
              </a:cxnLst>
              <a:rect l="0" t="0" r="r" b="b"/>
              <a:pathLst>
                <a:path w="103" h="510">
                  <a:moveTo>
                    <a:pt x="88" y="0"/>
                  </a:moveTo>
                  <a:lnTo>
                    <a:pt x="17" y="71"/>
                  </a:lnTo>
                  <a:lnTo>
                    <a:pt x="40" y="145"/>
                  </a:lnTo>
                  <a:lnTo>
                    <a:pt x="38" y="145"/>
                  </a:lnTo>
                  <a:lnTo>
                    <a:pt x="32" y="151"/>
                  </a:lnTo>
                  <a:lnTo>
                    <a:pt x="31" y="153"/>
                  </a:lnTo>
                  <a:lnTo>
                    <a:pt x="27" y="158"/>
                  </a:lnTo>
                  <a:lnTo>
                    <a:pt x="23" y="162"/>
                  </a:lnTo>
                  <a:lnTo>
                    <a:pt x="19" y="170"/>
                  </a:lnTo>
                  <a:lnTo>
                    <a:pt x="15" y="175"/>
                  </a:lnTo>
                  <a:lnTo>
                    <a:pt x="11" y="183"/>
                  </a:lnTo>
                  <a:lnTo>
                    <a:pt x="8" y="192"/>
                  </a:lnTo>
                  <a:lnTo>
                    <a:pt x="6" y="204"/>
                  </a:lnTo>
                  <a:lnTo>
                    <a:pt x="4" y="210"/>
                  </a:lnTo>
                  <a:lnTo>
                    <a:pt x="2" y="215"/>
                  </a:lnTo>
                  <a:lnTo>
                    <a:pt x="0" y="223"/>
                  </a:lnTo>
                  <a:lnTo>
                    <a:pt x="0" y="230"/>
                  </a:lnTo>
                  <a:lnTo>
                    <a:pt x="0" y="236"/>
                  </a:lnTo>
                  <a:lnTo>
                    <a:pt x="0" y="244"/>
                  </a:lnTo>
                  <a:lnTo>
                    <a:pt x="0" y="251"/>
                  </a:lnTo>
                  <a:lnTo>
                    <a:pt x="0" y="263"/>
                  </a:lnTo>
                  <a:lnTo>
                    <a:pt x="0" y="270"/>
                  </a:lnTo>
                  <a:lnTo>
                    <a:pt x="0" y="280"/>
                  </a:lnTo>
                  <a:lnTo>
                    <a:pt x="0" y="289"/>
                  </a:lnTo>
                  <a:lnTo>
                    <a:pt x="4" y="299"/>
                  </a:lnTo>
                  <a:lnTo>
                    <a:pt x="4" y="308"/>
                  </a:lnTo>
                  <a:lnTo>
                    <a:pt x="6" y="318"/>
                  </a:lnTo>
                  <a:lnTo>
                    <a:pt x="6" y="327"/>
                  </a:lnTo>
                  <a:lnTo>
                    <a:pt x="10" y="339"/>
                  </a:lnTo>
                  <a:lnTo>
                    <a:pt x="10" y="348"/>
                  </a:lnTo>
                  <a:lnTo>
                    <a:pt x="13" y="360"/>
                  </a:lnTo>
                  <a:lnTo>
                    <a:pt x="15" y="369"/>
                  </a:lnTo>
                  <a:lnTo>
                    <a:pt x="17" y="379"/>
                  </a:lnTo>
                  <a:lnTo>
                    <a:pt x="21" y="388"/>
                  </a:lnTo>
                  <a:lnTo>
                    <a:pt x="23" y="400"/>
                  </a:lnTo>
                  <a:lnTo>
                    <a:pt x="25" y="409"/>
                  </a:lnTo>
                  <a:lnTo>
                    <a:pt x="29" y="419"/>
                  </a:lnTo>
                  <a:lnTo>
                    <a:pt x="31" y="428"/>
                  </a:lnTo>
                  <a:lnTo>
                    <a:pt x="32" y="436"/>
                  </a:lnTo>
                  <a:lnTo>
                    <a:pt x="34" y="445"/>
                  </a:lnTo>
                  <a:lnTo>
                    <a:pt x="36" y="453"/>
                  </a:lnTo>
                  <a:lnTo>
                    <a:pt x="38" y="460"/>
                  </a:lnTo>
                  <a:lnTo>
                    <a:pt x="40" y="468"/>
                  </a:lnTo>
                  <a:lnTo>
                    <a:pt x="42" y="476"/>
                  </a:lnTo>
                  <a:lnTo>
                    <a:pt x="46" y="483"/>
                  </a:lnTo>
                  <a:lnTo>
                    <a:pt x="48" y="493"/>
                  </a:lnTo>
                  <a:lnTo>
                    <a:pt x="50" y="502"/>
                  </a:lnTo>
                  <a:lnTo>
                    <a:pt x="53" y="508"/>
                  </a:lnTo>
                  <a:lnTo>
                    <a:pt x="53" y="510"/>
                  </a:lnTo>
                  <a:lnTo>
                    <a:pt x="103" y="232"/>
                  </a:lnTo>
                  <a:lnTo>
                    <a:pt x="51" y="80"/>
                  </a:lnTo>
                  <a:lnTo>
                    <a:pt x="88" y="0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54" name="Freeform 86"/>
            <p:cNvSpPr>
              <a:spLocks/>
            </p:cNvSpPr>
            <p:nvPr/>
          </p:nvSpPr>
          <p:spPr bwMode="auto">
            <a:xfrm>
              <a:off x="3280" y="2399"/>
              <a:ext cx="43" cy="95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85" y="72"/>
                </a:cxn>
                <a:cxn ang="0">
                  <a:pos x="3" y="190"/>
                </a:cxn>
                <a:cxn ang="0">
                  <a:pos x="1" y="187"/>
                </a:cxn>
                <a:cxn ang="0">
                  <a:pos x="1" y="179"/>
                </a:cxn>
                <a:cxn ang="0">
                  <a:pos x="0" y="173"/>
                </a:cxn>
                <a:cxn ang="0">
                  <a:pos x="0" y="168"/>
                </a:cxn>
                <a:cxn ang="0">
                  <a:pos x="0" y="162"/>
                </a:cxn>
                <a:cxn ang="0">
                  <a:pos x="0" y="156"/>
                </a:cxn>
                <a:cxn ang="0">
                  <a:pos x="0" y="147"/>
                </a:cxn>
                <a:cxn ang="0">
                  <a:pos x="0" y="139"/>
                </a:cxn>
                <a:cxn ang="0">
                  <a:pos x="0" y="129"/>
                </a:cxn>
                <a:cxn ang="0">
                  <a:pos x="1" y="120"/>
                </a:cxn>
                <a:cxn ang="0">
                  <a:pos x="1" y="110"/>
                </a:cxn>
                <a:cxn ang="0">
                  <a:pos x="3" y="103"/>
                </a:cxn>
                <a:cxn ang="0">
                  <a:pos x="3" y="93"/>
                </a:cxn>
                <a:cxn ang="0">
                  <a:pos x="7" y="86"/>
                </a:cxn>
                <a:cxn ang="0">
                  <a:pos x="7" y="76"/>
                </a:cxn>
                <a:cxn ang="0">
                  <a:pos x="9" y="69"/>
                </a:cxn>
                <a:cxn ang="0">
                  <a:pos x="11" y="59"/>
                </a:cxn>
                <a:cxn ang="0">
                  <a:pos x="13" y="52"/>
                </a:cxn>
                <a:cxn ang="0">
                  <a:pos x="15" y="44"/>
                </a:cxn>
                <a:cxn ang="0">
                  <a:pos x="19" y="36"/>
                </a:cxn>
                <a:cxn ang="0">
                  <a:pos x="21" y="31"/>
                </a:cxn>
                <a:cxn ang="0">
                  <a:pos x="24" y="25"/>
                </a:cxn>
                <a:cxn ang="0">
                  <a:pos x="28" y="14"/>
                </a:cxn>
                <a:cxn ang="0">
                  <a:pos x="32" y="6"/>
                </a:cxn>
                <a:cxn ang="0">
                  <a:pos x="36" y="0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85" h="190">
                  <a:moveTo>
                    <a:pt x="38" y="0"/>
                  </a:moveTo>
                  <a:lnTo>
                    <a:pt x="85" y="72"/>
                  </a:lnTo>
                  <a:lnTo>
                    <a:pt x="3" y="190"/>
                  </a:lnTo>
                  <a:lnTo>
                    <a:pt x="1" y="187"/>
                  </a:lnTo>
                  <a:lnTo>
                    <a:pt x="1" y="179"/>
                  </a:lnTo>
                  <a:lnTo>
                    <a:pt x="0" y="173"/>
                  </a:lnTo>
                  <a:lnTo>
                    <a:pt x="0" y="16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0" y="147"/>
                  </a:lnTo>
                  <a:lnTo>
                    <a:pt x="0" y="139"/>
                  </a:lnTo>
                  <a:lnTo>
                    <a:pt x="0" y="129"/>
                  </a:lnTo>
                  <a:lnTo>
                    <a:pt x="1" y="120"/>
                  </a:lnTo>
                  <a:lnTo>
                    <a:pt x="1" y="110"/>
                  </a:lnTo>
                  <a:lnTo>
                    <a:pt x="3" y="103"/>
                  </a:lnTo>
                  <a:lnTo>
                    <a:pt x="3" y="93"/>
                  </a:lnTo>
                  <a:lnTo>
                    <a:pt x="7" y="86"/>
                  </a:lnTo>
                  <a:lnTo>
                    <a:pt x="7" y="76"/>
                  </a:lnTo>
                  <a:lnTo>
                    <a:pt x="9" y="69"/>
                  </a:lnTo>
                  <a:lnTo>
                    <a:pt x="11" y="59"/>
                  </a:lnTo>
                  <a:lnTo>
                    <a:pt x="13" y="52"/>
                  </a:lnTo>
                  <a:lnTo>
                    <a:pt x="15" y="44"/>
                  </a:lnTo>
                  <a:lnTo>
                    <a:pt x="19" y="36"/>
                  </a:lnTo>
                  <a:lnTo>
                    <a:pt x="21" y="31"/>
                  </a:lnTo>
                  <a:lnTo>
                    <a:pt x="24" y="25"/>
                  </a:lnTo>
                  <a:lnTo>
                    <a:pt x="28" y="14"/>
                  </a:lnTo>
                  <a:lnTo>
                    <a:pt x="32" y="6"/>
                  </a:lnTo>
                  <a:lnTo>
                    <a:pt x="36" y="0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E0857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55" name="Freeform 87"/>
            <p:cNvSpPr>
              <a:spLocks/>
            </p:cNvSpPr>
            <p:nvPr/>
          </p:nvSpPr>
          <p:spPr bwMode="auto">
            <a:xfrm>
              <a:off x="3307" y="2248"/>
              <a:ext cx="255" cy="308"/>
            </a:xfrm>
            <a:custGeom>
              <a:avLst/>
              <a:gdLst/>
              <a:ahLst/>
              <a:cxnLst>
                <a:cxn ang="0">
                  <a:pos x="23" y="70"/>
                </a:cxn>
                <a:cxn ang="0">
                  <a:pos x="7" y="103"/>
                </a:cxn>
                <a:cxn ang="0">
                  <a:pos x="0" y="142"/>
                </a:cxn>
                <a:cxn ang="0">
                  <a:pos x="7" y="184"/>
                </a:cxn>
                <a:cxn ang="0">
                  <a:pos x="34" y="222"/>
                </a:cxn>
                <a:cxn ang="0">
                  <a:pos x="70" y="255"/>
                </a:cxn>
                <a:cxn ang="0">
                  <a:pos x="99" y="276"/>
                </a:cxn>
                <a:cxn ang="0">
                  <a:pos x="110" y="279"/>
                </a:cxn>
                <a:cxn ang="0">
                  <a:pos x="142" y="260"/>
                </a:cxn>
                <a:cxn ang="0">
                  <a:pos x="171" y="260"/>
                </a:cxn>
                <a:cxn ang="0">
                  <a:pos x="188" y="276"/>
                </a:cxn>
                <a:cxn ang="0">
                  <a:pos x="199" y="302"/>
                </a:cxn>
                <a:cxn ang="0">
                  <a:pos x="201" y="338"/>
                </a:cxn>
                <a:cxn ang="0">
                  <a:pos x="201" y="376"/>
                </a:cxn>
                <a:cxn ang="0">
                  <a:pos x="192" y="409"/>
                </a:cxn>
                <a:cxn ang="0">
                  <a:pos x="178" y="435"/>
                </a:cxn>
                <a:cxn ang="0">
                  <a:pos x="161" y="462"/>
                </a:cxn>
                <a:cxn ang="0">
                  <a:pos x="163" y="477"/>
                </a:cxn>
                <a:cxn ang="0">
                  <a:pos x="169" y="506"/>
                </a:cxn>
                <a:cxn ang="0">
                  <a:pos x="178" y="530"/>
                </a:cxn>
                <a:cxn ang="0">
                  <a:pos x="186" y="557"/>
                </a:cxn>
                <a:cxn ang="0">
                  <a:pos x="194" y="583"/>
                </a:cxn>
                <a:cxn ang="0">
                  <a:pos x="203" y="614"/>
                </a:cxn>
                <a:cxn ang="0">
                  <a:pos x="361" y="606"/>
                </a:cxn>
                <a:cxn ang="0">
                  <a:pos x="378" y="582"/>
                </a:cxn>
                <a:cxn ang="0">
                  <a:pos x="403" y="545"/>
                </a:cxn>
                <a:cxn ang="0">
                  <a:pos x="422" y="511"/>
                </a:cxn>
                <a:cxn ang="0">
                  <a:pos x="437" y="485"/>
                </a:cxn>
                <a:cxn ang="0">
                  <a:pos x="448" y="458"/>
                </a:cxn>
                <a:cxn ang="0">
                  <a:pos x="462" y="429"/>
                </a:cxn>
                <a:cxn ang="0">
                  <a:pos x="475" y="401"/>
                </a:cxn>
                <a:cxn ang="0">
                  <a:pos x="487" y="371"/>
                </a:cxn>
                <a:cxn ang="0">
                  <a:pos x="496" y="340"/>
                </a:cxn>
                <a:cxn ang="0">
                  <a:pos x="502" y="312"/>
                </a:cxn>
                <a:cxn ang="0">
                  <a:pos x="506" y="283"/>
                </a:cxn>
                <a:cxn ang="0">
                  <a:pos x="507" y="255"/>
                </a:cxn>
                <a:cxn ang="0">
                  <a:pos x="506" y="228"/>
                </a:cxn>
                <a:cxn ang="0">
                  <a:pos x="500" y="201"/>
                </a:cxn>
                <a:cxn ang="0">
                  <a:pos x="488" y="167"/>
                </a:cxn>
                <a:cxn ang="0">
                  <a:pos x="462" y="125"/>
                </a:cxn>
                <a:cxn ang="0">
                  <a:pos x="429" y="87"/>
                </a:cxn>
                <a:cxn ang="0">
                  <a:pos x="390" y="55"/>
                </a:cxn>
                <a:cxn ang="0">
                  <a:pos x="348" y="30"/>
                </a:cxn>
                <a:cxn ang="0">
                  <a:pos x="302" y="13"/>
                </a:cxn>
                <a:cxn ang="0">
                  <a:pos x="256" y="4"/>
                </a:cxn>
                <a:cxn ang="0">
                  <a:pos x="211" y="0"/>
                </a:cxn>
                <a:cxn ang="0">
                  <a:pos x="171" y="2"/>
                </a:cxn>
                <a:cxn ang="0">
                  <a:pos x="133" y="9"/>
                </a:cxn>
                <a:cxn ang="0">
                  <a:pos x="101" y="23"/>
                </a:cxn>
                <a:cxn ang="0">
                  <a:pos x="72" y="32"/>
                </a:cxn>
                <a:cxn ang="0">
                  <a:pos x="53" y="46"/>
                </a:cxn>
                <a:cxn ang="0">
                  <a:pos x="34" y="57"/>
                </a:cxn>
              </a:cxnLst>
              <a:rect l="0" t="0" r="r" b="b"/>
              <a:pathLst>
                <a:path w="509" h="616">
                  <a:moveTo>
                    <a:pt x="34" y="57"/>
                  </a:moveTo>
                  <a:lnTo>
                    <a:pt x="32" y="59"/>
                  </a:lnTo>
                  <a:lnTo>
                    <a:pt x="26" y="66"/>
                  </a:lnTo>
                  <a:lnTo>
                    <a:pt x="23" y="70"/>
                  </a:lnTo>
                  <a:lnTo>
                    <a:pt x="19" y="78"/>
                  </a:lnTo>
                  <a:lnTo>
                    <a:pt x="15" y="85"/>
                  </a:lnTo>
                  <a:lnTo>
                    <a:pt x="13" y="95"/>
                  </a:lnTo>
                  <a:lnTo>
                    <a:pt x="7" y="103"/>
                  </a:lnTo>
                  <a:lnTo>
                    <a:pt x="5" y="112"/>
                  </a:lnTo>
                  <a:lnTo>
                    <a:pt x="2" y="122"/>
                  </a:lnTo>
                  <a:lnTo>
                    <a:pt x="0" y="133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0" y="163"/>
                  </a:lnTo>
                  <a:lnTo>
                    <a:pt x="5" y="175"/>
                  </a:lnTo>
                  <a:lnTo>
                    <a:pt x="7" y="184"/>
                  </a:lnTo>
                  <a:lnTo>
                    <a:pt x="13" y="194"/>
                  </a:lnTo>
                  <a:lnTo>
                    <a:pt x="21" y="203"/>
                  </a:lnTo>
                  <a:lnTo>
                    <a:pt x="28" y="215"/>
                  </a:lnTo>
                  <a:lnTo>
                    <a:pt x="34" y="222"/>
                  </a:lnTo>
                  <a:lnTo>
                    <a:pt x="45" y="232"/>
                  </a:lnTo>
                  <a:lnTo>
                    <a:pt x="53" y="239"/>
                  </a:lnTo>
                  <a:lnTo>
                    <a:pt x="62" y="249"/>
                  </a:lnTo>
                  <a:lnTo>
                    <a:pt x="70" y="255"/>
                  </a:lnTo>
                  <a:lnTo>
                    <a:pt x="80" y="260"/>
                  </a:lnTo>
                  <a:lnTo>
                    <a:pt x="87" y="266"/>
                  </a:lnTo>
                  <a:lnTo>
                    <a:pt x="95" y="272"/>
                  </a:lnTo>
                  <a:lnTo>
                    <a:pt x="99" y="276"/>
                  </a:lnTo>
                  <a:lnTo>
                    <a:pt x="104" y="279"/>
                  </a:lnTo>
                  <a:lnTo>
                    <a:pt x="106" y="281"/>
                  </a:lnTo>
                  <a:lnTo>
                    <a:pt x="108" y="281"/>
                  </a:lnTo>
                  <a:lnTo>
                    <a:pt x="110" y="279"/>
                  </a:lnTo>
                  <a:lnTo>
                    <a:pt x="114" y="276"/>
                  </a:lnTo>
                  <a:lnTo>
                    <a:pt x="121" y="272"/>
                  </a:lnTo>
                  <a:lnTo>
                    <a:pt x="133" y="266"/>
                  </a:lnTo>
                  <a:lnTo>
                    <a:pt x="142" y="260"/>
                  </a:lnTo>
                  <a:lnTo>
                    <a:pt x="154" y="258"/>
                  </a:lnTo>
                  <a:lnTo>
                    <a:pt x="159" y="258"/>
                  </a:lnTo>
                  <a:lnTo>
                    <a:pt x="167" y="258"/>
                  </a:lnTo>
                  <a:lnTo>
                    <a:pt x="171" y="260"/>
                  </a:lnTo>
                  <a:lnTo>
                    <a:pt x="177" y="264"/>
                  </a:lnTo>
                  <a:lnTo>
                    <a:pt x="180" y="266"/>
                  </a:lnTo>
                  <a:lnTo>
                    <a:pt x="184" y="270"/>
                  </a:lnTo>
                  <a:lnTo>
                    <a:pt x="188" y="276"/>
                  </a:lnTo>
                  <a:lnTo>
                    <a:pt x="192" y="281"/>
                  </a:lnTo>
                  <a:lnTo>
                    <a:pt x="194" y="289"/>
                  </a:lnTo>
                  <a:lnTo>
                    <a:pt x="196" y="295"/>
                  </a:lnTo>
                  <a:lnTo>
                    <a:pt x="199" y="302"/>
                  </a:lnTo>
                  <a:lnTo>
                    <a:pt x="201" y="312"/>
                  </a:lnTo>
                  <a:lnTo>
                    <a:pt x="201" y="319"/>
                  </a:lnTo>
                  <a:lnTo>
                    <a:pt x="201" y="329"/>
                  </a:lnTo>
                  <a:lnTo>
                    <a:pt x="201" y="338"/>
                  </a:lnTo>
                  <a:lnTo>
                    <a:pt x="203" y="348"/>
                  </a:lnTo>
                  <a:lnTo>
                    <a:pt x="201" y="357"/>
                  </a:lnTo>
                  <a:lnTo>
                    <a:pt x="201" y="367"/>
                  </a:lnTo>
                  <a:lnTo>
                    <a:pt x="201" y="376"/>
                  </a:lnTo>
                  <a:lnTo>
                    <a:pt x="199" y="386"/>
                  </a:lnTo>
                  <a:lnTo>
                    <a:pt x="196" y="393"/>
                  </a:lnTo>
                  <a:lnTo>
                    <a:pt x="194" y="401"/>
                  </a:lnTo>
                  <a:lnTo>
                    <a:pt x="192" y="409"/>
                  </a:lnTo>
                  <a:lnTo>
                    <a:pt x="188" y="418"/>
                  </a:lnTo>
                  <a:lnTo>
                    <a:pt x="186" y="424"/>
                  </a:lnTo>
                  <a:lnTo>
                    <a:pt x="182" y="429"/>
                  </a:lnTo>
                  <a:lnTo>
                    <a:pt x="178" y="435"/>
                  </a:lnTo>
                  <a:lnTo>
                    <a:pt x="177" y="443"/>
                  </a:lnTo>
                  <a:lnTo>
                    <a:pt x="169" y="450"/>
                  </a:lnTo>
                  <a:lnTo>
                    <a:pt x="165" y="458"/>
                  </a:lnTo>
                  <a:lnTo>
                    <a:pt x="161" y="462"/>
                  </a:lnTo>
                  <a:lnTo>
                    <a:pt x="161" y="466"/>
                  </a:lnTo>
                  <a:lnTo>
                    <a:pt x="161" y="466"/>
                  </a:lnTo>
                  <a:lnTo>
                    <a:pt x="161" y="469"/>
                  </a:lnTo>
                  <a:lnTo>
                    <a:pt x="163" y="477"/>
                  </a:lnTo>
                  <a:lnTo>
                    <a:pt x="167" y="488"/>
                  </a:lnTo>
                  <a:lnTo>
                    <a:pt x="167" y="492"/>
                  </a:lnTo>
                  <a:lnTo>
                    <a:pt x="169" y="498"/>
                  </a:lnTo>
                  <a:lnTo>
                    <a:pt x="169" y="506"/>
                  </a:lnTo>
                  <a:lnTo>
                    <a:pt x="171" y="511"/>
                  </a:lnTo>
                  <a:lnTo>
                    <a:pt x="173" y="517"/>
                  </a:lnTo>
                  <a:lnTo>
                    <a:pt x="177" y="525"/>
                  </a:lnTo>
                  <a:lnTo>
                    <a:pt x="178" y="530"/>
                  </a:lnTo>
                  <a:lnTo>
                    <a:pt x="180" y="538"/>
                  </a:lnTo>
                  <a:lnTo>
                    <a:pt x="182" y="545"/>
                  </a:lnTo>
                  <a:lnTo>
                    <a:pt x="184" y="551"/>
                  </a:lnTo>
                  <a:lnTo>
                    <a:pt x="186" y="557"/>
                  </a:lnTo>
                  <a:lnTo>
                    <a:pt x="188" y="564"/>
                  </a:lnTo>
                  <a:lnTo>
                    <a:pt x="188" y="570"/>
                  </a:lnTo>
                  <a:lnTo>
                    <a:pt x="192" y="578"/>
                  </a:lnTo>
                  <a:lnTo>
                    <a:pt x="194" y="583"/>
                  </a:lnTo>
                  <a:lnTo>
                    <a:pt x="196" y="589"/>
                  </a:lnTo>
                  <a:lnTo>
                    <a:pt x="197" y="601"/>
                  </a:lnTo>
                  <a:lnTo>
                    <a:pt x="201" y="608"/>
                  </a:lnTo>
                  <a:lnTo>
                    <a:pt x="203" y="614"/>
                  </a:lnTo>
                  <a:lnTo>
                    <a:pt x="203" y="616"/>
                  </a:lnTo>
                  <a:lnTo>
                    <a:pt x="355" y="616"/>
                  </a:lnTo>
                  <a:lnTo>
                    <a:pt x="357" y="612"/>
                  </a:lnTo>
                  <a:lnTo>
                    <a:pt x="361" y="606"/>
                  </a:lnTo>
                  <a:lnTo>
                    <a:pt x="365" y="601"/>
                  </a:lnTo>
                  <a:lnTo>
                    <a:pt x="367" y="595"/>
                  </a:lnTo>
                  <a:lnTo>
                    <a:pt x="372" y="589"/>
                  </a:lnTo>
                  <a:lnTo>
                    <a:pt x="378" y="582"/>
                  </a:lnTo>
                  <a:lnTo>
                    <a:pt x="382" y="574"/>
                  </a:lnTo>
                  <a:lnTo>
                    <a:pt x="390" y="564"/>
                  </a:lnTo>
                  <a:lnTo>
                    <a:pt x="395" y="555"/>
                  </a:lnTo>
                  <a:lnTo>
                    <a:pt x="403" y="545"/>
                  </a:lnTo>
                  <a:lnTo>
                    <a:pt x="409" y="534"/>
                  </a:lnTo>
                  <a:lnTo>
                    <a:pt x="414" y="523"/>
                  </a:lnTo>
                  <a:lnTo>
                    <a:pt x="418" y="517"/>
                  </a:lnTo>
                  <a:lnTo>
                    <a:pt x="422" y="511"/>
                  </a:lnTo>
                  <a:lnTo>
                    <a:pt x="426" y="506"/>
                  </a:lnTo>
                  <a:lnTo>
                    <a:pt x="429" y="500"/>
                  </a:lnTo>
                  <a:lnTo>
                    <a:pt x="433" y="492"/>
                  </a:lnTo>
                  <a:lnTo>
                    <a:pt x="437" y="485"/>
                  </a:lnTo>
                  <a:lnTo>
                    <a:pt x="439" y="479"/>
                  </a:lnTo>
                  <a:lnTo>
                    <a:pt x="443" y="473"/>
                  </a:lnTo>
                  <a:lnTo>
                    <a:pt x="447" y="466"/>
                  </a:lnTo>
                  <a:lnTo>
                    <a:pt x="448" y="458"/>
                  </a:lnTo>
                  <a:lnTo>
                    <a:pt x="452" y="450"/>
                  </a:lnTo>
                  <a:lnTo>
                    <a:pt x="456" y="445"/>
                  </a:lnTo>
                  <a:lnTo>
                    <a:pt x="460" y="437"/>
                  </a:lnTo>
                  <a:lnTo>
                    <a:pt x="462" y="429"/>
                  </a:lnTo>
                  <a:lnTo>
                    <a:pt x="466" y="422"/>
                  </a:lnTo>
                  <a:lnTo>
                    <a:pt x="469" y="416"/>
                  </a:lnTo>
                  <a:lnTo>
                    <a:pt x="471" y="409"/>
                  </a:lnTo>
                  <a:lnTo>
                    <a:pt x="475" y="401"/>
                  </a:lnTo>
                  <a:lnTo>
                    <a:pt x="479" y="393"/>
                  </a:lnTo>
                  <a:lnTo>
                    <a:pt x="481" y="388"/>
                  </a:lnTo>
                  <a:lnTo>
                    <a:pt x="485" y="378"/>
                  </a:lnTo>
                  <a:lnTo>
                    <a:pt x="487" y="371"/>
                  </a:lnTo>
                  <a:lnTo>
                    <a:pt x="488" y="363"/>
                  </a:lnTo>
                  <a:lnTo>
                    <a:pt x="492" y="357"/>
                  </a:lnTo>
                  <a:lnTo>
                    <a:pt x="494" y="348"/>
                  </a:lnTo>
                  <a:lnTo>
                    <a:pt x="496" y="340"/>
                  </a:lnTo>
                  <a:lnTo>
                    <a:pt x="498" y="334"/>
                  </a:lnTo>
                  <a:lnTo>
                    <a:pt x="500" y="327"/>
                  </a:lnTo>
                  <a:lnTo>
                    <a:pt x="502" y="319"/>
                  </a:lnTo>
                  <a:lnTo>
                    <a:pt x="502" y="312"/>
                  </a:lnTo>
                  <a:lnTo>
                    <a:pt x="504" y="304"/>
                  </a:lnTo>
                  <a:lnTo>
                    <a:pt x="506" y="298"/>
                  </a:lnTo>
                  <a:lnTo>
                    <a:pt x="506" y="291"/>
                  </a:lnTo>
                  <a:lnTo>
                    <a:pt x="506" y="283"/>
                  </a:lnTo>
                  <a:lnTo>
                    <a:pt x="507" y="276"/>
                  </a:lnTo>
                  <a:lnTo>
                    <a:pt x="509" y="270"/>
                  </a:lnTo>
                  <a:lnTo>
                    <a:pt x="507" y="262"/>
                  </a:lnTo>
                  <a:lnTo>
                    <a:pt x="507" y="255"/>
                  </a:lnTo>
                  <a:lnTo>
                    <a:pt x="507" y="247"/>
                  </a:lnTo>
                  <a:lnTo>
                    <a:pt x="507" y="241"/>
                  </a:lnTo>
                  <a:lnTo>
                    <a:pt x="506" y="234"/>
                  </a:lnTo>
                  <a:lnTo>
                    <a:pt x="506" y="228"/>
                  </a:lnTo>
                  <a:lnTo>
                    <a:pt x="504" y="222"/>
                  </a:lnTo>
                  <a:lnTo>
                    <a:pt x="504" y="215"/>
                  </a:lnTo>
                  <a:lnTo>
                    <a:pt x="502" y="209"/>
                  </a:lnTo>
                  <a:lnTo>
                    <a:pt x="500" y="201"/>
                  </a:lnTo>
                  <a:lnTo>
                    <a:pt x="498" y="196"/>
                  </a:lnTo>
                  <a:lnTo>
                    <a:pt x="496" y="190"/>
                  </a:lnTo>
                  <a:lnTo>
                    <a:pt x="492" y="179"/>
                  </a:lnTo>
                  <a:lnTo>
                    <a:pt x="488" y="167"/>
                  </a:lnTo>
                  <a:lnTo>
                    <a:pt x="481" y="156"/>
                  </a:lnTo>
                  <a:lnTo>
                    <a:pt x="475" y="144"/>
                  </a:lnTo>
                  <a:lnTo>
                    <a:pt x="469" y="135"/>
                  </a:lnTo>
                  <a:lnTo>
                    <a:pt x="462" y="125"/>
                  </a:lnTo>
                  <a:lnTo>
                    <a:pt x="454" y="114"/>
                  </a:lnTo>
                  <a:lnTo>
                    <a:pt x="447" y="104"/>
                  </a:lnTo>
                  <a:lnTo>
                    <a:pt x="437" y="95"/>
                  </a:lnTo>
                  <a:lnTo>
                    <a:pt x="429" y="87"/>
                  </a:lnTo>
                  <a:lnTo>
                    <a:pt x="420" y="78"/>
                  </a:lnTo>
                  <a:lnTo>
                    <a:pt x="409" y="70"/>
                  </a:lnTo>
                  <a:lnTo>
                    <a:pt x="399" y="63"/>
                  </a:lnTo>
                  <a:lnTo>
                    <a:pt x="390" y="55"/>
                  </a:lnTo>
                  <a:lnTo>
                    <a:pt x="380" y="47"/>
                  </a:lnTo>
                  <a:lnTo>
                    <a:pt x="369" y="42"/>
                  </a:lnTo>
                  <a:lnTo>
                    <a:pt x="357" y="36"/>
                  </a:lnTo>
                  <a:lnTo>
                    <a:pt x="348" y="30"/>
                  </a:lnTo>
                  <a:lnTo>
                    <a:pt x="334" y="25"/>
                  </a:lnTo>
                  <a:lnTo>
                    <a:pt x="325" y="21"/>
                  </a:lnTo>
                  <a:lnTo>
                    <a:pt x="313" y="17"/>
                  </a:lnTo>
                  <a:lnTo>
                    <a:pt x="302" y="13"/>
                  </a:lnTo>
                  <a:lnTo>
                    <a:pt x="291" y="9"/>
                  </a:lnTo>
                  <a:lnTo>
                    <a:pt x="279" y="8"/>
                  </a:lnTo>
                  <a:lnTo>
                    <a:pt x="268" y="6"/>
                  </a:lnTo>
                  <a:lnTo>
                    <a:pt x="256" y="4"/>
                  </a:lnTo>
                  <a:lnTo>
                    <a:pt x="245" y="0"/>
                  </a:lnTo>
                  <a:lnTo>
                    <a:pt x="234" y="0"/>
                  </a:lnTo>
                  <a:lnTo>
                    <a:pt x="222" y="0"/>
                  </a:lnTo>
                  <a:lnTo>
                    <a:pt x="211" y="0"/>
                  </a:lnTo>
                  <a:lnTo>
                    <a:pt x="201" y="0"/>
                  </a:lnTo>
                  <a:lnTo>
                    <a:pt x="190" y="0"/>
                  </a:lnTo>
                  <a:lnTo>
                    <a:pt x="180" y="0"/>
                  </a:lnTo>
                  <a:lnTo>
                    <a:pt x="171" y="2"/>
                  </a:lnTo>
                  <a:lnTo>
                    <a:pt x="161" y="2"/>
                  </a:lnTo>
                  <a:lnTo>
                    <a:pt x="152" y="6"/>
                  </a:lnTo>
                  <a:lnTo>
                    <a:pt x="142" y="8"/>
                  </a:lnTo>
                  <a:lnTo>
                    <a:pt x="133" y="9"/>
                  </a:lnTo>
                  <a:lnTo>
                    <a:pt x="123" y="13"/>
                  </a:lnTo>
                  <a:lnTo>
                    <a:pt x="116" y="15"/>
                  </a:lnTo>
                  <a:lnTo>
                    <a:pt x="106" y="19"/>
                  </a:lnTo>
                  <a:lnTo>
                    <a:pt x="101" y="23"/>
                  </a:lnTo>
                  <a:lnTo>
                    <a:pt x="91" y="25"/>
                  </a:lnTo>
                  <a:lnTo>
                    <a:pt x="85" y="28"/>
                  </a:lnTo>
                  <a:lnTo>
                    <a:pt x="78" y="30"/>
                  </a:lnTo>
                  <a:lnTo>
                    <a:pt x="72" y="32"/>
                  </a:lnTo>
                  <a:lnTo>
                    <a:pt x="66" y="34"/>
                  </a:lnTo>
                  <a:lnTo>
                    <a:pt x="61" y="38"/>
                  </a:lnTo>
                  <a:lnTo>
                    <a:pt x="55" y="42"/>
                  </a:lnTo>
                  <a:lnTo>
                    <a:pt x="53" y="46"/>
                  </a:lnTo>
                  <a:lnTo>
                    <a:pt x="43" y="47"/>
                  </a:lnTo>
                  <a:lnTo>
                    <a:pt x="38" y="53"/>
                  </a:lnTo>
                  <a:lnTo>
                    <a:pt x="34" y="55"/>
                  </a:lnTo>
                  <a:lnTo>
                    <a:pt x="34" y="57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56" name="Freeform 88"/>
            <p:cNvSpPr>
              <a:spLocks/>
            </p:cNvSpPr>
            <p:nvPr/>
          </p:nvSpPr>
          <p:spPr bwMode="auto">
            <a:xfrm>
              <a:off x="3322" y="2271"/>
              <a:ext cx="79" cy="78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60" y="140"/>
                </a:cxn>
                <a:cxn ang="0">
                  <a:pos x="156" y="144"/>
                </a:cxn>
                <a:cxn ang="0">
                  <a:pos x="150" y="150"/>
                </a:cxn>
                <a:cxn ang="0">
                  <a:pos x="145" y="152"/>
                </a:cxn>
                <a:cxn ang="0">
                  <a:pos x="141" y="155"/>
                </a:cxn>
                <a:cxn ang="0">
                  <a:pos x="133" y="155"/>
                </a:cxn>
                <a:cxn ang="0">
                  <a:pos x="128" y="155"/>
                </a:cxn>
                <a:cxn ang="0">
                  <a:pos x="122" y="152"/>
                </a:cxn>
                <a:cxn ang="0">
                  <a:pos x="114" y="146"/>
                </a:cxn>
                <a:cxn ang="0">
                  <a:pos x="107" y="140"/>
                </a:cxn>
                <a:cxn ang="0">
                  <a:pos x="101" y="134"/>
                </a:cxn>
                <a:cxn ang="0">
                  <a:pos x="95" y="129"/>
                </a:cxn>
                <a:cxn ang="0">
                  <a:pos x="92" y="123"/>
                </a:cxn>
                <a:cxn ang="0">
                  <a:pos x="88" y="117"/>
                </a:cxn>
                <a:cxn ang="0">
                  <a:pos x="84" y="121"/>
                </a:cxn>
                <a:cxn ang="0">
                  <a:pos x="76" y="129"/>
                </a:cxn>
                <a:cxn ang="0">
                  <a:pos x="69" y="131"/>
                </a:cxn>
                <a:cxn ang="0">
                  <a:pos x="63" y="133"/>
                </a:cxn>
                <a:cxn ang="0">
                  <a:pos x="57" y="133"/>
                </a:cxn>
                <a:cxn ang="0">
                  <a:pos x="54" y="133"/>
                </a:cxn>
                <a:cxn ang="0">
                  <a:pos x="50" y="125"/>
                </a:cxn>
                <a:cxn ang="0">
                  <a:pos x="46" y="117"/>
                </a:cxn>
                <a:cxn ang="0">
                  <a:pos x="42" y="108"/>
                </a:cxn>
                <a:cxn ang="0">
                  <a:pos x="40" y="100"/>
                </a:cxn>
                <a:cxn ang="0">
                  <a:pos x="38" y="91"/>
                </a:cxn>
                <a:cxn ang="0">
                  <a:pos x="36" y="83"/>
                </a:cxn>
                <a:cxn ang="0">
                  <a:pos x="36" y="76"/>
                </a:cxn>
                <a:cxn ang="0">
                  <a:pos x="36" y="76"/>
                </a:cxn>
                <a:cxn ang="0">
                  <a:pos x="31" y="76"/>
                </a:cxn>
                <a:cxn ang="0">
                  <a:pos x="21" y="76"/>
                </a:cxn>
                <a:cxn ang="0">
                  <a:pos x="15" y="76"/>
                </a:cxn>
                <a:cxn ang="0">
                  <a:pos x="10" y="74"/>
                </a:cxn>
                <a:cxn ang="0">
                  <a:pos x="4" y="68"/>
                </a:cxn>
                <a:cxn ang="0">
                  <a:pos x="2" y="64"/>
                </a:cxn>
                <a:cxn ang="0">
                  <a:pos x="0" y="53"/>
                </a:cxn>
                <a:cxn ang="0">
                  <a:pos x="2" y="43"/>
                </a:cxn>
                <a:cxn ang="0">
                  <a:pos x="4" y="32"/>
                </a:cxn>
                <a:cxn ang="0">
                  <a:pos x="8" y="22"/>
                </a:cxn>
                <a:cxn ang="0">
                  <a:pos x="12" y="13"/>
                </a:cxn>
                <a:cxn ang="0">
                  <a:pos x="14" y="5"/>
                </a:cxn>
                <a:cxn ang="0">
                  <a:pos x="17" y="0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160" h="155">
                  <a:moveTo>
                    <a:pt x="19" y="0"/>
                  </a:moveTo>
                  <a:lnTo>
                    <a:pt x="160" y="140"/>
                  </a:lnTo>
                  <a:lnTo>
                    <a:pt x="156" y="144"/>
                  </a:lnTo>
                  <a:lnTo>
                    <a:pt x="150" y="150"/>
                  </a:lnTo>
                  <a:lnTo>
                    <a:pt x="145" y="152"/>
                  </a:lnTo>
                  <a:lnTo>
                    <a:pt x="141" y="155"/>
                  </a:lnTo>
                  <a:lnTo>
                    <a:pt x="133" y="155"/>
                  </a:lnTo>
                  <a:lnTo>
                    <a:pt x="128" y="155"/>
                  </a:lnTo>
                  <a:lnTo>
                    <a:pt x="122" y="152"/>
                  </a:lnTo>
                  <a:lnTo>
                    <a:pt x="114" y="146"/>
                  </a:lnTo>
                  <a:lnTo>
                    <a:pt x="107" y="140"/>
                  </a:lnTo>
                  <a:lnTo>
                    <a:pt x="101" y="134"/>
                  </a:lnTo>
                  <a:lnTo>
                    <a:pt x="95" y="129"/>
                  </a:lnTo>
                  <a:lnTo>
                    <a:pt x="92" y="123"/>
                  </a:lnTo>
                  <a:lnTo>
                    <a:pt x="88" y="117"/>
                  </a:lnTo>
                  <a:lnTo>
                    <a:pt x="84" y="121"/>
                  </a:lnTo>
                  <a:lnTo>
                    <a:pt x="76" y="129"/>
                  </a:lnTo>
                  <a:lnTo>
                    <a:pt x="69" y="131"/>
                  </a:lnTo>
                  <a:lnTo>
                    <a:pt x="63" y="133"/>
                  </a:lnTo>
                  <a:lnTo>
                    <a:pt x="57" y="133"/>
                  </a:lnTo>
                  <a:lnTo>
                    <a:pt x="54" y="133"/>
                  </a:lnTo>
                  <a:lnTo>
                    <a:pt x="50" y="125"/>
                  </a:lnTo>
                  <a:lnTo>
                    <a:pt x="46" y="117"/>
                  </a:lnTo>
                  <a:lnTo>
                    <a:pt x="42" y="108"/>
                  </a:lnTo>
                  <a:lnTo>
                    <a:pt x="40" y="100"/>
                  </a:lnTo>
                  <a:lnTo>
                    <a:pt x="38" y="91"/>
                  </a:lnTo>
                  <a:lnTo>
                    <a:pt x="36" y="83"/>
                  </a:lnTo>
                  <a:lnTo>
                    <a:pt x="36" y="76"/>
                  </a:lnTo>
                  <a:lnTo>
                    <a:pt x="36" y="76"/>
                  </a:lnTo>
                  <a:lnTo>
                    <a:pt x="31" y="76"/>
                  </a:lnTo>
                  <a:lnTo>
                    <a:pt x="21" y="76"/>
                  </a:lnTo>
                  <a:lnTo>
                    <a:pt x="15" y="76"/>
                  </a:lnTo>
                  <a:lnTo>
                    <a:pt x="10" y="74"/>
                  </a:lnTo>
                  <a:lnTo>
                    <a:pt x="4" y="68"/>
                  </a:lnTo>
                  <a:lnTo>
                    <a:pt x="2" y="64"/>
                  </a:lnTo>
                  <a:lnTo>
                    <a:pt x="0" y="53"/>
                  </a:lnTo>
                  <a:lnTo>
                    <a:pt x="2" y="43"/>
                  </a:lnTo>
                  <a:lnTo>
                    <a:pt x="4" y="32"/>
                  </a:lnTo>
                  <a:lnTo>
                    <a:pt x="8" y="22"/>
                  </a:lnTo>
                  <a:lnTo>
                    <a:pt x="12" y="13"/>
                  </a:lnTo>
                  <a:lnTo>
                    <a:pt x="14" y="5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57" name="Freeform 89"/>
            <p:cNvSpPr>
              <a:spLocks/>
            </p:cNvSpPr>
            <p:nvPr/>
          </p:nvSpPr>
          <p:spPr bwMode="auto">
            <a:xfrm>
              <a:off x="3323" y="1564"/>
              <a:ext cx="223" cy="257"/>
            </a:xfrm>
            <a:custGeom>
              <a:avLst/>
              <a:gdLst/>
              <a:ahLst/>
              <a:cxnLst>
                <a:cxn ang="0">
                  <a:pos x="181" y="305"/>
                </a:cxn>
                <a:cxn ang="0">
                  <a:pos x="291" y="388"/>
                </a:cxn>
                <a:cxn ang="0">
                  <a:pos x="280" y="384"/>
                </a:cxn>
                <a:cxn ang="0">
                  <a:pos x="268" y="381"/>
                </a:cxn>
                <a:cxn ang="0">
                  <a:pos x="253" y="379"/>
                </a:cxn>
                <a:cxn ang="0">
                  <a:pos x="236" y="377"/>
                </a:cxn>
                <a:cxn ang="0">
                  <a:pos x="213" y="379"/>
                </a:cxn>
                <a:cxn ang="0">
                  <a:pos x="196" y="384"/>
                </a:cxn>
                <a:cxn ang="0">
                  <a:pos x="185" y="390"/>
                </a:cxn>
                <a:cxn ang="0">
                  <a:pos x="171" y="396"/>
                </a:cxn>
                <a:cxn ang="0">
                  <a:pos x="158" y="401"/>
                </a:cxn>
                <a:cxn ang="0">
                  <a:pos x="143" y="409"/>
                </a:cxn>
                <a:cxn ang="0">
                  <a:pos x="131" y="419"/>
                </a:cxn>
                <a:cxn ang="0">
                  <a:pos x="116" y="428"/>
                </a:cxn>
                <a:cxn ang="0">
                  <a:pos x="103" y="438"/>
                </a:cxn>
                <a:cxn ang="0">
                  <a:pos x="90" y="447"/>
                </a:cxn>
                <a:cxn ang="0">
                  <a:pos x="78" y="458"/>
                </a:cxn>
                <a:cxn ang="0">
                  <a:pos x="67" y="468"/>
                </a:cxn>
                <a:cxn ang="0">
                  <a:pos x="55" y="477"/>
                </a:cxn>
                <a:cxn ang="0">
                  <a:pos x="40" y="491"/>
                </a:cxn>
                <a:cxn ang="0">
                  <a:pos x="27" y="504"/>
                </a:cxn>
                <a:cxn ang="0">
                  <a:pos x="19" y="512"/>
                </a:cxn>
                <a:cxn ang="0">
                  <a:pos x="0" y="453"/>
                </a:cxn>
                <a:cxn ang="0">
                  <a:pos x="4" y="445"/>
                </a:cxn>
                <a:cxn ang="0">
                  <a:pos x="10" y="436"/>
                </a:cxn>
                <a:cxn ang="0">
                  <a:pos x="19" y="422"/>
                </a:cxn>
                <a:cxn ang="0">
                  <a:pos x="29" y="407"/>
                </a:cxn>
                <a:cxn ang="0">
                  <a:pos x="44" y="388"/>
                </a:cxn>
                <a:cxn ang="0">
                  <a:pos x="57" y="367"/>
                </a:cxn>
                <a:cxn ang="0">
                  <a:pos x="74" y="346"/>
                </a:cxn>
                <a:cxn ang="0">
                  <a:pos x="82" y="333"/>
                </a:cxn>
                <a:cxn ang="0">
                  <a:pos x="91" y="322"/>
                </a:cxn>
                <a:cxn ang="0">
                  <a:pos x="101" y="308"/>
                </a:cxn>
                <a:cxn ang="0">
                  <a:pos x="110" y="297"/>
                </a:cxn>
                <a:cxn ang="0">
                  <a:pos x="120" y="284"/>
                </a:cxn>
                <a:cxn ang="0">
                  <a:pos x="129" y="272"/>
                </a:cxn>
                <a:cxn ang="0">
                  <a:pos x="139" y="259"/>
                </a:cxn>
                <a:cxn ang="0">
                  <a:pos x="150" y="247"/>
                </a:cxn>
                <a:cxn ang="0">
                  <a:pos x="160" y="234"/>
                </a:cxn>
                <a:cxn ang="0">
                  <a:pos x="171" y="223"/>
                </a:cxn>
                <a:cxn ang="0">
                  <a:pos x="181" y="209"/>
                </a:cxn>
                <a:cxn ang="0">
                  <a:pos x="192" y="198"/>
                </a:cxn>
                <a:cxn ang="0">
                  <a:pos x="204" y="185"/>
                </a:cxn>
                <a:cxn ang="0">
                  <a:pos x="213" y="175"/>
                </a:cxn>
                <a:cxn ang="0">
                  <a:pos x="236" y="152"/>
                </a:cxn>
                <a:cxn ang="0">
                  <a:pos x="257" y="133"/>
                </a:cxn>
                <a:cxn ang="0">
                  <a:pos x="278" y="113"/>
                </a:cxn>
                <a:cxn ang="0">
                  <a:pos x="297" y="95"/>
                </a:cxn>
                <a:cxn ang="0">
                  <a:pos x="316" y="80"/>
                </a:cxn>
                <a:cxn ang="0">
                  <a:pos x="333" y="67"/>
                </a:cxn>
                <a:cxn ang="0">
                  <a:pos x="350" y="54"/>
                </a:cxn>
                <a:cxn ang="0">
                  <a:pos x="367" y="42"/>
                </a:cxn>
                <a:cxn ang="0">
                  <a:pos x="382" y="35"/>
                </a:cxn>
                <a:cxn ang="0">
                  <a:pos x="396" y="25"/>
                </a:cxn>
                <a:cxn ang="0">
                  <a:pos x="409" y="17"/>
                </a:cxn>
                <a:cxn ang="0">
                  <a:pos x="430" y="8"/>
                </a:cxn>
                <a:cxn ang="0">
                  <a:pos x="441" y="0"/>
                </a:cxn>
                <a:cxn ang="0">
                  <a:pos x="447" y="0"/>
                </a:cxn>
              </a:cxnLst>
              <a:rect l="0" t="0" r="r" b="b"/>
              <a:pathLst>
                <a:path w="447" h="514">
                  <a:moveTo>
                    <a:pt x="447" y="0"/>
                  </a:moveTo>
                  <a:lnTo>
                    <a:pt x="181" y="305"/>
                  </a:lnTo>
                  <a:lnTo>
                    <a:pt x="293" y="392"/>
                  </a:lnTo>
                  <a:lnTo>
                    <a:pt x="291" y="388"/>
                  </a:lnTo>
                  <a:lnTo>
                    <a:pt x="285" y="386"/>
                  </a:lnTo>
                  <a:lnTo>
                    <a:pt x="280" y="384"/>
                  </a:lnTo>
                  <a:lnTo>
                    <a:pt x="276" y="382"/>
                  </a:lnTo>
                  <a:lnTo>
                    <a:pt x="268" y="381"/>
                  </a:lnTo>
                  <a:lnTo>
                    <a:pt x="263" y="381"/>
                  </a:lnTo>
                  <a:lnTo>
                    <a:pt x="253" y="379"/>
                  </a:lnTo>
                  <a:lnTo>
                    <a:pt x="245" y="379"/>
                  </a:lnTo>
                  <a:lnTo>
                    <a:pt x="236" y="377"/>
                  </a:lnTo>
                  <a:lnTo>
                    <a:pt x="226" y="379"/>
                  </a:lnTo>
                  <a:lnTo>
                    <a:pt x="213" y="379"/>
                  </a:lnTo>
                  <a:lnTo>
                    <a:pt x="204" y="382"/>
                  </a:lnTo>
                  <a:lnTo>
                    <a:pt x="196" y="384"/>
                  </a:lnTo>
                  <a:lnTo>
                    <a:pt x="190" y="386"/>
                  </a:lnTo>
                  <a:lnTo>
                    <a:pt x="185" y="390"/>
                  </a:lnTo>
                  <a:lnTo>
                    <a:pt x="179" y="394"/>
                  </a:lnTo>
                  <a:lnTo>
                    <a:pt x="171" y="396"/>
                  </a:lnTo>
                  <a:lnTo>
                    <a:pt x="166" y="400"/>
                  </a:lnTo>
                  <a:lnTo>
                    <a:pt x="158" y="401"/>
                  </a:lnTo>
                  <a:lnTo>
                    <a:pt x="150" y="407"/>
                  </a:lnTo>
                  <a:lnTo>
                    <a:pt x="143" y="409"/>
                  </a:lnTo>
                  <a:lnTo>
                    <a:pt x="137" y="413"/>
                  </a:lnTo>
                  <a:lnTo>
                    <a:pt x="131" y="419"/>
                  </a:lnTo>
                  <a:lnTo>
                    <a:pt x="124" y="424"/>
                  </a:lnTo>
                  <a:lnTo>
                    <a:pt x="116" y="428"/>
                  </a:lnTo>
                  <a:lnTo>
                    <a:pt x="110" y="434"/>
                  </a:lnTo>
                  <a:lnTo>
                    <a:pt x="103" y="438"/>
                  </a:lnTo>
                  <a:lnTo>
                    <a:pt x="97" y="443"/>
                  </a:lnTo>
                  <a:lnTo>
                    <a:pt x="90" y="447"/>
                  </a:lnTo>
                  <a:lnTo>
                    <a:pt x="84" y="453"/>
                  </a:lnTo>
                  <a:lnTo>
                    <a:pt x="78" y="458"/>
                  </a:lnTo>
                  <a:lnTo>
                    <a:pt x="72" y="464"/>
                  </a:lnTo>
                  <a:lnTo>
                    <a:pt x="67" y="468"/>
                  </a:lnTo>
                  <a:lnTo>
                    <a:pt x="59" y="474"/>
                  </a:lnTo>
                  <a:lnTo>
                    <a:pt x="55" y="477"/>
                  </a:lnTo>
                  <a:lnTo>
                    <a:pt x="50" y="483"/>
                  </a:lnTo>
                  <a:lnTo>
                    <a:pt x="40" y="491"/>
                  </a:lnTo>
                  <a:lnTo>
                    <a:pt x="34" y="498"/>
                  </a:lnTo>
                  <a:lnTo>
                    <a:pt x="27" y="504"/>
                  </a:lnTo>
                  <a:lnTo>
                    <a:pt x="23" y="508"/>
                  </a:lnTo>
                  <a:lnTo>
                    <a:pt x="19" y="512"/>
                  </a:lnTo>
                  <a:lnTo>
                    <a:pt x="19" y="514"/>
                  </a:lnTo>
                  <a:lnTo>
                    <a:pt x="0" y="453"/>
                  </a:lnTo>
                  <a:lnTo>
                    <a:pt x="0" y="451"/>
                  </a:lnTo>
                  <a:lnTo>
                    <a:pt x="4" y="445"/>
                  </a:lnTo>
                  <a:lnTo>
                    <a:pt x="8" y="439"/>
                  </a:lnTo>
                  <a:lnTo>
                    <a:pt x="10" y="436"/>
                  </a:lnTo>
                  <a:lnTo>
                    <a:pt x="15" y="428"/>
                  </a:lnTo>
                  <a:lnTo>
                    <a:pt x="19" y="422"/>
                  </a:lnTo>
                  <a:lnTo>
                    <a:pt x="25" y="413"/>
                  </a:lnTo>
                  <a:lnTo>
                    <a:pt x="29" y="407"/>
                  </a:lnTo>
                  <a:lnTo>
                    <a:pt x="36" y="396"/>
                  </a:lnTo>
                  <a:lnTo>
                    <a:pt x="44" y="388"/>
                  </a:lnTo>
                  <a:lnTo>
                    <a:pt x="50" y="377"/>
                  </a:lnTo>
                  <a:lnTo>
                    <a:pt x="57" y="367"/>
                  </a:lnTo>
                  <a:lnTo>
                    <a:pt x="65" y="356"/>
                  </a:lnTo>
                  <a:lnTo>
                    <a:pt x="74" y="346"/>
                  </a:lnTo>
                  <a:lnTo>
                    <a:pt x="78" y="339"/>
                  </a:lnTo>
                  <a:lnTo>
                    <a:pt x="82" y="333"/>
                  </a:lnTo>
                  <a:lnTo>
                    <a:pt x="86" y="327"/>
                  </a:lnTo>
                  <a:lnTo>
                    <a:pt x="91" y="322"/>
                  </a:lnTo>
                  <a:lnTo>
                    <a:pt x="95" y="314"/>
                  </a:lnTo>
                  <a:lnTo>
                    <a:pt x="101" y="308"/>
                  </a:lnTo>
                  <a:lnTo>
                    <a:pt x="105" y="303"/>
                  </a:lnTo>
                  <a:lnTo>
                    <a:pt x="110" y="297"/>
                  </a:lnTo>
                  <a:lnTo>
                    <a:pt x="114" y="291"/>
                  </a:lnTo>
                  <a:lnTo>
                    <a:pt x="120" y="284"/>
                  </a:lnTo>
                  <a:lnTo>
                    <a:pt x="124" y="278"/>
                  </a:lnTo>
                  <a:lnTo>
                    <a:pt x="129" y="272"/>
                  </a:lnTo>
                  <a:lnTo>
                    <a:pt x="133" y="266"/>
                  </a:lnTo>
                  <a:lnTo>
                    <a:pt x="139" y="259"/>
                  </a:lnTo>
                  <a:lnTo>
                    <a:pt x="143" y="253"/>
                  </a:lnTo>
                  <a:lnTo>
                    <a:pt x="150" y="247"/>
                  </a:lnTo>
                  <a:lnTo>
                    <a:pt x="154" y="242"/>
                  </a:lnTo>
                  <a:lnTo>
                    <a:pt x="160" y="234"/>
                  </a:lnTo>
                  <a:lnTo>
                    <a:pt x="166" y="228"/>
                  </a:lnTo>
                  <a:lnTo>
                    <a:pt x="171" y="223"/>
                  </a:lnTo>
                  <a:lnTo>
                    <a:pt x="175" y="215"/>
                  </a:lnTo>
                  <a:lnTo>
                    <a:pt x="181" y="209"/>
                  </a:lnTo>
                  <a:lnTo>
                    <a:pt x="187" y="204"/>
                  </a:lnTo>
                  <a:lnTo>
                    <a:pt x="192" y="198"/>
                  </a:lnTo>
                  <a:lnTo>
                    <a:pt x="196" y="192"/>
                  </a:lnTo>
                  <a:lnTo>
                    <a:pt x="204" y="185"/>
                  </a:lnTo>
                  <a:lnTo>
                    <a:pt x="207" y="179"/>
                  </a:lnTo>
                  <a:lnTo>
                    <a:pt x="213" y="175"/>
                  </a:lnTo>
                  <a:lnTo>
                    <a:pt x="225" y="162"/>
                  </a:lnTo>
                  <a:lnTo>
                    <a:pt x="236" y="152"/>
                  </a:lnTo>
                  <a:lnTo>
                    <a:pt x="245" y="143"/>
                  </a:lnTo>
                  <a:lnTo>
                    <a:pt x="257" y="133"/>
                  </a:lnTo>
                  <a:lnTo>
                    <a:pt x="266" y="122"/>
                  </a:lnTo>
                  <a:lnTo>
                    <a:pt x="278" y="113"/>
                  </a:lnTo>
                  <a:lnTo>
                    <a:pt x="287" y="103"/>
                  </a:lnTo>
                  <a:lnTo>
                    <a:pt x="297" y="95"/>
                  </a:lnTo>
                  <a:lnTo>
                    <a:pt x="306" y="88"/>
                  </a:lnTo>
                  <a:lnTo>
                    <a:pt x="316" y="80"/>
                  </a:lnTo>
                  <a:lnTo>
                    <a:pt x="325" y="73"/>
                  </a:lnTo>
                  <a:lnTo>
                    <a:pt x="333" y="67"/>
                  </a:lnTo>
                  <a:lnTo>
                    <a:pt x="342" y="59"/>
                  </a:lnTo>
                  <a:lnTo>
                    <a:pt x="350" y="54"/>
                  </a:lnTo>
                  <a:lnTo>
                    <a:pt x="358" y="48"/>
                  </a:lnTo>
                  <a:lnTo>
                    <a:pt x="367" y="42"/>
                  </a:lnTo>
                  <a:lnTo>
                    <a:pt x="375" y="38"/>
                  </a:lnTo>
                  <a:lnTo>
                    <a:pt x="382" y="35"/>
                  </a:lnTo>
                  <a:lnTo>
                    <a:pt x="390" y="29"/>
                  </a:lnTo>
                  <a:lnTo>
                    <a:pt x="396" y="25"/>
                  </a:lnTo>
                  <a:lnTo>
                    <a:pt x="401" y="21"/>
                  </a:lnTo>
                  <a:lnTo>
                    <a:pt x="409" y="17"/>
                  </a:lnTo>
                  <a:lnTo>
                    <a:pt x="418" y="10"/>
                  </a:lnTo>
                  <a:lnTo>
                    <a:pt x="430" y="8"/>
                  </a:lnTo>
                  <a:lnTo>
                    <a:pt x="436" y="2"/>
                  </a:lnTo>
                  <a:lnTo>
                    <a:pt x="441" y="0"/>
                  </a:lnTo>
                  <a:lnTo>
                    <a:pt x="443" y="0"/>
                  </a:lnTo>
                  <a:lnTo>
                    <a:pt x="447" y="0"/>
                  </a:lnTo>
                  <a:lnTo>
                    <a:pt x="447" y="0"/>
                  </a:lnTo>
                  <a:close/>
                </a:path>
              </a:pathLst>
            </a:custGeom>
            <a:solidFill>
              <a:srgbClr val="E6FFE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58" name="Freeform 90"/>
            <p:cNvSpPr>
              <a:spLocks/>
            </p:cNvSpPr>
            <p:nvPr/>
          </p:nvSpPr>
          <p:spPr bwMode="auto">
            <a:xfrm>
              <a:off x="3655" y="1750"/>
              <a:ext cx="46" cy="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1" y="2"/>
                </a:cxn>
                <a:cxn ang="0">
                  <a:pos x="53" y="1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1" h="110">
                  <a:moveTo>
                    <a:pt x="0" y="0"/>
                  </a:moveTo>
                  <a:lnTo>
                    <a:pt x="91" y="2"/>
                  </a:lnTo>
                  <a:lnTo>
                    <a:pt x="53" y="1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C2B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59" name="Freeform 91"/>
            <p:cNvSpPr>
              <a:spLocks/>
            </p:cNvSpPr>
            <p:nvPr/>
          </p:nvSpPr>
          <p:spPr bwMode="auto">
            <a:xfrm>
              <a:off x="3305" y="1821"/>
              <a:ext cx="55" cy="96"/>
            </a:xfrm>
            <a:custGeom>
              <a:avLst/>
              <a:gdLst/>
              <a:ahLst/>
              <a:cxnLst>
                <a:cxn ang="0">
                  <a:pos x="61" y="0"/>
                </a:cxn>
                <a:cxn ang="0">
                  <a:pos x="110" y="192"/>
                </a:cxn>
                <a:cxn ang="0">
                  <a:pos x="0" y="95"/>
                </a:cxn>
                <a:cxn ang="0">
                  <a:pos x="61" y="0"/>
                </a:cxn>
                <a:cxn ang="0">
                  <a:pos x="61" y="0"/>
                </a:cxn>
              </a:cxnLst>
              <a:rect l="0" t="0" r="r" b="b"/>
              <a:pathLst>
                <a:path w="110" h="192">
                  <a:moveTo>
                    <a:pt x="61" y="0"/>
                  </a:moveTo>
                  <a:lnTo>
                    <a:pt x="110" y="192"/>
                  </a:lnTo>
                  <a:lnTo>
                    <a:pt x="0" y="95"/>
                  </a:lnTo>
                  <a:lnTo>
                    <a:pt x="61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D4EB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60" name="Freeform 92"/>
            <p:cNvSpPr>
              <a:spLocks/>
            </p:cNvSpPr>
            <p:nvPr/>
          </p:nvSpPr>
          <p:spPr bwMode="auto">
            <a:xfrm>
              <a:off x="3577" y="1414"/>
              <a:ext cx="43" cy="95"/>
            </a:xfrm>
            <a:custGeom>
              <a:avLst/>
              <a:gdLst/>
              <a:ahLst/>
              <a:cxnLst>
                <a:cxn ang="0">
                  <a:pos x="85" y="49"/>
                </a:cxn>
                <a:cxn ang="0">
                  <a:pos x="68" y="0"/>
                </a:cxn>
                <a:cxn ang="0">
                  <a:pos x="64" y="0"/>
                </a:cxn>
                <a:cxn ang="0">
                  <a:pos x="59" y="4"/>
                </a:cxn>
                <a:cxn ang="0">
                  <a:pos x="49" y="10"/>
                </a:cxn>
                <a:cxn ang="0">
                  <a:pos x="42" y="17"/>
                </a:cxn>
                <a:cxn ang="0">
                  <a:pos x="34" y="21"/>
                </a:cxn>
                <a:cxn ang="0">
                  <a:pos x="28" y="27"/>
                </a:cxn>
                <a:cxn ang="0">
                  <a:pos x="23" y="32"/>
                </a:cxn>
                <a:cxn ang="0">
                  <a:pos x="19" y="40"/>
                </a:cxn>
                <a:cxn ang="0">
                  <a:pos x="13" y="48"/>
                </a:cxn>
                <a:cxn ang="0">
                  <a:pos x="11" y="53"/>
                </a:cxn>
                <a:cxn ang="0">
                  <a:pos x="5" y="63"/>
                </a:cxn>
                <a:cxn ang="0">
                  <a:pos x="5" y="72"/>
                </a:cxn>
                <a:cxn ang="0">
                  <a:pos x="2" y="82"/>
                </a:cxn>
                <a:cxn ang="0">
                  <a:pos x="2" y="91"/>
                </a:cxn>
                <a:cxn ang="0">
                  <a:pos x="0" y="101"/>
                </a:cxn>
                <a:cxn ang="0">
                  <a:pos x="0" y="112"/>
                </a:cxn>
                <a:cxn ang="0">
                  <a:pos x="0" y="122"/>
                </a:cxn>
                <a:cxn ang="0">
                  <a:pos x="0" y="131"/>
                </a:cxn>
                <a:cxn ang="0">
                  <a:pos x="2" y="141"/>
                </a:cxn>
                <a:cxn ang="0">
                  <a:pos x="4" y="150"/>
                </a:cxn>
                <a:cxn ang="0">
                  <a:pos x="4" y="158"/>
                </a:cxn>
                <a:cxn ang="0">
                  <a:pos x="5" y="165"/>
                </a:cxn>
                <a:cxn ang="0">
                  <a:pos x="7" y="173"/>
                </a:cxn>
                <a:cxn ang="0">
                  <a:pos x="9" y="179"/>
                </a:cxn>
                <a:cxn ang="0">
                  <a:pos x="11" y="188"/>
                </a:cxn>
                <a:cxn ang="0">
                  <a:pos x="13" y="190"/>
                </a:cxn>
                <a:cxn ang="0">
                  <a:pos x="85" y="49"/>
                </a:cxn>
                <a:cxn ang="0">
                  <a:pos x="85" y="49"/>
                </a:cxn>
              </a:cxnLst>
              <a:rect l="0" t="0" r="r" b="b"/>
              <a:pathLst>
                <a:path w="85" h="190">
                  <a:moveTo>
                    <a:pt x="85" y="49"/>
                  </a:moveTo>
                  <a:lnTo>
                    <a:pt x="68" y="0"/>
                  </a:lnTo>
                  <a:lnTo>
                    <a:pt x="64" y="0"/>
                  </a:lnTo>
                  <a:lnTo>
                    <a:pt x="59" y="4"/>
                  </a:lnTo>
                  <a:lnTo>
                    <a:pt x="49" y="10"/>
                  </a:lnTo>
                  <a:lnTo>
                    <a:pt x="42" y="17"/>
                  </a:lnTo>
                  <a:lnTo>
                    <a:pt x="34" y="21"/>
                  </a:lnTo>
                  <a:lnTo>
                    <a:pt x="28" y="27"/>
                  </a:lnTo>
                  <a:lnTo>
                    <a:pt x="23" y="32"/>
                  </a:lnTo>
                  <a:lnTo>
                    <a:pt x="19" y="40"/>
                  </a:lnTo>
                  <a:lnTo>
                    <a:pt x="13" y="48"/>
                  </a:lnTo>
                  <a:lnTo>
                    <a:pt x="11" y="53"/>
                  </a:lnTo>
                  <a:lnTo>
                    <a:pt x="5" y="63"/>
                  </a:lnTo>
                  <a:lnTo>
                    <a:pt x="5" y="72"/>
                  </a:lnTo>
                  <a:lnTo>
                    <a:pt x="2" y="82"/>
                  </a:lnTo>
                  <a:lnTo>
                    <a:pt x="2" y="91"/>
                  </a:lnTo>
                  <a:lnTo>
                    <a:pt x="0" y="101"/>
                  </a:lnTo>
                  <a:lnTo>
                    <a:pt x="0" y="112"/>
                  </a:lnTo>
                  <a:lnTo>
                    <a:pt x="0" y="122"/>
                  </a:lnTo>
                  <a:lnTo>
                    <a:pt x="0" y="131"/>
                  </a:lnTo>
                  <a:lnTo>
                    <a:pt x="2" y="141"/>
                  </a:lnTo>
                  <a:lnTo>
                    <a:pt x="4" y="150"/>
                  </a:lnTo>
                  <a:lnTo>
                    <a:pt x="4" y="158"/>
                  </a:lnTo>
                  <a:lnTo>
                    <a:pt x="5" y="165"/>
                  </a:lnTo>
                  <a:lnTo>
                    <a:pt x="7" y="173"/>
                  </a:lnTo>
                  <a:lnTo>
                    <a:pt x="9" y="179"/>
                  </a:lnTo>
                  <a:lnTo>
                    <a:pt x="11" y="188"/>
                  </a:lnTo>
                  <a:lnTo>
                    <a:pt x="13" y="190"/>
                  </a:lnTo>
                  <a:lnTo>
                    <a:pt x="85" y="49"/>
                  </a:lnTo>
                  <a:lnTo>
                    <a:pt x="85" y="49"/>
                  </a:lnTo>
                  <a:close/>
                </a:path>
              </a:pathLst>
            </a:custGeom>
            <a:solidFill>
              <a:srgbClr val="6936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61" name="Freeform 93"/>
            <p:cNvSpPr>
              <a:spLocks/>
            </p:cNvSpPr>
            <p:nvPr/>
          </p:nvSpPr>
          <p:spPr bwMode="auto">
            <a:xfrm>
              <a:off x="2432" y="1302"/>
              <a:ext cx="200" cy="98"/>
            </a:xfrm>
            <a:custGeom>
              <a:avLst/>
              <a:gdLst/>
              <a:ahLst/>
              <a:cxnLst>
                <a:cxn ang="0">
                  <a:pos x="402" y="121"/>
                </a:cxn>
                <a:cxn ang="0">
                  <a:pos x="392" y="127"/>
                </a:cxn>
                <a:cxn ang="0">
                  <a:pos x="381" y="131"/>
                </a:cxn>
                <a:cxn ang="0">
                  <a:pos x="367" y="139"/>
                </a:cxn>
                <a:cxn ang="0">
                  <a:pos x="352" y="144"/>
                </a:cxn>
                <a:cxn ang="0">
                  <a:pos x="335" y="152"/>
                </a:cxn>
                <a:cxn ang="0">
                  <a:pos x="318" y="159"/>
                </a:cxn>
                <a:cxn ang="0">
                  <a:pos x="299" y="169"/>
                </a:cxn>
                <a:cxn ang="0">
                  <a:pos x="282" y="175"/>
                </a:cxn>
                <a:cxn ang="0">
                  <a:pos x="265" y="178"/>
                </a:cxn>
                <a:cxn ang="0">
                  <a:pos x="250" y="184"/>
                </a:cxn>
                <a:cxn ang="0">
                  <a:pos x="236" y="188"/>
                </a:cxn>
                <a:cxn ang="0">
                  <a:pos x="225" y="190"/>
                </a:cxn>
                <a:cxn ang="0">
                  <a:pos x="215" y="194"/>
                </a:cxn>
                <a:cxn ang="0">
                  <a:pos x="208" y="196"/>
                </a:cxn>
                <a:cxn ang="0">
                  <a:pos x="196" y="184"/>
                </a:cxn>
                <a:cxn ang="0">
                  <a:pos x="185" y="175"/>
                </a:cxn>
                <a:cxn ang="0">
                  <a:pos x="172" y="163"/>
                </a:cxn>
                <a:cxn ang="0">
                  <a:pos x="160" y="154"/>
                </a:cxn>
                <a:cxn ang="0">
                  <a:pos x="149" y="144"/>
                </a:cxn>
                <a:cxn ang="0">
                  <a:pos x="135" y="135"/>
                </a:cxn>
                <a:cxn ang="0">
                  <a:pos x="124" y="123"/>
                </a:cxn>
                <a:cxn ang="0">
                  <a:pos x="113" y="116"/>
                </a:cxn>
                <a:cxn ang="0">
                  <a:pos x="99" y="106"/>
                </a:cxn>
                <a:cxn ang="0">
                  <a:pos x="86" y="97"/>
                </a:cxn>
                <a:cxn ang="0">
                  <a:pos x="71" y="87"/>
                </a:cxn>
                <a:cxn ang="0">
                  <a:pos x="59" y="80"/>
                </a:cxn>
                <a:cxn ang="0">
                  <a:pos x="44" y="72"/>
                </a:cxn>
                <a:cxn ang="0">
                  <a:pos x="29" y="64"/>
                </a:cxn>
                <a:cxn ang="0">
                  <a:pos x="14" y="59"/>
                </a:cxn>
                <a:cxn ang="0">
                  <a:pos x="0" y="53"/>
                </a:cxn>
                <a:cxn ang="0">
                  <a:pos x="284" y="0"/>
                </a:cxn>
              </a:cxnLst>
              <a:rect l="0" t="0" r="r" b="b"/>
              <a:pathLst>
                <a:path w="402" h="196">
                  <a:moveTo>
                    <a:pt x="284" y="0"/>
                  </a:moveTo>
                  <a:lnTo>
                    <a:pt x="402" y="121"/>
                  </a:lnTo>
                  <a:lnTo>
                    <a:pt x="398" y="121"/>
                  </a:lnTo>
                  <a:lnTo>
                    <a:pt x="392" y="127"/>
                  </a:lnTo>
                  <a:lnTo>
                    <a:pt x="386" y="127"/>
                  </a:lnTo>
                  <a:lnTo>
                    <a:pt x="381" y="131"/>
                  </a:lnTo>
                  <a:lnTo>
                    <a:pt x="375" y="135"/>
                  </a:lnTo>
                  <a:lnTo>
                    <a:pt x="367" y="139"/>
                  </a:lnTo>
                  <a:lnTo>
                    <a:pt x="360" y="142"/>
                  </a:lnTo>
                  <a:lnTo>
                    <a:pt x="352" y="144"/>
                  </a:lnTo>
                  <a:lnTo>
                    <a:pt x="343" y="148"/>
                  </a:lnTo>
                  <a:lnTo>
                    <a:pt x="335" y="152"/>
                  </a:lnTo>
                  <a:lnTo>
                    <a:pt x="326" y="156"/>
                  </a:lnTo>
                  <a:lnTo>
                    <a:pt x="318" y="159"/>
                  </a:lnTo>
                  <a:lnTo>
                    <a:pt x="308" y="163"/>
                  </a:lnTo>
                  <a:lnTo>
                    <a:pt x="299" y="169"/>
                  </a:lnTo>
                  <a:lnTo>
                    <a:pt x="289" y="171"/>
                  </a:lnTo>
                  <a:lnTo>
                    <a:pt x="282" y="175"/>
                  </a:lnTo>
                  <a:lnTo>
                    <a:pt x="272" y="177"/>
                  </a:lnTo>
                  <a:lnTo>
                    <a:pt x="265" y="178"/>
                  </a:lnTo>
                  <a:lnTo>
                    <a:pt x="257" y="180"/>
                  </a:lnTo>
                  <a:lnTo>
                    <a:pt x="250" y="184"/>
                  </a:lnTo>
                  <a:lnTo>
                    <a:pt x="242" y="186"/>
                  </a:lnTo>
                  <a:lnTo>
                    <a:pt x="236" y="188"/>
                  </a:lnTo>
                  <a:lnTo>
                    <a:pt x="231" y="188"/>
                  </a:lnTo>
                  <a:lnTo>
                    <a:pt x="225" y="190"/>
                  </a:lnTo>
                  <a:lnTo>
                    <a:pt x="219" y="192"/>
                  </a:lnTo>
                  <a:lnTo>
                    <a:pt x="215" y="194"/>
                  </a:lnTo>
                  <a:lnTo>
                    <a:pt x="210" y="194"/>
                  </a:lnTo>
                  <a:lnTo>
                    <a:pt x="208" y="196"/>
                  </a:lnTo>
                  <a:lnTo>
                    <a:pt x="202" y="188"/>
                  </a:lnTo>
                  <a:lnTo>
                    <a:pt x="196" y="184"/>
                  </a:lnTo>
                  <a:lnTo>
                    <a:pt x="191" y="178"/>
                  </a:lnTo>
                  <a:lnTo>
                    <a:pt x="185" y="175"/>
                  </a:lnTo>
                  <a:lnTo>
                    <a:pt x="179" y="169"/>
                  </a:lnTo>
                  <a:lnTo>
                    <a:pt x="172" y="163"/>
                  </a:lnTo>
                  <a:lnTo>
                    <a:pt x="166" y="159"/>
                  </a:lnTo>
                  <a:lnTo>
                    <a:pt x="160" y="154"/>
                  </a:lnTo>
                  <a:lnTo>
                    <a:pt x="154" y="148"/>
                  </a:lnTo>
                  <a:lnTo>
                    <a:pt x="149" y="144"/>
                  </a:lnTo>
                  <a:lnTo>
                    <a:pt x="141" y="139"/>
                  </a:lnTo>
                  <a:lnTo>
                    <a:pt x="135" y="135"/>
                  </a:lnTo>
                  <a:lnTo>
                    <a:pt x="130" y="129"/>
                  </a:lnTo>
                  <a:lnTo>
                    <a:pt x="124" y="123"/>
                  </a:lnTo>
                  <a:lnTo>
                    <a:pt x="118" y="120"/>
                  </a:lnTo>
                  <a:lnTo>
                    <a:pt x="113" y="116"/>
                  </a:lnTo>
                  <a:lnTo>
                    <a:pt x="105" y="110"/>
                  </a:lnTo>
                  <a:lnTo>
                    <a:pt x="99" y="106"/>
                  </a:lnTo>
                  <a:lnTo>
                    <a:pt x="92" y="101"/>
                  </a:lnTo>
                  <a:lnTo>
                    <a:pt x="86" y="97"/>
                  </a:lnTo>
                  <a:lnTo>
                    <a:pt x="78" y="91"/>
                  </a:lnTo>
                  <a:lnTo>
                    <a:pt x="71" y="87"/>
                  </a:lnTo>
                  <a:lnTo>
                    <a:pt x="65" y="83"/>
                  </a:lnTo>
                  <a:lnTo>
                    <a:pt x="59" y="80"/>
                  </a:lnTo>
                  <a:lnTo>
                    <a:pt x="52" y="76"/>
                  </a:lnTo>
                  <a:lnTo>
                    <a:pt x="44" y="72"/>
                  </a:lnTo>
                  <a:lnTo>
                    <a:pt x="37" y="68"/>
                  </a:lnTo>
                  <a:lnTo>
                    <a:pt x="29" y="64"/>
                  </a:lnTo>
                  <a:lnTo>
                    <a:pt x="21" y="63"/>
                  </a:lnTo>
                  <a:lnTo>
                    <a:pt x="14" y="59"/>
                  </a:lnTo>
                  <a:lnTo>
                    <a:pt x="8" y="55"/>
                  </a:lnTo>
                  <a:lnTo>
                    <a:pt x="0" y="53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73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62" name="Freeform 94"/>
            <p:cNvSpPr>
              <a:spLocks/>
            </p:cNvSpPr>
            <p:nvPr/>
          </p:nvSpPr>
          <p:spPr bwMode="auto">
            <a:xfrm>
              <a:off x="2808" y="1729"/>
              <a:ext cx="92" cy="193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185" y="177"/>
                </a:cxn>
                <a:cxn ang="0">
                  <a:pos x="0" y="388"/>
                </a:cxn>
                <a:cxn ang="0">
                  <a:pos x="2" y="44"/>
                </a:cxn>
                <a:cxn ang="0">
                  <a:pos x="44" y="0"/>
                </a:cxn>
                <a:cxn ang="0">
                  <a:pos x="44" y="0"/>
                </a:cxn>
              </a:cxnLst>
              <a:rect l="0" t="0" r="r" b="b"/>
              <a:pathLst>
                <a:path w="185" h="388">
                  <a:moveTo>
                    <a:pt x="44" y="0"/>
                  </a:moveTo>
                  <a:lnTo>
                    <a:pt x="185" y="177"/>
                  </a:lnTo>
                  <a:lnTo>
                    <a:pt x="0" y="388"/>
                  </a:lnTo>
                  <a:lnTo>
                    <a:pt x="2" y="44"/>
                  </a:lnTo>
                  <a:lnTo>
                    <a:pt x="44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DEBFE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63" name="Freeform 95"/>
            <p:cNvSpPr>
              <a:spLocks/>
            </p:cNvSpPr>
            <p:nvPr/>
          </p:nvSpPr>
          <p:spPr bwMode="auto">
            <a:xfrm>
              <a:off x="2324" y="2232"/>
              <a:ext cx="18" cy="56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36" y="112"/>
                </a:cxn>
                <a:cxn ang="0">
                  <a:pos x="0" y="60"/>
                </a:cxn>
                <a:cxn ang="0">
                  <a:pos x="36" y="0"/>
                </a:cxn>
                <a:cxn ang="0">
                  <a:pos x="36" y="0"/>
                </a:cxn>
              </a:cxnLst>
              <a:rect l="0" t="0" r="r" b="b"/>
              <a:pathLst>
                <a:path w="36" h="112">
                  <a:moveTo>
                    <a:pt x="36" y="0"/>
                  </a:moveTo>
                  <a:lnTo>
                    <a:pt x="36" y="112"/>
                  </a:lnTo>
                  <a:lnTo>
                    <a:pt x="0" y="60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64" name="Freeform 96"/>
            <p:cNvSpPr>
              <a:spLocks/>
            </p:cNvSpPr>
            <p:nvPr/>
          </p:nvSpPr>
          <p:spPr bwMode="auto">
            <a:xfrm>
              <a:off x="2314" y="2301"/>
              <a:ext cx="29" cy="196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53" y="394"/>
                </a:cxn>
                <a:cxn ang="0">
                  <a:pos x="0" y="352"/>
                </a:cxn>
                <a:cxn ang="0">
                  <a:pos x="59" y="0"/>
                </a:cxn>
                <a:cxn ang="0">
                  <a:pos x="59" y="0"/>
                </a:cxn>
              </a:cxnLst>
              <a:rect l="0" t="0" r="r" b="b"/>
              <a:pathLst>
                <a:path w="59" h="394">
                  <a:moveTo>
                    <a:pt x="59" y="0"/>
                  </a:moveTo>
                  <a:lnTo>
                    <a:pt x="53" y="394"/>
                  </a:lnTo>
                  <a:lnTo>
                    <a:pt x="0" y="352"/>
                  </a:lnTo>
                  <a:lnTo>
                    <a:pt x="59" y="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65" name="Freeform 97"/>
            <p:cNvSpPr>
              <a:spLocks/>
            </p:cNvSpPr>
            <p:nvPr/>
          </p:nvSpPr>
          <p:spPr bwMode="auto">
            <a:xfrm>
              <a:off x="2601" y="2561"/>
              <a:ext cx="102" cy="150"/>
            </a:xfrm>
            <a:custGeom>
              <a:avLst/>
              <a:gdLst/>
              <a:ahLst/>
              <a:cxnLst>
                <a:cxn ang="0">
                  <a:pos x="201" y="297"/>
                </a:cxn>
                <a:cxn ang="0">
                  <a:pos x="200" y="282"/>
                </a:cxn>
                <a:cxn ang="0">
                  <a:pos x="194" y="266"/>
                </a:cxn>
                <a:cxn ang="0">
                  <a:pos x="188" y="249"/>
                </a:cxn>
                <a:cxn ang="0">
                  <a:pos x="179" y="226"/>
                </a:cxn>
                <a:cxn ang="0">
                  <a:pos x="169" y="209"/>
                </a:cxn>
                <a:cxn ang="0">
                  <a:pos x="163" y="196"/>
                </a:cxn>
                <a:cxn ang="0">
                  <a:pos x="156" y="183"/>
                </a:cxn>
                <a:cxn ang="0">
                  <a:pos x="146" y="169"/>
                </a:cxn>
                <a:cxn ang="0">
                  <a:pos x="139" y="156"/>
                </a:cxn>
                <a:cxn ang="0">
                  <a:pos x="127" y="141"/>
                </a:cxn>
                <a:cxn ang="0">
                  <a:pos x="116" y="126"/>
                </a:cxn>
                <a:cxn ang="0">
                  <a:pos x="104" y="112"/>
                </a:cxn>
                <a:cxn ang="0">
                  <a:pos x="93" y="97"/>
                </a:cxn>
                <a:cxn ang="0">
                  <a:pos x="80" y="84"/>
                </a:cxn>
                <a:cxn ang="0">
                  <a:pos x="68" y="71"/>
                </a:cxn>
                <a:cxn ang="0">
                  <a:pos x="59" y="59"/>
                </a:cxn>
                <a:cxn ang="0">
                  <a:pos x="46" y="46"/>
                </a:cxn>
                <a:cxn ang="0">
                  <a:pos x="36" y="34"/>
                </a:cxn>
                <a:cxn ang="0">
                  <a:pos x="21" y="21"/>
                </a:cxn>
                <a:cxn ang="0">
                  <a:pos x="8" y="8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" y="17"/>
                </a:cxn>
                <a:cxn ang="0">
                  <a:pos x="8" y="31"/>
                </a:cxn>
                <a:cxn ang="0">
                  <a:pos x="13" y="46"/>
                </a:cxn>
                <a:cxn ang="0">
                  <a:pos x="21" y="65"/>
                </a:cxn>
                <a:cxn ang="0">
                  <a:pos x="30" y="88"/>
                </a:cxn>
                <a:cxn ang="0">
                  <a:pos x="36" y="97"/>
                </a:cxn>
                <a:cxn ang="0">
                  <a:pos x="44" y="111"/>
                </a:cxn>
                <a:cxn ang="0">
                  <a:pos x="49" y="122"/>
                </a:cxn>
                <a:cxn ang="0">
                  <a:pos x="55" y="135"/>
                </a:cxn>
                <a:cxn ang="0">
                  <a:pos x="63" y="149"/>
                </a:cxn>
                <a:cxn ang="0">
                  <a:pos x="70" y="162"/>
                </a:cxn>
                <a:cxn ang="0">
                  <a:pos x="78" y="173"/>
                </a:cxn>
                <a:cxn ang="0">
                  <a:pos x="85" y="187"/>
                </a:cxn>
                <a:cxn ang="0">
                  <a:pos x="93" y="198"/>
                </a:cxn>
                <a:cxn ang="0">
                  <a:pos x="103" y="209"/>
                </a:cxn>
                <a:cxn ang="0">
                  <a:pos x="114" y="230"/>
                </a:cxn>
                <a:cxn ang="0">
                  <a:pos x="125" y="245"/>
                </a:cxn>
                <a:cxn ang="0">
                  <a:pos x="131" y="257"/>
                </a:cxn>
                <a:cxn ang="0">
                  <a:pos x="135" y="261"/>
                </a:cxn>
                <a:cxn ang="0">
                  <a:pos x="203" y="301"/>
                </a:cxn>
              </a:cxnLst>
              <a:rect l="0" t="0" r="r" b="b"/>
              <a:pathLst>
                <a:path w="203" h="301">
                  <a:moveTo>
                    <a:pt x="203" y="301"/>
                  </a:moveTo>
                  <a:lnTo>
                    <a:pt x="201" y="297"/>
                  </a:lnTo>
                  <a:lnTo>
                    <a:pt x="201" y="289"/>
                  </a:lnTo>
                  <a:lnTo>
                    <a:pt x="200" y="282"/>
                  </a:lnTo>
                  <a:lnTo>
                    <a:pt x="196" y="276"/>
                  </a:lnTo>
                  <a:lnTo>
                    <a:pt x="194" y="266"/>
                  </a:lnTo>
                  <a:lnTo>
                    <a:pt x="192" y="259"/>
                  </a:lnTo>
                  <a:lnTo>
                    <a:pt x="188" y="249"/>
                  </a:lnTo>
                  <a:lnTo>
                    <a:pt x="184" y="238"/>
                  </a:lnTo>
                  <a:lnTo>
                    <a:pt x="179" y="226"/>
                  </a:lnTo>
                  <a:lnTo>
                    <a:pt x="175" y="215"/>
                  </a:lnTo>
                  <a:lnTo>
                    <a:pt x="169" y="209"/>
                  </a:lnTo>
                  <a:lnTo>
                    <a:pt x="167" y="202"/>
                  </a:lnTo>
                  <a:lnTo>
                    <a:pt x="163" y="196"/>
                  </a:lnTo>
                  <a:lnTo>
                    <a:pt x="160" y="188"/>
                  </a:lnTo>
                  <a:lnTo>
                    <a:pt x="156" y="183"/>
                  </a:lnTo>
                  <a:lnTo>
                    <a:pt x="152" y="177"/>
                  </a:lnTo>
                  <a:lnTo>
                    <a:pt x="146" y="169"/>
                  </a:lnTo>
                  <a:lnTo>
                    <a:pt x="144" y="164"/>
                  </a:lnTo>
                  <a:lnTo>
                    <a:pt x="139" y="156"/>
                  </a:lnTo>
                  <a:lnTo>
                    <a:pt x="133" y="149"/>
                  </a:lnTo>
                  <a:lnTo>
                    <a:pt x="127" y="141"/>
                  </a:lnTo>
                  <a:lnTo>
                    <a:pt x="122" y="133"/>
                  </a:lnTo>
                  <a:lnTo>
                    <a:pt x="116" y="126"/>
                  </a:lnTo>
                  <a:lnTo>
                    <a:pt x="110" y="118"/>
                  </a:lnTo>
                  <a:lnTo>
                    <a:pt x="104" y="112"/>
                  </a:lnTo>
                  <a:lnTo>
                    <a:pt x="101" y="105"/>
                  </a:lnTo>
                  <a:lnTo>
                    <a:pt x="93" y="97"/>
                  </a:lnTo>
                  <a:lnTo>
                    <a:pt x="87" y="92"/>
                  </a:lnTo>
                  <a:lnTo>
                    <a:pt x="80" y="84"/>
                  </a:lnTo>
                  <a:lnTo>
                    <a:pt x="74" y="76"/>
                  </a:lnTo>
                  <a:lnTo>
                    <a:pt x="68" y="71"/>
                  </a:lnTo>
                  <a:lnTo>
                    <a:pt x="63" y="65"/>
                  </a:lnTo>
                  <a:lnTo>
                    <a:pt x="59" y="59"/>
                  </a:lnTo>
                  <a:lnTo>
                    <a:pt x="53" y="53"/>
                  </a:lnTo>
                  <a:lnTo>
                    <a:pt x="46" y="46"/>
                  </a:lnTo>
                  <a:lnTo>
                    <a:pt x="40" y="40"/>
                  </a:lnTo>
                  <a:lnTo>
                    <a:pt x="36" y="34"/>
                  </a:lnTo>
                  <a:lnTo>
                    <a:pt x="30" y="31"/>
                  </a:lnTo>
                  <a:lnTo>
                    <a:pt x="21" y="21"/>
                  </a:lnTo>
                  <a:lnTo>
                    <a:pt x="15" y="15"/>
                  </a:lnTo>
                  <a:lnTo>
                    <a:pt x="8" y="8"/>
                  </a:lnTo>
                  <a:lnTo>
                    <a:pt x="4" y="4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12"/>
                  </a:lnTo>
                  <a:lnTo>
                    <a:pt x="4" y="17"/>
                  </a:lnTo>
                  <a:lnTo>
                    <a:pt x="4" y="23"/>
                  </a:lnTo>
                  <a:lnTo>
                    <a:pt x="8" y="31"/>
                  </a:lnTo>
                  <a:lnTo>
                    <a:pt x="9" y="36"/>
                  </a:lnTo>
                  <a:lnTo>
                    <a:pt x="13" y="46"/>
                  </a:lnTo>
                  <a:lnTo>
                    <a:pt x="15" y="55"/>
                  </a:lnTo>
                  <a:lnTo>
                    <a:pt x="21" y="65"/>
                  </a:lnTo>
                  <a:lnTo>
                    <a:pt x="23" y="74"/>
                  </a:lnTo>
                  <a:lnTo>
                    <a:pt x="30" y="88"/>
                  </a:lnTo>
                  <a:lnTo>
                    <a:pt x="32" y="92"/>
                  </a:lnTo>
                  <a:lnTo>
                    <a:pt x="36" y="97"/>
                  </a:lnTo>
                  <a:lnTo>
                    <a:pt x="38" y="105"/>
                  </a:lnTo>
                  <a:lnTo>
                    <a:pt x="44" y="111"/>
                  </a:lnTo>
                  <a:lnTo>
                    <a:pt x="46" y="116"/>
                  </a:lnTo>
                  <a:lnTo>
                    <a:pt x="49" y="122"/>
                  </a:lnTo>
                  <a:lnTo>
                    <a:pt x="53" y="130"/>
                  </a:lnTo>
                  <a:lnTo>
                    <a:pt x="55" y="135"/>
                  </a:lnTo>
                  <a:lnTo>
                    <a:pt x="59" y="141"/>
                  </a:lnTo>
                  <a:lnTo>
                    <a:pt x="63" y="149"/>
                  </a:lnTo>
                  <a:lnTo>
                    <a:pt x="66" y="154"/>
                  </a:lnTo>
                  <a:lnTo>
                    <a:pt x="70" y="162"/>
                  </a:lnTo>
                  <a:lnTo>
                    <a:pt x="74" y="166"/>
                  </a:lnTo>
                  <a:lnTo>
                    <a:pt x="78" y="173"/>
                  </a:lnTo>
                  <a:lnTo>
                    <a:pt x="82" y="179"/>
                  </a:lnTo>
                  <a:lnTo>
                    <a:pt x="85" y="187"/>
                  </a:lnTo>
                  <a:lnTo>
                    <a:pt x="89" y="192"/>
                  </a:lnTo>
                  <a:lnTo>
                    <a:pt x="93" y="198"/>
                  </a:lnTo>
                  <a:lnTo>
                    <a:pt x="97" y="204"/>
                  </a:lnTo>
                  <a:lnTo>
                    <a:pt x="103" y="209"/>
                  </a:lnTo>
                  <a:lnTo>
                    <a:pt x="108" y="219"/>
                  </a:lnTo>
                  <a:lnTo>
                    <a:pt x="114" y="230"/>
                  </a:lnTo>
                  <a:lnTo>
                    <a:pt x="120" y="238"/>
                  </a:lnTo>
                  <a:lnTo>
                    <a:pt x="125" y="245"/>
                  </a:lnTo>
                  <a:lnTo>
                    <a:pt x="127" y="251"/>
                  </a:lnTo>
                  <a:lnTo>
                    <a:pt x="131" y="257"/>
                  </a:lnTo>
                  <a:lnTo>
                    <a:pt x="135" y="259"/>
                  </a:lnTo>
                  <a:lnTo>
                    <a:pt x="135" y="261"/>
                  </a:lnTo>
                  <a:lnTo>
                    <a:pt x="203" y="301"/>
                  </a:lnTo>
                  <a:lnTo>
                    <a:pt x="203" y="301"/>
                  </a:lnTo>
                  <a:close/>
                </a:path>
              </a:pathLst>
            </a:custGeom>
            <a:solidFill>
              <a:srgbClr val="63632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66" name="Freeform 98"/>
            <p:cNvSpPr>
              <a:spLocks/>
            </p:cNvSpPr>
            <p:nvPr/>
          </p:nvSpPr>
          <p:spPr bwMode="auto">
            <a:xfrm>
              <a:off x="2600" y="2556"/>
              <a:ext cx="53" cy="8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6" y="133"/>
                </a:cxn>
                <a:cxn ang="0">
                  <a:pos x="80" y="16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6" h="165">
                  <a:moveTo>
                    <a:pt x="0" y="0"/>
                  </a:moveTo>
                  <a:lnTo>
                    <a:pt x="106" y="133"/>
                  </a:lnTo>
                  <a:lnTo>
                    <a:pt x="80" y="16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A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67" name="Freeform 99"/>
            <p:cNvSpPr>
              <a:spLocks/>
            </p:cNvSpPr>
            <p:nvPr/>
          </p:nvSpPr>
          <p:spPr bwMode="auto">
            <a:xfrm>
              <a:off x="2647" y="2638"/>
              <a:ext cx="43" cy="6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25"/>
                </a:cxn>
                <a:cxn ang="0">
                  <a:pos x="33" y="82"/>
                </a:cxn>
                <a:cxn ang="0">
                  <a:pos x="88" y="126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88" h="126">
                  <a:moveTo>
                    <a:pt x="25" y="0"/>
                  </a:moveTo>
                  <a:lnTo>
                    <a:pt x="0" y="25"/>
                  </a:lnTo>
                  <a:lnTo>
                    <a:pt x="33" y="82"/>
                  </a:lnTo>
                  <a:lnTo>
                    <a:pt x="88" y="126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BDAB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68" name="Freeform 100"/>
            <p:cNvSpPr>
              <a:spLocks/>
            </p:cNvSpPr>
            <p:nvPr/>
          </p:nvSpPr>
          <p:spPr bwMode="auto">
            <a:xfrm>
              <a:off x="3424" y="2425"/>
              <a:ext cx="124" cy="129"/>
            </a:xfrm>
            <a:custGeom>
              <a:avLst/>
              <a:gdLst/>
              <a:ahLst/>
              <a:cxnLst>
                <a:cxn ang="0">
                  <a:pos x="247" y="0"/>
                </a:cxn>
                <a:cxn ang="0">
                  <a:pos x="0" y="249"/>
                </a:cxn>
                <a:cxn ang="0">
                  <a:pos x="131" y="257"/>
                </a:cxn>
                <a:cxn ang="0">
                  <a:pos x="131" y="255"/>
                </a:cxn>
                <a:cxn ang="0">
                  <a:pos x="133" y="251"/>
                </a:cxn>
                <a:cxn ang="0">
                  <a:pos x="135" y="248"/>
                </a:cxn>
                <a:cxn ang="0">
                  <a:pos x="138" y="242"/>
                </a:cxn>
                <a:cxn ang="0">
                  <a:pos x="144" y="234"/>
                </a:cxn>
                <a:cxn ang="0">
                  <a:pos x="148" y="227"/>
                </a:cxn>
                <a:cxn ang="0">
                  <a:pos x="156" y="219"/>
                </a:cxn>
                <a:cxn ang="0">
                  <a:pos x="163" y="210"/>
                </a:cxn>
                <a:cxn ang="0">
                  <a:pos x="169" y="198"/>
                </a:cxn>
                <a:cxn ang="0">
                  <a:pos x="176" y="187"/>
                </a:cxn>
                <a:cxn ang="0">
                  <a:pos x="182" y="175"/>
                </a:cxn>
                <a:cxn ang="0">
                  <a:pos x="192" y="164"/>
                </a:cxn>
                <a:cxn ang="0">
                  <a:pos x="195" y="158"/>
                </a:cxn>
                <a:cxn ang="0">
                  <a:pos x="197" y="153"/>
                </a:cxn>
                <a:cxn ang="0">
                  <a:pos x="201" y="145"/>
                </a:cxn>
                <a:cxn ang="0">
                  <a:pos x="205" y="139"/>
                </a:cxn>
                <a:cxn ang="0">
                  <a:pos x="209" y="134"/>
                </a:cxn>
                <a:cxn ang="0">
                  <a:pos x="211" y="128"/>
                </a:cxn>
                <a:cxn ang="0">
                  <a:pos x="214" y="122"/>
                </a:cxn>
                <a:cxn ang="0">
                  <a:pos x="218" y="116"/>
                </a:cxn>
                <a:cxn ang="0">
                  <a:pos x="218" y="109"/>
                </a:cxn>
                <a:cxn ang="0">
                  <a:pos x="222" y="103"/>
                </a:cxn>
                <a:cxn ang="0">
                  <a:pos x="222" y="97"/>
                </a:cxn>
                <a:cxn ang="0">
                  <a:pos x="226" y="92"/>
                </a:cxn>
                <a:cxn ang="0">
                  <a:pos x="230" y="80"/>
                </a:cxn>
                <a:cxn ang="0">
                  <a:pos x="234" y="71"/>
                </a:cxn>
                <a:cxn ang="0">
                  <a:pos x="235" y="59"/>
                </a:cxn>
                <a:cxn ang="0">
                  <a:pos x="237" y="50"/>
                </a:cxn>
                <a:cxn ang="0">
                  <a:pos x="239" y="42"/>
                </a:cxn>
                <a:cxn ang="0">
                  <a:pos x="243" y="35"/>
                </a:cxn>
                <a:cxn ang="0">
                  <a:pos x="243" y="25"/>
                </a:cxn>
                <a:cxn ang="0">
                  <a:pos x="245" y="19"/>
                </a:cxn>
                <a:cxn ang="0">
                  <a:pos x="245" y="12"/>
                </a:cxn>
                <a:cxn ang="0">
                  <a:pos x="247" y="8"/>
                </a:cxn>
                <a:cxn ang="0">
                  <a:pos x="247" y="2"/>
                </a:cxn>
                <a:cxn ang="0">
                  <a:pos x="247" y="0"/>
                </a:cxn>
                <a:cxn ang="0">
                  <a:pos x="247" y="0"/>
                </a:cxn>
              </a:cxnLst>
              <a:rect l="0" t="0" r="r" b="b"/>
              <a:pathLst>
                <a:path w="247" h="257">
                  <a:moveTo>
                    <a:pt x="247" y="0"/>
                  </a:moveTo>
                  <a:lnTo>
                    <a:pt x="0" y="249"/>
                  </a:lnTo>
                  <a:lnTo>
                    <a:pt x="131" y="257"/>
                  </a:lnTo>
                  <a:lnTo>
                    <a:pt x="131" y="255"/>
                  </a:lnTo>
                  <a:lnTo>
                    <a:pt x="133" y="251"/>
                  </a:lnTo>
                  <a:lnTo>
                    <a:pt x="135" y="248"/>
                  </a:lnTo>
                  <a:lnTo>
                    <a:pt x="138" y="242"/>
                  </a:lnTo>
                  <a:lnTo>
                    <a:pt x="144" y="234"/>
                  </a:lnTo>
                  <a:lnTo>
                    <a:pt x="148" y="227"/>
                  </a:lnTo>
                  <a:lnTo>
                    <a:pt x="156" y="219"/>
                  </a:lnTo>
                  <a:lnTo>
                    <a:pt x="163" y="210"/>
                  </a:lnTo>
                  <a:lnTo>
                    <a:pt x="169" y="198"/>
                  </a:lnTo>
                  <a:lnTo>
                    <a:pt x="176" y="187"/>
                  </a:lnTo>
                  <a:lnTo>
                    <a:pt x="182" y="175"/>
                  </a:lnTo>
                  <a:lnTo>
                    <a:pt x="192" y="164"/>
                  </a:lnTo>
                  <a:lnTo>
                    <a:pt x="195" y="158"/>
                  </a:lnTo>
                  <a:lnTo>
                    <a:pt x="197" y="153"/>
                  </a:lnTo>
                  <a:lnTo>
                    <a:pt x="201" y="145"/>
                  </a:lnTo>
                  <a:lnTo>
                    <a:pt x="205" y="139"/>
                  </a:lnTo>
                  <a:lnTo>
                    <a:pt x="209" y="134"/>
                  </a:lnTo>
                  <a:lnTo>
                    <a:pt x="211" y="128"/>
                  </a:lnTo>
                  <a:lnTo>
                    <a:pt x="214" y="122"/>
                  </a:lnTo>
                  <a:lnTo>
                    <a:pt x="218" y="116"/>
                  </a:lnTo>
                  <a:lnTo>
                    <a:pt x="218" y="109"/>
                  </a:lnTo>
                  <a:lnTo>
                    <a:pt x="222" y="103"/>
                  </a:lnTo>
                  <a:lnTo>
                    <a:pt x="222" y="97"/>
                  </a:lnTo>
                  <a:lnTo>
                    <a:pt x="226" y="92"/>
                  </a:lnTo>
                  <a:lnTo>
                    <a:pt x="230" y="80"/>
                  </a:lnTo>
                  <a:lnTo>
                    <a:pt x="234" y="71"/>
                  </a:lnTo>
                  <a:lnTo>
                    <a:pt x="235" y="59"/>
                  </a:lnTo>
                  <a:lnTo>
                    <a:pt x="237" y="50"/>
                  </a:lnTo>
                  <a:lnTo>
                    <a:pt x="239" y="42"/>
                  </a:lnTo>
                  <a:lnTo>
                    <a:pt x="243" y="35"/>
                  </a:lnTo>
                  <a:lnTo>
                    <a:pt x="243" y="25"/>
                  </a:lnTo>
                  <a:lnTo>
                    <a:pt x="245" y="19"/>
                  </a:lnTo>
                  <a:lnTo>
                    <a:pt x="245" y="12"/>
                  </a:lnTo>
                  <a:lnTo>
                    <a:pt x="247" y="8"/>
                  </a:lnTo>
                  <a:lnTo>
                    <a:pt x="247" y="2"/>
                  </a:lnTo>
                  <a:lnTo>
                    <a:pt x="247" y="0"/>
                  </a:lnTo>
                  <a:lnTo>
                    <a:pt x="24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altLang="zh-CN" dirty="0" smtClean="0"/>
              <a:t>Contents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5613" y="1371599"/>
            <a:ext cx="8237537" cy="4625439"/>
          </a:xfrm>
        </p:spPr>
        <p:txBody>
          <a:bodyPr>
            <a:normAutofit fontScale="77500" lnSpcReduction="20000"/>
          </a:bodyPr>
          <a:lstStyle/>
          <a:p>
            <a:pPr marL="441325">
              <a:buFont typeface="+mj-lt"/>
              <a:buAutoNum type="arabicPeriod"/>
            </a:pPr>
            <a:r>
              <a:rPr lang="en-US" altLang="zh-CN" dirty="0" smtClean="0"/>
              <a:t>What is Signal Integrity </a:t>
            </a:r>
          </a:p>
          <a:p>
            <a:pPr marL="441325">
              <a:buFont typeface="+mj-lt"/>
              <a:buAutoNum type="arabicPeriod"/>
            </a:pPr>
            <a:r>
              <a:rPr lang="en-US" altLang="zh-CN" dirty="0" smtClean="0"/>
              <a:t>Why and When to Signal Integrity</a:t>
            </a:r>
          </a:p>
          <a:p>
            <a:pPr marL="441325">
              <a:buFont typeface="+mj-lt"/>
              <a:buAutoNum type="arabicPeriod"/>
            </a:pPr>
            <a:r>
              <a:rPr lang="en-US" altLang="zh-CN" dirty="0" smtClean="0"/>
              <a:t>How to Signal Integrity</a:t>
            </a:r>
          </a:p>
          <a:p>
            <a:pPr marL="669925" lvl="2"/>
            <a:r>
              <a:rPr lang="en-US" altLang="zh-CN" dirty="0" smtClean="0"/>
              <a:t>Fourier Transform</a:t>
            </a:r>
          </a:p>
          <a:p>
            <a:pPr marL="669925" lvl="2"/>
            <a:r>
              <a:rPr lang="en-US" altLang="zh-CN" dirty="0" smtClean="0"/>
              <a:t>Criteria of Non-Distortion</a:t>
            </a:r>
          </a:p>
          <a:p>
            <a:pPr marL="669925" lvl="2"/>
            <a:r>
              <a:rPr lang="en-US" altLang="zh-CN" dirty="0" smtClean="0"/>
              <a:t>Interconnect and Spectrum</a:t>
            </a:r>
          </a:p>
          <a:p>
            <a:pPr marL="669925" lvl="2"/>
            <a:r>
              <a:rPr lang="en-US" altLang="zh-CN" dirty="0" smtClean="0"/>
              <a:t>Noise</a:t>
            </a:r>
          </a:p>
          <a:p>
            <a:pPr marL="669925" lvl="2"/>
            <a:r>
              <a:rPr lang="en-US" altLang="zh-CN" dirty="0" smtClean="0"/>
              <a:t>Equalization</a:t>
            </a:r>
          </a:p>
          <a:p>
            <a:pPr marL="669925" lvl="2"/>
            <a:r>
              <a:rPr lang="en-US" altLang="zh-CN" dirty="0" smtClean="0"/>
              <a:t>Differential Signaling</a:t>
            </a:r>
          </a:p>
          <a:p>
            <a:pPr marL="441325"/>
            <a:r>
              <a:rPr lang="en-US" altLang="zh-CN" dirty="0" smtClean="0"/>
              <a:t>Appendix</a:t>
            </a:r>
          </a:p>
          <a:p>
            <a:pPr marL="669925" lvl="2"/>
            <a:r>
              <a:rPr lang="en-US" altLang="zh-CN" dirty="0" smtClean="0"/>
              <a:t>RLGC Model</a:t>
            </a:r>
          </a:p>
          <a:p>
            <a:pPr marL="669925" lvl="2"/>
            <a:r>
              <a:rPr lang="en-US" altLang="zh-CN" dirty="0" smtClean="0"/>
              <a:t>Basic of Transmission Line</a:t>
            </a:r>
          </a:p>
          <a:p>
            <a:pPr marL="669925" lvl="2"/>
            <a:r>
              <a:rPr lang="en-US" altLang="zh-CN" dirty="0" smtClean="0"/>
              <a:t>S-parameter</a:t>
            </a:r>
          </a:p>
          <a:p>
            <a:pPr marL="669925" lvl="2"/>
            <a:r>
              <a:rPr lang="en-US" altLang="zh-CN" dirty="0" smtClean="0"/>
              <a:t>TDR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 anchorCtr="0"/>
          <a:lstStyle/>
          <a:p>
            <a:pPr eaLnBrk="1" hangingPunct="1"/>
            <a:r>
              <a:rPr lang="en-US" altLang="zh-CN" dirty="0" smtClean="0"/>
              <a:t>APP1: </a:t>
            </a:r>
            <a:r>
              <a:rPr lang="en-US" altLang="zh-CN" sz="2400" dirty="0" smtClean="0">
                <a:solidFill>
                  <a:schemeClr val="tx1">
                    <a:lumMod val="60000"/>
                    <a:lumOff val="40000"/>
                  </a:schemeClr>
                </a:solidFill>
                <a:ea typeface="宋体" pitchFamily="2" charset="-122"/>
              </a:rPr>
              <a:t>Return Path of Signal</a:t>
            </a:r>
            <a:endParaRPr lang="zh-CN" altLang="en-US" sz="2400" dirty="0" smtClean="0">
              <a:solidFill>
                <a:schemeClr val="tx1">
                  <a:lumMod val="60000"/>
                  <a:lumOff val="40000"/>
                </a:schemeClr>
              </a:solidFill>
              <a:ea typeface="宋体" pitchFamily="2" charset="-122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A</a:t>
            </a:r>
            <a:r>
              <a:rPr lang="en-US" altLang="en-US" smtClean="0">
                <a:ea typeface="宋体" pitchFamily="2" charset="-122"/>
              </a:rPr>
              <a:t>n image current opposite of the signal current</a:t>
            </a:r>
          </a:p>
        </p:txBody>
      </p:sp>
      <p:graphicFrame>
        <p:nvGraphicFramePr>
          <p:cNvPr id="16388" name="Object 4"/>
          <p:cNvGraphicFramePr>
            <a:graphicFrameLocks noChangeAspect="1"/>
          </p:cNvGraphicFramePr>
          <p:nvPr/>
        </p:nvGraphicFramePr>
        <p:xfrm>
          <a:off x="533400" y="2590800"/>
          <a:ext cx="3930650" cy="2043113"/>
        </p:xfrm>
        <a:graphic>
          <a:graphicData uri="http://schemas.openxmlformats.org/presentationml/2006/ole">
            <p:oleObj spid="_x0000_s13314" name="VISIO" r:id="rId4" imgW="2807208" imgH="1888236" progId="">
              <p:embed/>
            </p:oleObj>
          </a:graphicData>
        </a:graphic>
      </p:graphicFrame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914400" y="5181600"/>
            <a:ext cx="2438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Clr>
                <a:srgbClr val="EDB22C"/>
              </a:buClr>
              <a:buFont typeface="Tahoma" pitchFamily="34" charset="0"/>
              <a:buNone/>
            </a:pPr>
            <a:r>
              <a:rPr lang="en-US" altLang="zh-CN" sz="2000">
                <a:latin typeface="Arial" pitchFamily="34" charset="0"/>
                <a:ea typeface="宋体" pitchFamily="2" charset="-122"/>
              </a:rPr>
              <a:t>Solid return path</a:t>
            </a:r>
          </a:p>
        </p:txBody>
      </p:sp>
      <p:graphicFrame>
        <p:nvGraphicFramePr>
          <p:cNvPr id="16390" name="Object 6"/>
          <p:cNvGraphicFramePr>
            <a:graphicFrameLocks noChangeAspect="1"/>
          </p:cNvGraphicFramePr>
          <p:nvPr/>
        </p:nvGraphicFramePr>
        <p:xfrm>
          <a:off x="4419600" y="2590800"/>
          <a:ext cx="4114800" cy="2057400"/>
        </p:xfrm>
        <a:graphic>
          <a:graphicData uri="http://schemas.openxmlformats.org/presentationml/2006/ole">
            <p:oleObj spid="_x0000_s13315" name="VISIO" r:id="rId5" imgW="2807208" imgH="1888236" progId="">
              <p:embed/>
            </p:oleObj>
          </a:graphicData>
        </a:graphic>
      </p:graphicFrame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4724400" y="5181600"/>
            <a:ext cx="3276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Clr>
                <a:srgbClr val="EDB22C"/>
              </a:buClr>
              <a:buFont typeface="Tahoma" pitchFamily="34" charset="0"/>
              <a:buNone/>
            </a:pPr>
            <a:r>
              <a:rPr lang="en-US" altLang="zh-CN" sz="2000">
                <a:latin typeface="Arial" pitchFamily="34" charset="0"/>
                <a:ea typeface="宋体" pitchFamily="2" charset="-122"/>
              </a:rPr>
              <a:t>Split/slot in return path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altLang="zh-CN" dirty="0" smtClean="0"/>
              <a:t>APP2: </a:t>
            </a:r>
            <a:r>
              <a:rPr lang="en-US" altLang="zh-CN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RLGC Model</a:t>
            </a:r>
            <a:endParaRPr lang="zh-CN" altLang="en-US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en-US" altLang="zh-CN" dirty="0" smtClean="0">
                <a:ea typeface="宋体" pitchFamily="2" charset="-122"/>
              </a:rPr>
              <a:t>Resistance/Conductance</a:t>
            </a:r>
          </a:p>
          <a:p>
            <a:pPr lvl="2" eaLnBrk="1" hangingPunct="1"/>
            <a:r>
              <a:rPr lang="en-US" altLang="zh-CN" dirty="0" smtClean="0">
                <a:ea typeface="宋体" pitchFamily="2" charset="-122"/>
              </a:rPr>
              <a:t>Related to geometry, length, cross-section, conductivity</a:t>
            </a:r>
          </a:p>
          <a:p>
            <a:pPr lvl="2" eaLnBrk="1" hangingPunct="1"/>
            <a:r>
              <a:rPr lang="en-US" altLang="zh-CN" dirty="0" smtClean="0">
                <a:ea typeface="宋体" pitchFamily="2" charset="-122"/>
              </a:rPr>
              <a:t>DC conductor loss</a:t>
            </a:r>
          </a:p>
          <a:p>
            <a:pPr lvl="2" eaLnBrk="1" hangingPunct="1"/>
            <a:r>
              <a:rPr lang="en-US" altLang="zh-CN" dirty="0" smtClean="0">
                <a:ea typeface="宋体" pitchFamily="2" charset="-122"/>
              </a:rPr>
              <a:t>AC Skin effect, frequency-dependent</a:t>
            </a:r>
          </a:p>
          <a:p>
            <a:pPr eaLnBrk="1" hangingPunct="1"/>
            <a:endParaRPr lang="en-US" altLang="zh-CN" dirty="0" smtClean="0">
              <a:ea typeface="宋体" pitchFamily="2" charset="-122"/>
            </a:endParaRP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Inductance</a:t>
            </a:r>
          </a:p>
          <a:p>
            <a:pPr lvl="2" eaLnBrk="1" hangingPunct="1"/>
            <a:endParaRPr lang="en-US" altLang="zh-CN" dirty="0" smtClean="0">
              <a:ea typeface="宋体" pitchFamily="2" charset="-122"/>
            </a:endParaRP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Capacitance</a:t>
            </a:r>
          </a:p>
          <a:p>
            <a:pPr lvl="2" eaLnBrk="1" hangingPunct="1"/>
            <a:r>
              <a:rPr lang="en-US" altLang="zh-CN" dirty="0" smtClean="0">
                <a:ea typeface="宋体" pitchFamily="2" charset="-122"/>
              </a:rPr>
              <a:t>Frequency-dependent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6AC0F0-B111-41D2-AE70-D08CE09940F1}" type="datetime1">
              <a:rPr lang="zh-CN" altLang="en-US" smtClean="0"/>
              <a:pPr>
                <a:defRPr/>
              </a:pPr>
              <a:t>2011/6/16</a:t>
            </a:fld>
            <a:endParaRPr lang="en-US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1071" y="1273134"/>
            <a:ext cx="2138549" cy="1925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6083" name="Object 3"/>
          <p:cNvGraphicFramePr>
            <a:graphicFrameLocks noChangeAspect="1"/>
          </p:cNvGraphicFramePr>
          <p:nvPr/>
        </p:nvGraphicFramePr>
        <p:xfrm>
          <a:off x="4495800" y="2514600"/>
          <a:ext cx="712519" cy="515206"/>
        </p:xfrm>
        <a:graphic>
          <a:graphicData uri="http://schemas.openxmlformats.org/presentationml/2006/ole">
            <p:oleObj spid="_x0000_s14338" name="Equation" r:id="rId4" imgW="622030" imgH="444307" progId="Equation.3">
              <p:embed/>
            </p:oleObj>
          </a:graphicData>
        </a:graphic>
      </p:graphicFrame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84675" y="3296867"/>
            <a:ext cx="4759325" cy="96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" name="Group 6"/>
          <p:cNvGrpSpPr>
            <a:grpSpLocks noChangeAspect="1"/>
          </p:cNvGrpSpPr>
          <p:nvPr/>
        </p:nvGrpSpPr>
        <p:grpSpPr bwMode="auto">
          <a:xfrm>
            <a:off x="5677391" y="4529447"/>
            <a:ext cx="3352800" cy="917575"/>
            <a:chOff x="4281" y="7307"/>
            <a:chExt cx="4061" cy="1117"/>
          </a:xfrm>
        </p:grpSpPr>
        <p:sp>
          <p:nvSpPr>
            <p:cNvPr id="46087" name="AutoShape 7"/>
            <p:cNvSpPr>
              <a:spLocks noChangeAspect="1" noChangeArrowheads="1"/>
            </p:cNvSpPr>
            <p:nvPr/>
          </p:nvSpPr>
          <p:spPr bwMode="auto">
            <a:xfrm>
              <a:off x="4281" y="7307"/>
              <a:ext cx="4061" cy="1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88" name="Rectangle 8"/>
            <p:cNvSpPr>
              <a:spLocks noChangeArrowheads="1"/>
            </p:cNvSpPr>
            <p:nvPr/>
          </p:nvSpPr>
          <p:spPr bwMode="auto">
            <a:xfrm>
              <a:off x="5112" y="7307"/>
              <a:ext cx="886" cy="1117"/>
            </a:xfrm>
            <a:prstGeom prst="rect">
              <a:avLst/>
            </a:prstGeom>
            <a:gradFill rotWithShape="1">
              <a:gsLst>
                <a:gs pos="0">
                  <a:srgbClr val="FF0000">
                    <a:gamma/>
                    <a:tint val="0"/>
                    <a:invGamma/>
                  </a:srgbClr>
                </a:gs>
                <a:gs pos="100000">
                  <a:srgbClr val="FF0000"/>
                </a:gs>
              </a:gsLst>
              <a:lin ang="5400000" scaled="1"/>
            </a:gradFill>
            <a:ln w="9525" algn="ctr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89" name="Rectangle 9"/>
            <p:cNvSpPr>
              <a:spLocks noChangeArrowheads="1"/>
            </p:cNvSpPr>
            <p:nvPr/>
          </p:nvSpPr>
          <p:spPr bwMode="auto">
            <a:xfrm>
              <a:off x="6589" y="7307"/>
              <a:ext cx="886" cy="1115"/>
            </a:xfrm>
            <a:prstGeom prst="rect">
              <a:avLst/>
            </a:prstGeom>
            <a:gradFill rotWithShape="1">
              <a:gsLst>
                <a:gs pos="0">
                  <a:srgbClr val="FF0000"/>
                </a:gs>
                <a:gs pos="50000">
                  <a:srgbClr val="FF0000">
                    <a:gamma/>
                    <a:tint val="0"/>
                    <a:invGamma/>
                  </a:srgbClr>
                </a:gs>
                <a:gs pos="100000">
                  <a:srgbClr val="FF0000"/>
                </a:gs>
              </a:gsLst>
              <a:lin ang="5400000" scaled="1"/>
            </a:gradFill>
            <a:ln w="9525" algn="ctr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6626423" y="5498275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/>
              <a:t>Skin Effect</a:t>
            </a:r>
            <a:endParaRPr lang="zh-CN" altLang="en-US" sz="1800" dirty="0"/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6090" name="Object 10"/>
          <p:cNvGraphicFramePr>
            <a:graphicFrameLocks noChangeAspect="1"/>
          </p:cNvGraphicFramePr>
          <p:nvPr/>
        </p:nvGraphicFramePr>
        <p:xfrm>
          <a:off x="1600200" y="4343400"/>
          <a:ext cx="1128155" cy="486888"/>
        </p:xfrm>
        <a:graphic>
          <a:graphicData uri="http://schemas.openxmlformats.org/presentationml/2006/ole">
            <p:oleObj spid="_x0000_s14339" name="Equation" r:id="rId6" imgW="901309" imgH="393529" progId="Equation.3">
              <p:embed/>
            </p:oleObj>
          </a:graphicData>
        </a:graphic>
      </p:graphicFrame>
      <p:sp>
        <p:nvSpPr>
          <p:cNvPr id="46093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6092" name="Object 12"/>
          <p:cNvGraphicFramePr>
            <a:graphicFrameLocks noChangeAspect="1"/>
          </p:cNvGraphicFramePr>
          <p:nvPr/>
        </p:nvGraphicFramePr>
        <p:xfrm>
          <a:off x="2590800" y="3352800"/>
          <a:ext cx="1085850" cy="485775"/>
        </p:xfrm>
        <a:graphic>
          <a:graphicData uri="http://schemas.openxmlformats.org/presentationml/2006/ole">
            <p:oleObj spid="_x0000_s14340" name="Equation" r:id="rId7" imgW="87624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 anchorCtr="0">
            <a:normAutofit fontScale="90000"/>
          </a:bodyPr>
          <a:lstStyle/>
          <a:p>
            <a:pPr eaLnBrk="1" hangingPunct="1"/>
            <a:r>
              <a:rPr lang="en-US" altLang="zh-CN" dirty="0" smtClean="0"/>
              <a:t>APP3: </a:t>
            </a:r>
            <a:r>
              <a:rPr lang="en-US" altLang="zh-CN" dirty="0" smtClean="0">
                <a:solidFill>
                  <a:schemeClr val="tx1">
                    <a:lumMod val="60000"/>
                    <a:lumOff val="40000"/>
                  </a:schemeClr>
                </a:solidFill>
                <a:ea typeface="宋体" pitchFamily="2" charset="-122"/>
              </a:rPr>
              <a:t>Time Domain VS Frequency Domain</a:t>
            </a:r>
            <a:endParaRPr lang="en-US" altLang="zh-CN" sz="1800" dirty="0" smtClean="0">
              <a:solidFill>
                <a:schemeClr val="tx1">
                  <a:lumMod val="60000"/>
                  <a:lumOff val="40000"/>
                </a:schemeClr>
              </a:solidFill>
              <a:ea typeface="宋体" pitchFamily="2" charset="-122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176339"/>
            <a:ext cx="8763000" cy="4462462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ea typeface="宋体" pitchFamily="2" charset="-122"/>
              </a:rPr>
              <a:t>Digital system is designed and correlated intensively in time domain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Correlation between TD and FD</a:t>
            </a:r>
          </a:p>
        </p:txBody>
      </p:sp>
      <p:pic>
        <p:nvPicPr>
          <p:cNvPr id="5" name="Picture 3" descr="brkout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1563" y="3473450"/>
            <a:ext cx="2841625" cy="192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brkout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9663" y="3473450"/>
            <a:ext cx="2841625" cy="191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via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9663" y="3357563"/>
            <a:ext cx="2867025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via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9663" y="3357563"/>
            <a:ext cx="2881312" cy="209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155575" y="2973388"/>
            <a:ext cx="3033713" cy="2111375"/>
            <a:chOff x="122" y="2378"/>
            <a:chExt cx="1911" cy="1330"/>
          </a:xfrm>
        </p:grpSpPr>
        <p:sp>
          <p:nvSpPr>
            <p:cNvPr id="6273" name="Line 39"/>
            <p:cNvSpPr>
              <a:spLocks noChangeShapeType="1"/>
            </p:cNvSpPr>
            <p:nvPr/>
          </p:nvSpPr>
          <p:spPr bwMode="auto">
            <a:xfrm flipV="1">
              <a:off x="122" y="2378"/>
              <a:ext cx="0" cy="133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4" name="Line 40"/>
            <p:cNvSpPr>
              <a:spLocks noChangeShapeType="1"/>
            </p:cNvSpPr>
            <p:nvPr/>
          </p:nvSpPr>
          <p:spPr bwMode="auto">
            <a:xfrm>
              <a:off x="122" y="3708"/>
              <a:ext cx="191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41"/>
          <p:cNvGrpSpPr>
            <a:grpSpLocks/>
          </p:cNvGrpSpPr>
          <p:nvPr/>
        </p:nvGrpSpPr>
        <p:grpSpPr bwMode="auto">
          <a:xfrm>
            <a:off x="6837363" y="3473450"/>
            <a:ext cx="1958975" cy="1382713"/>
            <a:chOff x="2493" y="2862"/>
            <a:chExt cx="1234" cy="871"/>
          </a:xfrm>
        </p:grpSpPr>
        <p:sp>
          <p:nvSpPr>
            <p:cNvPr id="6258" name="Freeform 42"/>
            <p:cNvSpPr>
              <a:spLocks/>
            </p:cNvSpPr>
            <p:nvPr/>
          </p:nvSpPr>
          <p:spPr bwMode="auto">
            <a:xfrm>
              <a:off x="2517" y="2874"/>
              <a:ext cx="1137" cy="472"/>
            </a:xfrm>
            <a:custGeom>
              <a:avLst/>
              <a:gdLst>
                <a:gd name="T0" fmla="*/ 0 w 1137"/>
                <a:gd name="T1" fmla="*/ 448 h 472"/>
                <a:gd name="T2" fmla="*/ 291 w 1137"/>
                <a:gd name="T3" fmla="*/ 109 h 472"/>
                <a:gd name="T4" fmla="*/ 799 w 1137"/>
                <a:gd name="T5" fmla="*/ 61 h 472"/>
                <a:gd name="T6" fmla="*/ 1137 w 1137"/>
                <a:gd name="T7" fmla="*/ 472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9" name="Freeform 43"/>
            <p:cNvSpPr>
              <a:spLocks/>
            </p:cNvSpPr>
            <p:nvPr/>
          </p:nvSpPr>
          <p:spPr bwMode="auto">
            <a:xfrm flipV="1">
              <a:off x="2517" y="3298"/>
              <a:ext cx="1137" cy="411"/>
            </a:xfrm>
            <a:custGeom>
              <a:avLst/>
              <a:gdLst>
                <a:gd name="T0" fmla="*/ 0 w 1137"/>
                <a:gd name="T1" fmla="*/ 149 h 472"/>
                <a:gd name="T2" fmla="*/ 291 w 1137"/>
                <a:gd name="T3" fmla="*/ 37 h 472"/>
                <a:gd name="T4" fmla="*/ 799 w 1137"/>
                <a:gd name="T5" fmla="*/ 20 h 472"/>
                <a:gd name="T6" fmla="*/ 1137 w 1137"/>
                <a:gd name="T7" fmla="*/ 156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0" name="Freeform 44"/>
            <p:cNvSpPr>
              <a:spLocks/>
            </p:cNvSpPr>
            <p:nvPr/>
          </p:nvSpPr>
          <p:spPr bwMode="auto">
            <a:xfrm flipV="1">
              <a:off x="2541" y="3298"/>
              <a:ext cx="1137" cy="411"/>
            </a:xfrm>
            <a:custGeom>
              <a:avLst/>
              <a:gdLst>
                <a:gd name="T0" fmla="*/ 0 w 1137"/>
                <a:gd name="T1" fmla="*/ 149 h 472"/>
                <a:gd name="T2" fmla="*/ 291 w 1137"/>
                <a:gd name="T3" fmla="*/ 37 h 472"/>
                <a:gd name="T4" fmla="*/ 799 w 1137"/>
                <a:gd name="T5" fmla="*/ 20 h 472"/>
                <a:gd name="T6" fmla="*/ 1137 w 1137"/>
                <a:gd name="T7" fmla="*/ 156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1" name="Freeform 45"/>
            <p:cNvSpPr>
              <a:spLocks/>
            </p:cNvSpPr>
            <p:nvPr/>
          </p:nvSpPr>
          <p:spPr bwMode="auto">
            <a:xfrm flipV="1">
              <a:off x="2517" y="3322"/>
              <a:ext cx="1137" cy="411"/>
            </a:xfrm>
            <a:custGeom>
              <a:avLst/>
              <a:gdLst>
                <a:gd name="T0" fmla="*/ 0 w 1137"/>
                <a:gd name="T1" fmla="*/ 149 h 472"/>
                <a:gd name="T2" fmla="*/ 291 w 1137"/>
                <a:gd name="T3" fmla="*/ 37 h 472"/>
                <a:gd name="T4" fmla="*/ 799 w 1137"/>
                <a:gd name="T5" fmla="*/ 20 h 472"/>
                <a:gd name="T6" fmla="*/ 1137 w 1137"/>
                <a:gd name="T7" fmla="*/ 156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2" name="Freeform 46"/>
            <p:cNvSpPr>
              <a:spLocks/>
            </p:cNvSpPr>
            <p:nvPr/>
          </p:nvSpPr>
          <p:spPr bwMode="auto">
            <a:xfrm flipV="1">
              <a:off x="2566" y="3322"/>
              <a:ext cx="1137" cy="411"/>
            </a:xfrm>
            <a:custGeom>
              <a:avLst/>
              <a:gdLst>
                <a:gd name="T0" fmla="*/ 0 w 1137"/>
                <a:gd name="T1" fmla="*/ 149 h 472"/>
                <a:gd name="T2" fmla="*/ 291 w 1137"/>
                <a:gd name="T3" fmla="*/ 37 h 472"/>
                <a:gd name="T4" fmla="*/ 799 w 1137"/>
                <a:gd name="T5" fmla="*/ 20 h 472"/>
                <a:gd name="T6" fmla="*/ 1137 w 1137"/>
                <a:gd name="T7" fmla="*/ 156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3" name="Freeform 47"/>
            <p:cNvSpPr>
              <a:spLocks/>
            </p:cNvSpPr>
            <p:nvPr/>
          </p:nvSpPr>
          <p:spPr bwMode="auto">
            <a:xfrm flipV="1">
              <a:off x="2517" y="3274"/>
              <a:ext cx="1137" cy="411"/>
            </a:xfrm>
            <a:custGeom>
              <a:avLst/>
              <a:gdLst>
                <a:gd name="T0" fmla="*/ 0 w 1137"/>
                <a:gd name="T1" fmla="*/ 149 h 472"/>
                <a:gd name="T2" fmla="*/ 291 w 1137"/>
                <a:gd name="T3" fmla="*/ 37 h 472"/>
                <a:gd name="T4" fmla="*/ 799 w 1137"/>
                <a:gd name="T5" fmla="*/ 20 h 472"/>
                <a:gd name="T6" fmla="*/ 1137 w 1137"/>
                <a:gd name="T7" fmla="*/ 156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4" name="Freeform 48"/>
            <p:cNvSpPr>
              <a:spLocks/>
            </p:cNvSpPr>
            <p:nvPr/>
          </p:nvSpPr>
          <p:spPr bwMode="auto">
            <a:xfrm flipV="1">
              <a:off x="2493" y="3274"/>
              <a:ext cx="1137" cy="411"/>
            </a:xfrm>
            <a:custGeom>
              <a:avLst/>
              <a:gdLst>
                <a:gd name="T0" fmla="*/ 0 w 1137"/>
                <a:gd name="T1" fmla="*/ 149 h 472"/>
                <a:gd name="T2" fmla="*/ 291 w 1137"/>
                <a:gd name="T3" fmla="*/ 37 h 472"/>
                <a:gd name="T4" fmla="*/ 799 w 1137"/>
                <a:gd name="T5" fmla="*/ 20 h 472"/>
                <a:gd name="T6" fmla="*/ 1137 w 1137"/>
                <a:gd name="T7" fmla="*/ 156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5" name="Freeform 49"/>
            <p:cNvSpPr>
              <a:spLocks/>
            </p:cNvSpPr>
            <p:nvPr/>
          </p:nvSpPr>
          <p:spPr bwMode="auto">
            <a:xfrm flipV="1">
              <a:off x="2566" y="3298"/>
              <a:ext cx="1137" cy="411"/>
            </a:xfrm>
            <a:custGeom>
              <a:avLst/>
              <a:gdLst>
                <a:gd name="T0" fmla="*/ 0 w 1137"/>
                <a:gd name="T1" fmla="*/ 149 h 472"/>
                <a:gd name="T2" fmla="*/ 291 w 1137"/>
                <a:gd name="T3" fmla="*/ 37 h 472"/>
                <a:gd name="T4" fmla="*/ 799 w 1137"/>
                <a:gd name="T5" fmla="*/ 20 h 472"/>
                <a:gd name="T6" fmla="*/ 1137 w 1137"/>
                <a:gd name="T7" fmla="*/ 156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6" name="Freeform 50"/>
            <p:cNvSpPr>
              <a:spLocks/>
            </p:cNvSpPr>
            <p:nvPr/>
          </p:nvSpPr>
          <p:spPr bwMode="auto">
            <a:xfrm flipV="1">
              <a:off x="2493" y="3298"/>
              <a:ext cx="1137" cy="411"/>
            </a:xfrm>
            <a:custGeom>
              <a:avLst/>
              <a:gdLst>
                <a:gd name="T0" fmla="*/ 0 w 1137"/>
                <a:gd name="T1" fmla="*/ 149 h 472"/>
                <a:gd name="T2" fmla="*/ 291 w 1137"/>
                <a:gd name="T3" fmla="*/ 37 h 472"/>
                <a:gd name="T4" fmla="*/ 799 w 1137"/>
                <a:gd name="T5" fmla="*/ 20 h 472"/>
                <a:gd name="T6" fmla="*/ 1137 w 1137"/>
                <a:gd name="T7" fmla="*/ 156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7" name="Freeform 51"/>
            <p:cNvSpPr>
              <a:spLocks/>
            </p:cNvSpPr>
            <p:nvPr/>
          </p:nvSpPr>
          <p:spPr bwMode="auto">
            <a:xfrm>
              <a:off x="2541" y="2887"/>
              <a:ext cx="1137" cy="472"/>
            </a:xfrm>
            <a:custGeom>
              <a:avLst/>
              <a:gdLst>
                <a:gd name="T0" fmla="*/ 0 w 1137"/>
                <a:gd name="T1" fmla="*/ 448 h 472"/>
                <a:gd name="T2" fmla="*/ 291 w 1137"/>
                <a:gd name="T3" fmla="*/ 109 h 472"/>
                <a:gd name="T4" fmla="*/ 799 w 1137"/>
                <a:gd name="T5" fmla="*/ 61 h 472"/>
                <a:gd name="T6" fmla="*/ 1137 w 1137"/>
                <a:gd name="T7" fmla="*/ 472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8" name="Freeform 52"/>
            <p:cNvSpPr>
              <a:spLocks/>
            </p:cNvSpPr>
            <p:nvPr/>
          </p:nvSpPr>
          <p:spPr bwMode="auto">
            <a:xfrm>
              <a:off x="2493" y="2887"/>
              <a:ext cx="1137" cy="472"/>
            </a:xfrm>
            <a:custGeom>
              <a:avLst/>
              <a:gdLst>
                <a:gd name="T0" fmla="*/ 0 w 1137"/>
                <a:gd name="T1" fmla="*/ 448 h 472"/>
                <a:gd name="T2" fmla="*/ 291 w 1137"/>
                <a:gd name="T3" fmla="*/ 109 h 472"/>
                <a:gd name="T4" fmla="*/ 799 w 1137"/>
                <a:gd name="T5" fmla="*/ 61 h 472"/>
                <a:gd name="T6" fmla="*/ 1137 w 1137"/>
                <a:gd name="T7" fmla="*/ 472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9" name="Freeform 53"/>
            <p:cNvSpPr>
              <a:spLocks/>
            </p:cNvSpPr>
            <p:nvPr/>
          </p:nvSpPr>
          <p:spPr bwMode="auto">
            <a:xfrm>
              <a:off x="2590" y="2874"/>
              <a:ext cx="1137" cy="472"/>
            </a:xfrm>
            <a:custGeom>
              <a:avLst/>
              <a:gdLst>
                <a:gd name="T0" fmla="*/ 0 w 1137"/>
                <a:gd name="T1" fmla="*/ 448 h 472"/>
                <a:gd name="T2" fmla="*/ 291 w 1137"/>
                <a:gd name="T3" fmla="*/ 109 h 472"/>
                <a:gd name="T4" fmla="*/ 799 w 1137"/>
                <a:gd name="T5" fmla="*/ 61 h 472"/>
                <a:gd name="T6" fmla="*/ 1137 w 1137"/>
                <a:gd name="T7" fmla="*/ 472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0" name="Freeform 54"/>
            <p:cNvSpPr>
              <a:spLocks/>
            </p:cNvSpPr>
            <p:nvPr/>
          </p:nvSpPr>
          <p:spPr bwMode="auto">
            <a:xfrm>
              <a:off x="2566" y="2874"/>
              <a:ext cx="1137" cy="472"/>
            </a:xfrm>
            <a:custGeom>
              <a:avLst/>
              <a:gdLst>
                <a:gd name="T0" fmla="*/ 0 w 1137"/>
                <a:gd name="T1" fmla="*/ 448 h 472"/>
                <a:gd name="T2" fmla="*/ 291 w 1137"/>
                <a:gd name="T3" fmla="*/ 109 h 472"/>
                <a:gd name="T4" fmla="*/ 799 w 1137"/>
                <a:gd name="T5" fmla="*/ 61 h 472"/>
                <a:gd name="T6" fmla="*/ 1137 w 1137"/>
                <a:gd name="T7" fmla="*/ 472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1" name="Freeform 55"/>
            <p:cNvSpPr>
              <a:spLocks/>
            </p:cNvSpPr>
            <p:nvPr/>
          </p:nvSpPr>
          <p:spPr bwMode="auto">
            <a:xfrm>
              <a:off x="2493" y="2862"/>
              <a:ext cx="1137" cy="472"/>
            </a:xfrm>
            <a:custGeom>
              <a:avLst/>
              <a:gdLst>
                <a:gd name="T0" fmla="*/ 0 w 1137"/>
                <a:gd name="T1" fmla="*/ 448 h 472"/>
                <a:gd name="T2" fmla="*/ 291 w 1137"/>
                <a:gd name="T3" fmla="*/ 109 h 472"/>
                <a:gd name="T4" fmla="*/ 799 w 1137"/>
                <a:gd name="T5" fmla="*/ 61 h 472"/>
                <a:gd name="T6" fmla="*/ 1137 w 1137"/>
                <a:gd name="T7" fmla="*/ 472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2" name="Freeform 56"/>
            <p:cNvSpPr>
              <a:spLocks/>
            </p:cNvSpPr>
            <p:nvPr/>
          </p:nvSpPr>
          <p:spPr bwMode="auto">
            <a:xfrm>
              <a:off x="2541" y="2862"/>
              <a:ext cx="1137" cy="472"/>
            </a:xfrm>
            <a:custGeom>
              <a:avLst/>
              <a:gdLst>
                <a:gd name="T0" fmla="*/ 0 w 1137"/>
                <a:gd name="T1" fmla="*/ 448 h 472"/>
                <a:gd name="T2" fmla="*/ 291 w 1137"/>
                <a:gd name="T3" fmla="*/ 109 h 472"/>
                <a:gd name="T4" fmla="*/ 799 w 1137"/>
                <a:gd name="T5" fmla="*/ 61 h 472"/>
                <a:gd name="T6" fmla="*/ 1137 w 1137"/>
                <a:gd name="T7" fmla="*/ 472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57"/>
          <p:cNvGrpSpPr>
            <a:grpSpLocks/>
          </p:cNvGrpSpPr>
          <p:nvPr/>
        </p:nvGrpSpPr>
        <p:grpSpPr bwMode="auto">
          <a:xfrm>
            <a:off x="6799263" y="3703638"/>
            <a:ext cx="1958975" cy="922337"/>
            <a:chOff x="4113" y="3007"/>
            <a:chExt cx="1234" cy="581"/>
          </a:xfrm>
        </p:grpSpPr>
        <p:sp>
          <p:nvSpPr>
            <p:cNvPr id="6220" name="Freeform 58"/>
            <p:cNvSpPr>
              <a:spLocks/>
            </p:cNvSpPr>
            <p:nvPr/>
          </p:nvSpPr>
          <p:spPr bwMode="auto">
            <a:xfrm>
              <a:off x="4137" y="3019"/>
              <a:ext cx="1137" cy="351"/>
            </a:xfrm>
            <a:custGeom>
              <a:avLst/>
              <a:gdLst>
                <a:gd name="T0" fmla="*/ 0 w 1137"/>
                <a:gd name="T1" fmla="*/ 42 h 472"/>
                <a:gd name="T2" fmla="*/ 291 w 1137"/>
                <a:gd name="T3" fmla="*/ 10 h 472"/>
                <a:gd name="T4" fmla="*/ 799 w 1137"/>
                <a:gd name="T5" fmla="*/ 5 h 472"/>
                <a:gd name="T6" fmla="*/ 1137 w 1137"/>
                <a:gd name="T7" fmla="*/ 44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1" name="Freeform 59"/>
            <p:cNvSpPr>
              <a:spLocks/>
            </p:cNvSpPr>
            <p:nvPr/>
          </p:nvSpPr>
          <p:spPr bwMode="auto">
            <a:xfrm flipV="1">
              <a:off x="4137" y="3297"/>
              <a:ext cx="1137" cy="266"/>
            </a:xfrm>
            <a:custGeom>
              <a:avLst/>
              <a:gdLst>
                <a:gd name="T0" fmla="*/ 0 w 1137"/>
                <a:gd name="T1" fmla="*/ 5 h 472"/>
                <a:gd name="T2" fmla="*/ 291 w 1137"/>
                <a:gd name="T3" fmla="*/ 1 h 472"/>
                <a:gd name="T4" fmla="*/ 799 w 1137"/>
                <a:gd name="T5" fmla="*/ 1 h 472"/>
                <a:gd name="T6" fmla="*/ 1137 w 1137"/>
                <a:gd name="T7" fmla="*/ 5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2" name="Freeform 60"/>
            <p:cNvSpPr>
              <a:spLocks/>
            </p:cNvSpPr>
            <p:nvPr/>
          </p:nvSpPr>
          <p:spPr bwMode="auto">
            <a:xfrm flipV="1">
              <a:off x="4161" y="3297"/>
              <a:ext cx="1137" cy="266"/>
            </a:xfrm>
            <a:custGeom>
              <a:avLst/>
              <a:gdLst>
                <a:gd name="T0" fmla="*/ 0 w 1137"/>
                <a:gd name="T1" fmla="*/ 5 h 472"/>
                <a:gd name="T2" fmla="*/ 291 w 1137"/>
                <a:gd name="T3" fmla="*/ 1 h 472"/>
                <a:gd name="T4" fmla="*/ 799 w 1137"/>
                <a:gd name="T5" fmla="*/ 1 h 472"/>
                <a:gd name="T6" fmla="*/ 1137 w 1137"/>
                <a:gd name="T7" fmla="*/ 5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3" name="Freeform 61"/>
            <p:cNvSpPr>
              <a:spLocks/>
            </p:cNvSpPr>
            <p:nvPr/>
          </p:nvSpPr>
          <p:spPr bwMode="auto">
            <a:xfrm flipV="1">
              <a:off x="4137" y="3321"/>
              <a:ext cx="1137" cy="266"/>
            </a:xfrm>
            <a:custGeom>
              <a:avLst/>
              <a:gdLst>
                <a:gd name="T0" fmla="*/ 0 w 1137"/>
                <a:gd name="T1" fmla="*/ 5 h 472"/>
                <a:gd name="T2" fmla="*/ 291 w 1137"/>
                <a:gd name="T3" fmla="*/ 1 h 472"/>
                <a:gd name="T4" fmla="*/ 799 w 1137"/>
                <a:gd name="T5" fmla="*/ 1 h 472"/>
                <a:gd name="T6" fmla="*/ 1137 w 1137"/>
                <a:gd name="T7" fmla="*/ 5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4" name="Freeform 62"/>
            <p:cNvSpPr>
              <a:spLocks/>
            </p:cNvSpPr>
            <p:nvPr/>
          </p:nvSpPr>
          <p:spPr bwMode="auto">
            <a:xfrm flipV="1">
              <a:off x="4186" y="3321"/>
              <a:ext cx="1137" cy="266"/>
            </a:xfrm>
            <a:custGeom>
              <a:avLst/>
              <a:gdLst>
                <a:gd name="T0" fmla="*/ 0 w 1137"/>
                <a:gd name="T1" fmla="*/ 5 h 472"/>
                <a:gd name="T2" fmla="*/ 291 w 1137"/>
                <a:gd name="T3" fmla="*/ 1 h 472"/>
                <a:gd name="T4" fmla="*/ 799 w 1137"/>
                <a:gd name="T5" fmla="*/ 1 h 472"/>
                <a:gd name="T6" fmla="*/ 1137 w 1137"/>
                <a:gd name="T7" fmla="*/ 5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5" name="Freeform 63"/>
            <p:cNvSpPr>
              <a:spLocks/>
            </p:cNvSpPr>
            <p:nvPr/>
          </p:nvSpPr>
          <p:spPr bwMode="auto">
            <a:xfrm flipV="1">
              <a:off x="4137" y="3273"/>
              <a:ext cx="1137" cy="315"/>
            </a:xfrm>
            <a:custGeom>
              <a:avLst/>
              <a:gdLst>
                <a:gd name="T0" fmla="*/ 0 w 1137"/>
                <a:gd name="T1" fmla="*/ 17 h 472"/>
                <a:gd name="T2" fmla="*/ 291 w 1137"/>
                <a:gd name="T3" fmla="*/ 5 h 472"/>
                <a:gd name="T4" fmla="*/ 799 w 1137"/>
                <a:gd name="T5" fmla="*/ 2 h 472"/>
                <a:gd name="T6" fmla="*/ 1137 w 1137"/>
                <a:gd name="T7" fmla="*/ 18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6" name="Freeform 64"/>
            <p:cNvSpPr>
              <a:spLocks/>
            </p:cNvSpPr>
            <p:nvPr/>
          </p:nvSpPr>
          <p:spPr bwMode="auto">
            <a:xfrm flipV="1">
              <a:off x="4113" y="3273"/>
              <a:ext cx="1137" cy="315"/>
            </a:xfrm>
            <a:custGeom>
              <a:avLst/>
              <a:gdLst>
                <a:gd name="T0" fmla="*/ 0 w 1137"/>
                <a:gd name="T1" fmla="*/ 17 h 472"/>
                <a:gd name="T2" fmla="*/ 291 w 1137"/>
                <a:gd name="T3" fmla="*/ 5 h 472"/>
                <a:gd name="T4" fmla="*/ 799 w 1137"/>
                <a:gd name="T5" fmla="*/ 2 h 472"/>
                <a:gd name="T6" fmla="*/ 1137 w 1137"/>
                <a:gd name="T7" fmla="*/ 18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7" name="Freeform 65"/>
            <p:cNvSpPr>
              <a:spLocks/>
            </p:cNvSpPr>
            <p:nvPr/>
          </p:nvSpPr>
          <p:spPr bwMode="auto">
            <a:xfrm flipV="1">
              <a:off x="4186" y="3297"/>
              <a:ext cx="1137" cy="266"/>
            </a:xfrm>
            <a:custGeom>
              <a:avLst/>
              <a:gdLst>
                <a:gd name="T0" fmla="*/ 0 w 1137"/>
                <a:gd name="T1" fmla="*/ 5 h 472"/>
                <a:gd name="T2" fmla="*/ 291 w 1137"/>
                <a:gd name="T3" fmla="*/ 1 h 472"/>
                <a:gd name="T4" fmla="*/ 799 w 1137"/>
                <a:gd name="T5" fmla="*/ 1 h 472"/>
                <a:gd name="T6" fmla="*/ 1137 w 1137"/>
                <a:gd name="T7" fmla="*/ 5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8" name="Freeform 66"/>
            <p:cNvSpPr>
              <a:spLocks/>
            </p:cNvSpPr>
            <p:nvPr/>
          </p:nvSpPr>
          <p:spPr bwMode="auto">
            <a:xfrm flipV="1">
              <a:off x="4113" y="3297"/>
              <a:ext cx="1137" cy="266"/>
            </a:xfrm>
            <a:custGeom>
              <a:avLst/>
              <a:gdLst>
                <a:gd name="T0" fmla="*/ 0 w 1137"/>
                <a:gd name="T1" fmla="*/ 5 h 472"/>
                <a:gd name="T2" fmla="*/ 291 w 1137"/>
                <a:gd name="T3" fmla="*/ 1 h 472"/>
                <a:gd name="T4" fmla="*/ 799 w 1137"/>
                <a:gd name="T5" fmla="*/ 1 h 472"/>
                <a:gd name="T6" fmla="*/ 1137 w 1137"/>
                <a:gd name="T7" fmla="*/ 5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9" name="Freeform 67"/>
            <p:cNvSpPr>
              <a:spLocks/>
            </p:cNvSpPr>
            <p:nvPr/>
          </p:nvSpPr>
          <p:spPr bwMode="auto">
            <a:xfrm>
              <a:off x="4161" y="3032"/>
              <a:ext cx="1137" cy="351"/>
            </a:xfrm>
            <a:custGeom>
              <a:avLst/>
              <a:gdLst>
                <a:gd name="T0" fmla="*/ 0 w 1137"/>
                <a:gd name="T1" fmla="*/ 42 h 472"/>
                <a:gd name="T2" fmla="*/ 291 w 1137"/>
                <a:gd name="T3" fmla="*/ 10 h 472"/>
                <a:gd name="T4" fmla="*/ 799 w 1137"/>
                <a:gd name="T5" fmla="*/ 5 h 472"/>
                <a:gd name="T6" fmla="*/ 1137 w 1137"/>
                <a:gd name="T7" fmla="*/ 44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0" name="Freeform 68"/>
            <p:cNvSpPr>
              <a:spLocks/>
            </p:cNvSpPr>
            <p:nvPr/>
          </p:nvSpPr>
          <p:spPr bwMode="auto">
            <a:xfrm>
              <a:off x="4113" y="3032"/>
              <a:ext cx="1137" cy="351"/>
            </a:xfrm>
            <a:custGeom>
              <a:avLst/>
              <a:gdLst>
                <a:gd name="T0" fmla="*/ 0 w 1137"/>
                <a:gd name="T1" fmla="*/ 42 h 472"/>
                <a:gd name="T2" fmla="*/ 291 w 1137"/>
                <a:gd name="T3" fmla="*/ 10 h 472"/>
                <a:gd name="T4" fmla="*/ 799 w 1137"/>
                <a:gd name="T5" fmla="*/ 5 h 472"/>
                <a:gd name="T6" fmla="*/ 1137 w 1137"/>
                <a:gd name="T7" fmla="*/ 44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1" name="Freeform 69"/>
            <p:cNvSpPr>
              <a:spLocks/>
            </p:cNvSpPr>
            <p:nvPr/>
          </p:nvSpPr>
          <p:spPr bwMode="auto">
            <a:xfrm>
              <a:off x="4210" y="3019"/>
              <a:ext cx="1137" cy="351"/>
            </a:xfrm>
            <a:custGeom>
              <a:avLst/>
              <a:gdLst>
                <a:gd name="T0" fmla="*/ 0 w 1137"/>
                <a:gd name="T1" fmla="*/ 42 h 472"/>
                <a:gd name="T2" fmla="*/ 291 w 1137"/>
                <a:gd name="T3" fmla="*/ 10 h 472"/>
                <a:gd name="T4" fmla="*/ 799 w 1137"/>
                <a:gd name="T5" fmla="*/ 5 h 472"/>
                <a:gd name="T6" fmla="*/ 1137 w 1137"/>
                <a:gd name="T7" fmla="*/ 44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2" name="Freeform 70"/>
            <p:cNvSpPr>
              <a:spLocks/>
            </p:cNvSpPr>
            <p:nvPr/>
          </p:nvSpPr>
          <p:spPr bwMode="auto">
            <a:xfrm>
              <a:off x="4260" y="3056"/>
              <a:ext cx="919" cy="266"/>
            </a:xfrm>
            <a:custGeom>
              <a:avLst/>
              <a:gdLst>
                <a:gd name="T0" fmla="*/ 0 w 1137"/>
                <a:gd name="T1" fmla="*/ 5 h 472"/>
                <a:gd name="T2" fmla="*/ 53 w 1137"/>
                <a:gd name="T3" fmla="*/ 1 h 472"/>
                <a:gd name="T4" fmla="*/ 145 w 1137"/>
                <a:gd name="T5" fmla="*/ 1 h 472"/>
                <a:gd name="T6" fmla="*/ 208 w 1137"/>
                <a:gd name="T7" fmla="*/ 5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3" name="Freeform 71"/>
            <p:cNvSpPr>
              <a:spLocks/>
            </p:cNvSpPr>
            <p:nvPr/>
          </p:nvSpPr>
          <p:spPr bwMode="auto">
            <a:xfrm>
              <a:off x="4113" y="3007"/>
              <a:ext cx="1137" cy="351"/>
            </a:xfrm>
            <a:custGeom>
              <a:avLst/>
              <a:gdLst>
                <a:gd name="T0" fmla="*/ 0 w 1137"/>
                <a:gd name="T1" fmla="*/ 42 h 472"/>
                <a:gd name="T2" fmla="*/ 291 w 1137"/>
                <a:gd name="T3" fmla="*/ 10 h 472"/>
                <a:gd name="T4" fmla="*/ 799 w 1137"/>
                <a:gd name="T5" fmla="*/ 5 h 472"/>
                <a:gd name="T6" fmla="*/ 1137 w 1137"/>
                <a:gd name="T7" fmla="*/ 44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4" name="Freeform 72"/>
            <p:cNvSpPr>
              <a:spLocks/>
            </p:cNvSpPr>
            <p:nvPr/>
          </p:nvSpPr>
          <p:spPr bwMode="auto">
            <a:xfrm>
              <a:off x="4161" y="3007"/>
              <a:ext cx="1137" cy="351"/>
            </a:xfrm>
            <a:custGeom>
              <a:avLst/>
              <a:gdLst>
                <a:gd name="T0" fmla="*/ 0 w 1137"/>
                <a:gd name="T1" fmla="*/ 42 h 472"/>
                <a:gd name="T2" fmla="*/ 291 w 1137"/>
                <a:gd name="T3" fmla="*/ 10 h 472"/>
                <a:gd name="T4" fmla="*/ 799 w 1137"/>
                <a:gd name="T5" fmla="*/ 5 h 472"/>
                <a:gd name="T6" fmla="*/ 1137 w 1137"/>
                <a:gd name="T7" fmla="*/ 44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5" name="Freeform 73"/>
            <p:cNvSpPr>
              <a:spLocks/>
            </p:cNvSpPr>
            <p:nvPr/>
          </p:nvSpPr>
          <p:spPr bwMode="auto">
            <a:xfrm>
              <a:off x="4284" y="3056"/>
              <a:ext cx="919" cy="266"/>
            </a:xfrm>
            <a:custGeom>
              <a:avLst/>
              <a:gdLst>
                <a:gd name="T0" fmla="*/ 0 w 1137"/>
                <a:gd name="T1" fmla="*/ 5 h 472"/>
                <a:gd name="T2" fmla="*/ 53 w 1137"/>
                <a:gd name="T3" fmla="*/ 1 h 472"/>
                <a:gd name="T4" fmla="*/ 145 w 1137"/>
                <a:gd name="T5" fmla="*/ 1 h 472"/>
                <a:gd name="T6" fmla="*/ 208 w 1137"/>
                <a:gd name="T7" fmla="*/ 5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6" name="Freeform 74"/>
            <p:cNvSpPr>
              <a:spLocks/>
            </p:cNvSpPr>
            <p:nvPr/>
          </p:nvSpPr>
          <p:spPr bwMode="auto">
            <a:xfrm>
              <a:off x="4236" y="3056"/>
              <a:ext cx="919" cy="266"/>
            </a:xfrm>
            <a:custGeom>
              <a:avLst/>
              <a:gdLst>
                <a:gd name="T0" fmla="*/ 0 w 1137"/>
                <a:gd name="T1" fmla="*/ 5 h 472"/>
                <a:gd name="T2" fmla="*/ 53 w 1137"/>
                <a:gd name="T3" fmla="*/ 1 h 472"/>
                <a:gd name="T4" fmla="*/ 145 w 1137"/>
                <a:gd name="T5" fmla="*/ 1 h 472"/>
                <a:gd name="T6" fmla="*/ 208 w 1137"/>
                <a:gd name="T7" fmla="*/ 5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7" name="Freeform 75"/>
            <p:cNvSpPr>
              <a:spLocks/>
            </p:cNvSpPr>
            <p:nvPr/>
          </p:nvSpPr>
          <p:spPr bwMode="auto">
            <a:xfrm>
              <a:off x="4212" y="3056"/>
              <a:ext cx="919" cy="266"/>
            </a:xfrm>
            <a:custGeom>
              <a:avLst/>
              <a:gdLst>
                <a:gd name="T0" fmla="*/ 0 w 1137"/>
                <a:gd name="T1" fmla="*/ 5 h 472"/>
                <a:gd name="T2" fmla="*/ 53 w 1137"/>
                <a:gd name="T3" fmla="*/ 1 h 472"/>
                <a:gd name="T4" fmla="*/ 145 w 1137"/>
                <a:gd name="T5" fmla="*/ 1 h 472"/>
                <a:gd name="T6" fmla="*/ 208 w 1137"/>
                <a:gd name="T7" fmla="*/ 5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8" name="Freeform 76"/>
            <p:cNvSpPr>
              <a:spLocks/>
            </p:cNvSpPr>
            <p:nvPr/>
          </p:nvSpPr>
          <p:spPr bwMode="auto">
            <a:xfrm>
              <a:off x="4333" y="3056"/>
              <a:ext cx="919" cy="266"/>
            </a:xfrm>
            <a:custGeom>
              <a:avLst/>
              <a:gdLst>
                <a:gd name="T0" fmla="*/ 0 w 1137"/>
                <a:gd name="T1" fmla="*/ 5 h 472"/>
                <a:gd name="T2" fmla="*/ 53 w 1137"/>
                <a:gd name="T3" fmla="*/ 1 h 472"/>
                <a:gd name="T4" fmla="*/ 145 w 1137"/>
                <a:gd name="T5" fmla="*/ 1 h 472"/>
                <a:gd name="T6" fmla="*/ 208 w 1137"/>
                <a:gd name="T7" fmla="*/ 5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9" name="Freeform 77"/>
            <p:cNvSpPr>
              <a:spLocks/>
            </p:cNvSpPr>
            <p:nvPr/>
          </p:nvSpPr>
          <p:spPr bwMode="auto">
            <a:xfrm>
              <a:off x="4309" y="3056"/>
              <a:ext cx="919" cy="266"/>
            </a:xfrm>
            <a:custGeom>
              <a:avLst/>
              <a:gdLst>
                <a:gd name="T0" fmla="*/ 0 w 1137"/>
                <a:gd name="T1" fmla="*/ 5 h 472"/>
                <a:gd name="T2" fmla="*/ 53 w 1137"/>
                <a:gd name="T3" fmla="*/ 1 h 472"/>
                <a:gd name="T4" fmla="*/ 145 w 1137"/>
                <a:gd name="T5" fmla="*/ 1 h 472"/>
                <a:gd name="T6" fmla="*/ 208 w 1137"/>
                <a:gd name="T7" fmla="*/ 5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0" name="Freeform 78"/>
            <p:cNvSpPr>
              <a:spLocks/>
            </p:cNvSpPr>
            <p:nvPr/>
          </p:nvSpPr>
          <p:spPr bwMode="auto">
            <a:xfrm>
              <a:off x="4187" y="3056"/>
              <a:ext cx="919" cy="266"/>
            </a:xfrm>
            <a:custGeom>
              <a:avLst/>
              <a:gdLst>
                <a:gd name="T0" fmla="*/ 0 w 1137"/>
                <a:gd name="T1" fmla="*/ 5 h 472"/>
                <a:gd name="T2" fmla="*/ 53 w 1137"/>
                <a:gd name="T3" fmla="*/ 1 h 472"/>
                <a:gd name="T4" fmla="*/ 145 w 1137"/>
                <a:gd name="T5" fmla="*/ 1 h 472"/>
                <a:gd name="T6" fmla="*/ 208 w 1137"/>
                <a:gd name="T7" fmla="*/ 5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1" name="Freeform 79"/>
            <p:cNvSpPr>
              <a:spLocks/>
            </p:cNvSpPr>
            <p:nvPr/>
          </p:nvSpPr>
          <p:spPr bwMode="auto">
            <a:xfrm flipV="1">
              <a:off x="4284" y="3297"/>
              <a:ext cx="919" cy="242"/>
            </a:xfrm>
            <a:custGeom>
              <a:avLst/>
              <a:gdLst>
                <a:gd name="T0" fmla="*/ 0 w 1137"/>
                <a:gd name="T1" fmla="*/ 2 h 472"/>
                <a:gd name="T2" fmla="*/ 53 w 1137"/>
                <a:gd name="T3" fmla="*/ 1 h 472"/>
                <a:gd name="T4" fmla="*/ 145 w 1137"/>
                <a:gd name="T5" fmla="*/ 1 h 472"/>
                <a:gd name="T6" fmla="*/ 208 w 1137"/>
                <a:gd name="T7" fmla="*/ 3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2" name="Freeform 80"/>
            <p:cNvSpPr>
              <a:spLocks/>
            </p:cNvSpPr>
            <p:nvPr/>
          </p:nvSpPr>
          <p:spPr bwMode="auto">
            <a:xfrm flipV="1">
              <a:off x="4308" y="3297"/>
              <a:ext cx="919" cy="242"/>
            </a:xfrm>
            <a:custGeom>
              <a:avLst/>
              <a:gdLst>
                <a:gd name="T0" fmla="*/ 0 w 1137"/>
                <a:gd name="T1" fmla="*/ 2 h 472"/>
                <a:gd name="T2" fmla="*/ 53 w 1137"/>
                <a:gd name="T3" fmla="*/ 1 h 472"/>
                <a:gd name="T4" fmla="*/ 145 w 1137"/>
                <a:gd name="T5" fmla="*/ 1 h 472"/>
                <a:gd name="T6" fmla="*/ 208 w 1137"/>
                <a:gd name="T7" fmla="*/ 3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3" name="Freeform 81"/>
            <p:cNvSpPr>
              <a:spLocks/>
            </p:cNvSpPr>
            <p:nvPr/>
          </p:nvSpPr>
          <p:spPr bwMode="auto">
            <a:xfrm flipV="1">
              <a:off x="4260" y="3297"/>
              <a:ext cx="919" cy="242"/>
            </a:xfrm>
            <a:custGeom>
              <a:avLst/>
              <a:gdLst>
                <a:gd name="T0" fmla="*/ 0 w 1137"/>
                <a:gd name="T1" fmla="*/ 2 h 472"/>
                <a:gd name="T2" fmla="*/ 53 w 1137"/>
                <a:gd name="T3" fmla="*/ 1 h 472"/>
                <a:gd name="T4" fmla="*/ 145 w 1137"/>
                <a:gd name="T5" fmla="*/ 1 h 472"/>
                <a:gd name="T6" fmla="*/ 208 w 1137"/>
                <a:gd name="T7" fmla="*/ 3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4" name="Freeform 82"/>
            <p:cNvSpPr>
              <a:spLocks/>
            </p:cNvSpPr>
            <p:nvPr/>
          </p:nvSpPr>
          <p:spPr bwMode="auto">
            <a:xfrm flipV="1">
              <a:off x="4236" y="3297"/>
              <a:ext cx="919" cy="242"/>
            </a:xfrm>
            <a:custGeom>
              <a:avLst/>
              <a:gdLst>
                <a:gd name="T0" fmla="*/ 0 w 1137"/>
                <a:gd name="T1" fmla="*/ 2 h 472"/>
                <a:gd name="T2" fmla="*/ 53 w 1137"/>
                <a:gd name="T3" fmla="*/ 1 h 472"/>
                <a:gd name="T4" fmla="*/ 145 w 1137"/>
                <a:gd name="T5" fmla="*/ 1 h 472"/>
                <a:gd name="T6" fmla="*/ 208 w 1137"/>
                <a:gd name="T7" fmla="*/ 3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5" name="Freeform 83"/>
            <p:cNvSpPr>
              <a:spLocks/>
            </p:cNvSpPr>
            <p:nvPr/>
          </p:nvSpPr>
          <p:spPr bwMode="auto">
            <a:xfrm flipV="1">
              <a:off x="4188" y="3297"/>
              <a:ext cx="919" cy="242"/>
            </a:xfrm>
            <a:custGeom>
              <a:avLst/>
              <a:gdLst>
                <a:gd name="T0" fmla="*/ 0 w 1137"/>
                <a:gd name="T1" fmla="*/ 2 h 472"/>
                <a:gd name="T2" fmla="*/ 53 w 1137"/>
                <a:gd name="T3" fmla="*/ 1 h 472"/>
                <a:gd name="T4" fmla="*/ 145 w 1137"/>
                <a:gd name="T5" fmla="*/ 1 h 472"/>
                <a:gd name="T6" fmla="*/ 208 w 1137"/>
                <a:gd name="T7" fmla="*/ 3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6" name="Freeform 84"/>
            <p:cNvSpPr>
              <a:spLocks/>
            </p:cNvSpPr>
            <p:nvPr/>
          </p:nvSpPr>
          <p:spPr bwMode="auto">
            <a:xfrm flipV="1">
              <a:off x="4333" y="3297"/>
              <a:ext cx="919" cy="242"/>
            </a:xfrm>
            <a:custGeom>
              <a:avLst/>
              <a:gdLst>
                <a:gd name="T0" fmla="*/ 0 w 1137"/>
                <a:gd name="T1" fmla="*/ 2 h 472"/>
                <a:gd name="T2" fmla="*/ 53 w 1137"/>
                <a:gd name="T3" fmla="*/ 1 h 472"/>
                <a:gd name="T4" fmla="*/ 145 w 1137"/>
                <a:gd name="T5" fmla="*/ 1 h 472"/>
                <a:gd name="T6" fmla="*/ 208 w 1137"/>
                <a:gd name="T7" fmla="*/ 3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" name="Freeform 85"/>
            <p:cNvSpPr>
              <a:spLocks/>
            </p:cNvSpPr>
            <p:nvPr/>
          </p:nvSpPr>
          <p:spPr bwMode="auto">
            <a:xfrm flipV="1">
              <a:off x="4211" y="3297"/>
              <a:ext cx="919" cy="242"/>
            </a:xfrm>
            <a:custGeom>
              <a:avLst/>
              <a:gdLst>
                <a:gd name="T0" fmla="*/ 0 w 1137"/>
                <a:gd name="T1" fmla="*/ 2 h 472"/>
                <a:gd name="T2" fmla="*/ 53 w 1137"/>
                <a:gd name="T3" fmla="*/ 1 h 472"/>
                <a:gd name="T4" fmla="*/ 145 w 1137"/>
                <a:gd name="T5" fmla="*/ 1 h 472"/>
                <a:gd name="T6" fmla="*/ 208 w 1137"/>
                <a:gd name="T7" fmla="*/ 3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8" name="Freeform 86"/>
            <p:cNvSpPr>
              <a:spLocks/>
            </p:cNvSpPr>
            <p:nvPr/>
          </p:nvSpPr>
          <p:spPr bwMode="auto">
            <a:xfrm flipV="1">
              <a:off x="4283" y="3297"/>
              <a:ext cx="799" cy="169"/>
            </a:xfrm>
            <a:custGeom>
              <a:avLst/>
              <a:gdLst>
                <a:gd name="T0" fmla="*/ 0 w 1137"/>
                <a:gd name="T1" fmla="*/ 0 h 472"/>
                <a:gd name="T2" fmla="*/ 17 w 1137"/>
                <a:gd name="T3" fmla="*/ 0 h 472"/>
                <a:gd name="T4" fmla="*/ 47 w 1137"/>
                <a:gd name="T5" fmla="*/ 0 h 472"/>
                <a:gd name="T6" fmla="*/ 67 w 1137"/>
                <a:gd name="T7" fmla="*/ 0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" name="Freeform 87"/>
            <p:cNvSpPr>
              <a:spLocks/>
            </p:cNvSpPr>
            <p:nvPr/>
          </p:nvSpPr>
          <p:spPr bwMode="auto">
            <a:xfrm flipV="1">
              <a:off x="4307" y="3321"/>
              <a:ext cx="799" cy="169"/>
            </a:xfrm>
            <a:custGeom>
              <a:avLst/>
              <a:gdLst>
                <a:gd name="T0" fmla="*/ 0 w 1137"/>
                <a:gd name="T1" fmla="*/ 0 h 472"/>
                <a:gd name="T2" fmla="*/ 17 w 1137"/>
                <a:gd name="T3" fmla="*/ 0 h 472"/>
                <a:gd name="T4" fmla="*/ 47 w 1137"/>
                <a:gd name="T5" fmla="*/ 0 h 472"/>
                <a:gd name="T6" fmla="*/ 67 w 1137"/>
                <a:gd name="T7" fmla="*/ 0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0" name="Freeform 88"/>
            <p:cNvSpPr>
              <a:spLocks/>
            </p:cNvSpPr>
            <p:nvPr/>
          </p:nvSpPr>
          <p:spPr bwMode="auto">
            <a:xfrm flipV="1">
              <a:off x="4307" y="3297"/>
              <a:ext cx="799" cy="169"/>
            </a:xfrm>
            <a:custGeom>
              <a:avLst/>
              <a:gdLst>
                <a:gd name="T0" fmla="*/ 0 w 1137"/>
                <a:gd name="T1" fmla="*/ 0 h 472"/>
                <a:gd name="T2" fmla="*/ 17 w 1137"/>
                <a:gd name="T3" fmla="*/ 0 h 472"/>
                <a:gd name="T4" fmla="*/ 47 w 1137"/>
                <a:gd name="T5" fmla="*/ 0 h 472"/>
                <a:gd name="T6" fmla="*/ 67 w 1137"/>
                <a:gd name="T7" fmla="*/ 0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1" name="Freeform 89"/>
            <p:cNvSpPr>
              <a:spLocks/>
            </p:cNvSpPr>
            <p:nvPr/>
          </p:nvSpPr>
          <p:spPr bwMode="auto">
            <a:xfrm flipV="1">
              <a:off x="4283" y="3346"/>
              <a:ext cx="799" cy="169"/>
            </a:xfrm>
            <a:custGeom>
              <a:avLst/>
              <a:gdLst>
                <a:gd name="T0" fmla="*/ 0 w 1137"/>
                <a:gd name="T1" fmla="*/ 0 h 472"/>
                <a:gd name="T2" fmla="*/ 17 w 1137"/>
                <a:gd name="T3" fmla="*/ 0 h 472"/>
                <a:gd name="T4" fmla="*/ 47 w 1137"/>
                <a:gd name="T5" fmla="*/ 0 h 472"/>
                <a:gd name="T6" fmla="*/ 67 w 1137"/>
                <a:gd name="T7" fmla="*/ 0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2" name="Freeform 90"/>
            <p:cNvSpPr>
              <a:spLocks/>
            </p:cNvSpPr>
            <p:nvPr/>
          </p:nvSpPr>
          <p:spPr bwMode="auto">
            <a:xfrm>
              <a:off x="4332" y="3176"/>
              <a:ext cx="799" cy="146"/>
            </a:xfrm>
            <a:custGeom>
              <a:avLst/>
              <a:gdLst>
                <a:gd name="T0" fmla="*/ 0 w 1137"/>
                <a:gd name="T1" fmla="*/ 0 h 472"/>
                <a:gd name="T2" fmla="*/ 17 w 1137"/>
                <a:gd name="T3" fmla="*/ 0 h 472"/>
                <a:gd name="T4" fmla="*/ 47 w 1137"/>
                <a:gd name="T5" fmla="*/ 0 h 472"/>
                <a:gd name="T6" fmla="*/ 67 w 1137"/>
                <a:gd name="T7" fmla="*/ 0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3" name="Freeform 91"/>
            <p:cNvSpPr>
              <a:spLocks/>
            </p:cNvSpPr>
            <p:nvPr/>
          </p:nvSpPr>
          <p:spPr bwMode="auto">
            <a:xfrm>
              <a:off x="4307" y="3152"/>
              <a:ext cx="799" cy="146"/>
            </a:xfrm>
            <a:custGeom>
              <a:avLst/>
              <a:gdLst>
                <a:gd name="T0" fmla="*/ 0 w 1137"/>
                <a:gd name="T1" fmla="*/ 0 h 472"/>
                <a:gd name="T2" fmla="*/ 17 w 1137"/>
                <a:gd name="T3" fmla="*/ 0 h 472"/>
                <a:gd name="T4" fmla="*/ 47 w 1137"/>
                <a:gd name="T5" fmla="*/ 0 h 472"/>
                <a:gd name="T6" fmla="*/ 67 w 1137"/>
                <a:gd name="T7" fmla="*/ 0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4" name="Freeform 92"/>
            <p:cNvSpPr>
              <a:spLocks/>
            </p:cNvSpPr>
            <p:nvPr/>
          </p:nvSpPr>
          <p:spPr bwMode="auto">
            <a:xfrm>
              <a:off x="4307" y="3127"/>
              <a:ext cx="799" cy="146"/>
            </a:xfrm>
            <a:custGeom>
              <a:avLst/>
              <a:gdLst>
                <a:gd name="T0" fmla="*/ 0 w 1137"/>
                <a:gd name="T1" fmla="*/ 0 h 472"/>
                <a:gd name="T2" fmla="*/ 17 w 1137"/>
                <a:gd name="T3" fmla="*/ 0 h 472"/>
                <a:gd name="T4" fmla="*/ 47 w 1137"/>
                <a:gd name="T5" fmla="*/ 0 h 472"/>
                <a:gd name="T6" fmla="*/ 67 w 1137"/>
                <a:gd name="T7" fmla="*/ 0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5" name="Freeform 93"/>
            <p:cNvSpPr>
              <a:spLocks/>
            </p:cNvSpPr>
            <p:nvPr/>
          </p:nvSpPr>
          <p:spPr bwMode="auto">
            <a:xfrm>
              <a:off x="4283" y="3104"/>
              <a:ext cx="799" cy="146"/>
            </a:xfrm>
            <a:custGeom>
              <a:avLst/>
              <a:gdLst>
                <a:gd name="T0" fmla="*/ 0 w 1137"/>
                <a:gd name="T1" fmla="*/ 0 h 472"/>
                <a:gd name="T2" fmla="*/ 17 w 1137"/>
                <a:gd name="T3" fmla="*/ 0 h 472"/>
                <a:gd name="T4" fmla="*/ 47 w 1137"/>
                <a:gd name="T5" fmla="*/ 0 h 472"/>
                <a:gd name="T6" fmla="*/ 67 w 1137"/>
                <a:gd name="T7" fmla="*/ 0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6" name="Freeform 94"/>
            <p:cNvSpPr>
              <a:spLocks/>
            </p:cNvSpPr>
            <p:nvPr/>
          </p:nvSpPr>
          <p:spPr bwMode="auto">
            <a:xfrm>
              <a:off x="4307" y="3200"/>
              <a:ext cx="799" cy="146"/>
            </a:xfrm>
            <a:custGeom>
              <a:avLst/>
              <a:gdLst>
                <a:gd name="T0" fmla="*/ 0 w 1137"/>
                <a:gd name="T1" fmla="*/ 0 h 472"/>
                <a:gd name="T2" fmla="*/ 17 w 1137"/>
                <a:gd name="T3" fmla="*/ 0 h 472"/>
                <a:gd name="T4" fmla="*/ 47 w 1137"/>
                <a:gd name="T5" fmla="*/ 0 h 472"/>
                <a:gd name="T6" fmla="*/ 67 w 1137"/>
                <a:gd name="T7" fmla="*/ 0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7" name="Freeform 95"/>
            <p:cNvSpPr>
              <a:spLocks/>
            </p:cNvSpPr>
            <p:nvPr/>
          </p:nvSpPr>
          <p:spPr bwMode="auto">
            <a:xfrm flipV="1">
              <a:off x="4307" y="3273"/>
              <a:ext cx="799" cy="169"/>
            </a:xfrm>
            <a:custGeom>
              <a:avLst/>
              <a:gdLst>
                <a:gd name="T0" fmla="*/ 0 w 1137"/>
                <a:gd name="T1" fmla="*/ 0 h 472"/>
                <a:gd name="T2" fmla="*/ 17 w 1137"/>
                <a:gd name="T3" fmla="*/ 0 h 472"/>
                <a:gd name="T4" fmla="*/ 47 w 1137"/>
                <a:gd name="T5" fmla="*/ 0 h 472"/>
                <a:gd name="T6" fmla="*/ 67 w 1137"/>
                <a:gd name="T7" fmla="*/ 0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Group 96"/>
          <p:cNvGrpSpPr>
            <a:grpSpLocks/>
          </p:cNvGrpSpPr>
          <p:nvPr/>
        </p:nvGrpSpPr>
        <p:grpSpPr bwMode="auto">
          <a:xfrm>
            <a:off x="7221538" y="3819525"/>
            <a:ext cx="1192212" cy="730250"/>
            <a:chOff x="4259" y="3732"/>
            <a:chExt cx="751" cy="460"/>
          </a:xfrm>
        </p:grpSpPr>
        <p:sp>
          <p:nvSpPr>
            <p:cNvPr id="6214" name="Line 97"/>
            <p:cNvSpPr>
              <a:spLocks noChangeShapeType="1"/>
            </p:cNvSpPr>
            <p:nvPr/>
          </p:nvSpPr>
          <p:spPr bwMode="auto">
            <a:xfrm>
              <a:off x="4453" y="3733"/>
              <a:ext cx="363" cy="0"/>
            </a:xfrm>
            <a:prstGeom prst="line">
              <a:avLst/>
            </a:prstGeom>
            <a:noFill/>
            <a:ln w="28575">
              <a:solidFill>
                <a:srgbClr val="00CC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5" name="Line 98"/>
            <p:cNvSpPr>
              <a:spLocks noChangeShapeType="1"/>
            </p:cNvSpPr>
            <p:nvPr/>
          </p:nvSpPr>
          <p:spPr bwMode="auto">
            <a:xfrm>
              <a:off x="4453" y="4192"/>
              <a:ext cx="363" cy="0"/>
            </a:xfrm>
            <a:prstGeom prst="line">
              <a:avLst/>
            </a:prstGeom>
            <a:noFill/>
            <a:ln w="28575">
              <a:solidFill>
                <a:srgbClr val="00CC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6" name="Line 99"/>
            <p:cNvSpPr>
              <a:spLocks noChangeShapeType="1"/>
            </p:cNvSpPr>
            <p:nvPr/>
          </p:nvSpPr>
          <p:spPr bwMode="auto">
            <a:xfrm flipV="1">
              <a:off x="4260" y="3732"/>
              <a:ext cx="193" cy="218"/>
            </a:xfrm>
            <a:prstGeom prst="line">
              <a:avLst/>
            </a:prstGeom>
            <a:noFill/>
            <a:ln w="28575">
              <a:solidFill>
                <a:srgbClr val="00CC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7" name="Line 100"/>
            <p:cNvSpPr>
              <a:spLocks noChangeShapeType="1"/>
            </p:cNvSpPr>
            <p:nvPr/>
          </p:nvSpPr>
          <p:spPr bwMode="auto">
            <a:xfrm flipH="1" flipV="1">
              <a:off x="4259" y="3950"/>
              <a:ext cx="194" cy="242"/>
            </a:xfrm>
            <a:prstGeom prst="line">
              <a:avLst/>
            </a:prstGeom>
            <a:noFill/>
            <a:ln w="28575">
              <a:solidFill>
                <a:srgbClr val="00CC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8" name="Line 101"/>
            <p:cNvSpPr>
              <a:spLocks noChangeShapeType="1"/>
            </p:cNvSpPr>
            <p:nvPr/>
          </p:nvSpPr>
          <p:spPr bwMode="auto">
            <a:xfrm flipH="1" flipV="1">
              <a:off x="4816" y="3732"/>
              <a:ext cx="194" cy="218"/>
            </a:xfrm>
            <a:prstGeom prst="line">
              <a:avLst/>
            </a:prstGeom>
            <a:noFill/>
            <a:ln w="28575">
              <a:solidFill>
                <a:srgbClr val="00CC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9" name="Line 102"/>
            <p:cNvSpPr>
              <a:spLocks noChangeShapeType="1"/>
            </p:cNvSpPr>
            <p:nvPr/>
          </p:nvSpPr>
          <p:spPr bwMode="auto">
            <a:xfrm flipV="1">
              <a:off x="4815" y="3950"/>
              <a:ext cx="194" cy="242"/>
            </a:xfrm>
            <a:prstGeom prst="line">
              <a:avLst/>
            </a:prstGeom>
            <a:noFill/>
            <a:ln w="28575">
              <a:solidFill>
                <a:srgbClr val="00CC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4" name="Freeform 103"/>
          <p:cNvSpPr>
            <a:spLocks/>
          </p:cNvSpPr>
          <p:nvPr/>
        </p:nvSpPr>
        <p:spPr bwMode="auto">
          <a:xfrm>
            <a:off x="231775" y="4164013"/>
            <a:ext cx="2843213" cy="690562"/>
          </a:xfrm>
          <a:custGeom>
            <a:avLst/>
            <a:gdLst>
              <a:gd name="T0" fmla="*/ 0 w 1646"/>
              <a:gd name="T1" fmla="*/ 2147483647 h 726"/>
              <a:gd name="T2" fmla="*/ 2147483647 w 1646"/>
              <a:gd name="T3" fmla="*/ 2147483647 h 726"/>
              <a:gd name="T4" fmla="*/ 2147483647 w 1646"/>
              <a:gd name="T5" fmla="*/ 2147483647 h 726"/>
              <a:gd name="T6" fmla="*/ 2147483647 w 1646"/>
              <a:gd name="T7" fmla="*/ 2147483647 h 726"/>
              <a:gd name="T8" fmla="*/ 2147483647 w 1646"/>
              <a:gd name="T9" fmla="*/ 0 h 7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46"/>
              <a:gd name="T16" fmla="*/ 0 h 726"/>
              <a:gd name="T17" fmla="*/ 1646 w 1646"/>
              <a:gd name="T18" fmla="*/ 726 h 7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46" h="726">
                <a:moveTo>
                  <a:pt x="0" y="726"/>
                </a:moveTo>
                <a:cubicBezTo>
                  <a:pt x="121" y="673"/>
                  <a:pt x="243" y="621"/>
                  <a:pt x="388" y="532"/>
                </a:cubicBezTo>
                <a:cubicBezTo>
                  <a:pt x="533" y="443"/>
                  <a:pt x="718" y="271"/>
                  <a:pt x="871" y="194"/>
                </a:cubicBezTo>
                <a:cubicBezTo>
                  <a:pt x="1024" y="117"/>
                  <a:pt x="1178" y="105"/>
                  <a:pt x="1307" y="73"/>
                </a:cubicBezTo>
                <a:cubicBezTo>
                  <a:pt x="1436" y="41"/>
                  <a:pt x="1541" y="20"/>
                  <a:pt x="1646" y="0"/>
                </a:cubicBezTo>
              </a:path>
            </a:pathLst>
          </a:cu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5" name="Freeform 104"/>
          <p:cNvSpPr>
            <a:spLocks/>
          </p:cNvSpPr>
          <p:nvPr/>
        </p:nvSpPr>
        <p:spPr bwMode="auto">
          <a:xfrm>
            <a:off x="193675" y="3490913"/>
            <a:ext cx="2881313" cy="327025"/>
          </a:xfrm>
          <a:custGeom>
            <a:avLst/>
            <a:gdLst>
              <a:gd name="T0" fmla="*/ 0 w 1670"/>
              <a:gd name="T1" fmla="*/ 2147483647 h 1246"/>
              <a:gd name="T2" fmla="*/ 2147483647 w 1670"/>
              <a:gd name="T3" fmla="*/ 2147483647 h 1246"/>
              <a:gd name="T4" fmla="*/ 2147483647 w 1670"/>
              <a:gd name="T5" fmla="*/ 2147483647 h 1246"/>
              <a:gd name="T6" fmla="*/ 2147483647 w 1670"/>
              <a:gd name="T7" fmla="*/ 2147483647 h 1246"/>
              <a:gd name="T8" fmla="*/ 2147483647 w 1670"/>
              <a:gd name="T9" fmla="*/ 2147483647 h 124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70"/>
              <a:gd name="T16" fmla="*/ 0 h 1246"/>
              <a:gd name="T17" fmla="*/ 1670 w 1670"/>
              <a:gd name="T18" fmla="*/ 1246 h 124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70" h="1246">
                <a:moveTo>
                  <a:pt x="0" y="12"/>
                </a:moveTo>
                <a:cubicBezTo>
                  <a:pt x="177" y="6"/>
                  <a:pt x="355" y="0"/>
                  <a:pt x="508" y="36"/>
                </a:cubicBezTo>
                <a:cubicBezTo>
                  <a:pt x="661" y="72"/>
                  <a:pt x="763" y="93"/>
                  <a:pt x="920" y="230"/>
                </a:cubicBezTo>
                <a:cubicBezTo>
                  <a:pt x="1077" y="367"/>
                  <a:pt x="1327" y="690"/>
                  <a:pt x="1452" y="859"/>
                </a:cubicBezTo>
                <a:cubicBezTo>
                  <a:pt x="1577" y="1028"/>
                  <a:pt x="1623" y="1137"/>
                  <a:pt x="1670" y="1246"/>
                </a:cubicBezTo>
              </a:path>
            </a:pathLst>
          </a:custGeom>
          <a:noFill/>
          <a:ln w="28575">
            <a:solidFill>
              <a:srgbClr val="33339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0" name="Group 105"/>
          <p:cNvGrpSpPr>
            <a:grpSpLocks/>
          </p:cNvGrpSpPr>
          <p:nvPr/>
        </p:nvGrpSpPr>
        <p:grpSpPr bwMode="auto">
          <a:xfrm>
            <a:off x="193675" y="3492500"/>
            <a:ext cx="2881313" cy="995363"/>
            <a:chOff x="146" y="2705"/>
            <a:chExt cx="1815" cy="627"/>
          </a:xfrm>
        </p:grpSpPr>
        <p:sp>
          <p:nvSpPr>
            <p:cNvPr id="6212" name="Freeform 106"/>
            <p:cNvSpPr>
              <a:spLocks/>
            </p:cNvSpPr>
            <p:nvPr/>
          </p:nvSpPr>
          <p:spPr bwMode="auto">
            <a:xfrm>
              <a:off x="146" y="2705"/>
              <a:ext cx="1234" cy="616"/>
            </a:xfrm>
            <a:custGeom>
              <a:avLst/>
              <a:gdLst>
                <a:gd name="T0" fmla="*/ 0 w 1670"/>
                <a:gd name="T1" fmla="*/ 0 h 1246"/>
                <a:gd name="T2" fmla="*/ 45 w 1670"/>
                <a:gd name="T3" fmla="*/ 0 h 1246"/>
                <a:gd name="T4" fmla="*/ 81 w 1670"/>
                <a:gd name="T5" fmla="*/ 0 h 1246"/>
                <a:gd name="T6" fmla="*/ 129 w 1670"/>
                <a:gd name="T7" fmla="*/ 3 h 1246"/>
                <a:gd name="T8" fmla="*/ 149 w 1670"/>
                <a:gd name="T9" fmla="*/ 4 h 12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70"/>
                <a:gd name="T16" fmla="*/ 0 h 1246"/>
                <a:gd name="T17" fmla="*/ 1670 w 1670"/>
                <a:gd name="T18" fmla="*/ 1246 h 12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70" h="1246">
                  <a:moveTo>
                    <a:pt x="0" y="12"/>
                  </a:moveTo>
                  <a:cubicBezTo>
                    <a:pt x="177" y="6"/>
                    <a:pt x="355" y="0"/>
                    <a:pt x="508" y="36"/>
                  </a:cubicBezTo>
                  <a:cubicBezTo>
                    <a:pt x="661" y="72"/>
                    <a:pt x="763" y="93"/>
                    <a:pt x="920" y="230"/>
                  </a:cubicBezTo>
                  <a:cubicBezTo>
                    <a:pt x="1077" y="367"/>
                    <a:pt x="1327" y="690"/>
                    <a:pt x="1452" y="859"/>
                  </a:cubicBezTo>
                  <a:cubicBezTo>
                    <a:pt x="1577" y="1028"/>
                    <a:pt x="1623" y="1137"/>
                    <a:pt x="1670" y="1246"/>
                  </a:cubicBezTo>
                </a:path>
              </a:pathLst>
            </a:custGeom>
            <a:noFill/>
            <a:ln w="28575">
              <a:solidFill>
                <a:srgbClr val="33339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3" name="Freeform 107"/>
            <p:cNvSpPr>
              <a:spLocks/>
            </p:cNvSpPr>
            <p:nvPr/>
          </p:nvSpPr>
          <p:spPr bwMode="auto">
            <a:xfrm flipH="1">
              <a:off x="1380" y="2934"/>
              <a:ext cx="581" cy="398"/>
            </a:xfrm>
            <a:custGeom>
              <a:avLst/>
              <a:gdLst>
                <a:gd name="T0" fmla="*/ 0 w 1670"/>
                <a:gd name="T1" fmla="*/ 0 h 1246"/>
                <a:gd name="T2" fmla="*/ 0 w 1670"/>
                <a:gd name="T3" fmla="*/ 0 h 1246"/>
                <a:gd name="T4" fmla="*/ 0 w 1670"/>
                <a:gd name="T5" fmla="*/ 0 h 1246"/>
                <a:gd name="T6" fmla="*/ 0 w 1670"/>
                <a:gd name="T7" fmla="*/ 0 h 1246"/>
                <a:gd name="T8" fmla="*/ 0 w 1670"/>
                <a:gd name="T9" fmla="*/ 0 h 12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70"/>
                <a:gd name="T16" fmla="*/ 0 h 1246"/>
                <a:gd name="T17" fmla="*/ 1670 w 1670"/>
                <a:gd name="T18" fmla="*/ 1246 h 12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70" h="1246">
                  <a:moveTo>
                    <a:pt x="0" y="12"/>
                  </a:moveTo>
                  <a:cubicBezTo>
                    <a:pt x="177" y="6"/>
                    <a:pt x="355" y="0"/>
                    <a:pt x="508" y="36"/>
                  </a:cubicBezTo>
                  <a:cubicBezTo>
                    <a:pt x="661" y="72"/>
                    <a:pt x="763" y="93"/>
                    <a:pt x="920" y="230"/>
                  </a:cubicBezTo>
                  <a:cubicBezTo>
                    <a:pt x="1077" y="367"/>
                    <a:pt x="1327" y="690"/>
                    <a:pt x="1452" y="859"/>
                  </a:cubicBezTo>
                  <a:cubicBezTo>
                    <a:pt x="1577" y="1028"/>
                    <a:pt x="1623" y="1137"/>
                    <a:pt x="1670" y="1246"/>
                  </a:cubicBezTo>
                </a:path>
              </a:pathLst>
            </a:custGeom>
            <a:noFill/>
            <a:ln w="28575">
              <a:solidFill>
                <a:srgbClr val="33339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Group 108"/>
          <p:cNvGrpSpPr>
            <a:grpSpLocks/>
          </p:cNvGrpSpPr>
          <p:nvPr/>
        </p:nvGrpSpPr>
        <p:grpSpPr bwMode="auto">
          <a:xfrm>
            <a:off x="231775" y="3741738"/>
            <a:ext cx="2843213" cy="1114425"/>
            <a:chOff x="170" y="2862"/>
            <a:chExt cx="1791" cy="702"/>
          </a:xfrm>
        </p:grpSpPr>
        <p:sp>
          <p:nvSpPr>
            <p:cNvPr id="6210" name="Freeform 109"/>
            <p:cNvSpPr>
              <a:spLocks/>
            </p:cNvSpPr>
            <p:nvPr/>
          </p:nvSpPr>
          <p:spPr bwMode="auto">
            <a:xfrm>
              <a:off x="170" y="2862"/>
              <a:ext cx="1186" cy="702"/>
            </a:xfrm>
            <a:custGeom>
              <a:avLst/>
              <a:gdLst>
                <a:gd name="T0" fmla="*/ 0 w 1646"/>
                <a:gd name="T1" fmla="*/ 555 h 726"/>
                <a:gd name="T2" fmla="*/ 29 w 1646"/>
                <a:gd name="T3" fmla="*/ 407 h 726"/>
                <a:gd name="T4" fmla="*/ 63 w 1646"/>
                <a:gd name="T5" fmla="*/ 149 h 726"/>
                <a:gd name="T6" fmla="*/ 95 w 1646"/>
                <a:gd name="T7" fmla="*/ 57 h 726"/>
                <a:gd name="T8" fmla="*/ 120 w 1646"/>
                <a:gd name="T9" fmla="*/ 0 h 7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46"/>
                <a:gd name="T16" fmla="*/ 0 h 726"/>
                <a:gd name="T17" fmla="*/ 1646 w 1646"/>
                <a:gd name="T18" fmla="*/ 726 h 7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46" h="726">
                  <a:moveTo>
                    <a:pt x="0" y="726"/>
                  </a:moveTo>
                  <a:cubicBezTo>
                    <a:pt x="121" y="673"/>
                    <a:pt x="243" y="621"/>
                    <a:pt x="388" y="532"/>
                  </a:cubicBezTo>
                  <a:cubicBezTo>
                    <a:pt x="533" y="443"/>
                    <a:pt x="718" y="271"/>
                    <a:pt x="871" y="194"/>
                  </a:cubicBezTo>
                  <a:cubicBezTo>
                    <a:pt x="1024" y="117"/>
                    <a:pt x="1178" y="105"/>
                    <a:pt x="1307" y="73"/>
                  </a:cubicBezTo>
                  <a:cubicBezTo>
                    <a:pt x="1436" y="41"/>
                    <a:pt x="1541" y="20"/>
                    <a:pt x="1646" y="0"/>
                  </a:cubicBezTo>
                </a:path>
              </a:pathLst>
            </a:cu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1" name="Freeform 110"/>
            <p:cNvSpPr>
              <a:spLocks/>
            </p:cNvSpPr>
            <p:nvPr/>
          </p:nvSpPr>
          <p:spPr bwMode="auto">
            <a:xfrm flipH="1">
              <a:off x="1356" y="2862"/>
              <a:ext cx="605" cy="217"/>
            </a:xfrm>
            <a:custGeom>
              <a:avLst/>
              <a:gdLst>
                <a:gd name="T0" fmla="*/ 0 w 1646"/>
                <a:gd name="T1" fmla="*/ 0 h 726"/>
                <a:gd name="T2" fmla="*/ 0 w 1646"/>
                <a:gd name="T3" fmla="*/ 0 h 726"/>
                <a:gd name="T4" fmla="*/ 0 w 1646"/>
                <a:gd name="T5" fmla="*/ 0 h 726"/>
                <a:gd name="T6" fmla="*/ 0 w 1646"/>
                <a:gd name="T7" fmla="*/ 0 h 726"/>
                <a:gd name="T8" fmla="*/ 0 w 1646"/>
                <a:gd name="T9" fmla="*/ 0 h 7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46"/>
                <a:gd name="T16" fmla="*/ 0 h 726"/>
                <a:gd name="T17" fmla="*/ 1646 w 1646"/>
                <a:gd name="T18" fmla="*/ 726 h 7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46" h="726">
                  <a:moveTo>
                    <a:pt x="0" y="726"/>
                  </a:moveTo>
                  <a:cubicBezTo>
                    <a:pt x="121" y="673"/>
                    <a:pt x="243" y="621"/>
                    <a:pt x="388" y="532"/>
                  </a:cubicBezTo>
                  <a:cubicBezTo>
                    <a:pt x="533" y="443"/>
                    <a:pt x="718" y="271"/>
                    <a:pt x="871" y="194"/>
                  </a:cubicBezTo>
                  <a:cubicBezTo>
                    <a:pt x="1024" y="117"/>
                    <a:pt x="1178" y="105"/>
                    <a:pt x="1307" y="73"/>
                  </a:cubicBezTo>
                  <a:cubicBezTo>
                    <a:pt x="1436" y="41"/>
                    <a:pt x="1541" y="20"/>
                    <a:pt x="1646" y="0"/>
                  </a:cubicBezTo>
                </a:path>
              </a:pathLst>
            </a:cu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" name="Text Box 111"/>
          <p:cNvSpPr txBox="1">
            <a:spLocks noChangeArrowheads="1"/>
          </p:cNvSpPr>
          <p:nvPr/>
        </p:nvSpPr>
        <p:spPr bwMode="auto">
          <a:xfrm>
            <a:off x="336550" y="2705100"/>
            <a:ext cx="28527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latin typeface="Arial" pitchFamily="34" charset="0"/>
                <a:ea typeface="宋体" pitchFamily="2" charset="-122"/>
              </a:rPr>
              <a:t>frequency-domain</a:t>
            </a:r>
          </a:p>
        </p:txBody>
      </p:sp>
      <p:sp>
        <p:nvSpPr>
          <p:cNvPr id="83" name="Text Box 112"/>
          <p:cNvSpPr txBox="1">
            <a:spLocks noChangeArrowheads="1"/>
          </p:cNvSpPr>
          <p:nvPr/>
        </p:nvSpPr>
        <p:spPr bwMode="auto">
          <a:xfrm>
            <a:off x="6783388" y="2897188"/>
            <a:ext cx="20129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latin typeface="Arial" pitchFamily="34" charset="0"/>
                <a:ea typeface="宋体" pitchFamily="2" charset="-122"/>
              </a:rPr>
              <a:t>time-domain</a:t>
            </a:r>
          </a:p>
        </p:txBody>
      </p:sp>
      <p:sp>
        <p:nvSpPr>
          <p:cNvPr id="84" name="Text Box 117"/>
          <p:cNvSpPr txBox="1">
            <a:spLocks noChangeArrowheads="1"/>
          </p:cNvSpPr>
          <p:nvPr/>
        </p:nvSpPr>
        <p:spPr bwMode="auto">
          <a:xfrm>
            <a:off x="4117975" y="2705100"/>
            <a:ext cx="2182813" cy="581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>
                <a:latin typeface="Arial" pitchFamily="34" charset="0"/>
                <a:ea typeface="宋体" pitchFamily="2" charset="-122"/>
              </a:rPr>
              <a:t>change breakout</a:t>
            </a:r>
          </a:p>
          <a:p>
            <a:r>
              <a:rPr lang="en-US" altLang="zh-CN" sz="1600">
                <a:latin typeface="Arial" pitchFamily="34" charset="0"/>
                <a:ea typeface="宋体" pitchFamily="2" charset="-122"/>
              </a:rPr>
              <a:t>section characteristics</a:t>
            </a:r>
          </a:p>
        </p:txBody>
      </p:sp>
      <p:sp>
        <p:nvSpPr>
          <p:cNvPr id="85" name="Text Box 118"/>
          <p:cNvSpPr txBox="1">
            <a:spLocks noChangeArrowheads="1"/>
          </p:cNvSpPr>
          <p:nvPr/>
        </p:nvSpPr>
        <p:spPr bwMode="auto">
          <a:xfrm>
            <a:off x="3727450" y="2667000"/>
            <a:ext cx="1627188" cy="581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>
                <a:latin typeface="Arial" pitchFamily="34" charset="0"/>
                <a:ea typeface="宋体" pitchFamily="2" charset="-122"/>
              </a:rPr>
              <a:t>change PTH via</a:t>
            </a:r>
          </a:p>
          <a:p>
            <a:r>
              <a:rPr lang="en-US" altLang="zh-CN" sz="1600">
                <a:latin typeface="Arial" pitchFamily="34" charset="0"/>
                <a:ea typeface="宋体" pitchFamily="2" charset="-122"/>
              </a:rPr>
              <a:t>characteristics</a:t>
            </a:r>
          </a:p>
        </p:txBody>
      </p:sp>
      <p:grpSp>
        <p:nvGrpSpPr>
          <p:cNvPr id="12" name="Group 119"/>
          <p:cNvGrpSpPr>
            <a:grpSpLocks/>
          </p:cNvGrpSpPr>
          <p:nvPr/>
        </p:nvGrpSpPr>
        <p:grpSpPr bwMode="auto">
          <a:xfrm>
            <a:off x="231775" y="4010025"/>
            <a:ext cx="2843213" cy="846138"/>
            <a:chOff x="170" y="2862"/>
            <a:chExt cx="1791" cy="702"/>
          </a:xfrm>
        </p:grpSpPr>
        <p:sp>
          <p:nvSpPr>
            <p:cNvPr id="6208" name="Freeform 120"/>
            <p:cNvSpPr>
              <a:spLocks/>
            </p:cNvSpPr>
            <p:nvPr/>
          </p:nvSpPr>
          <p:spPr bwMode="auto">
            <a:xfrm>
              <a:off x="170" y="2862"/>
              <a:ext cx="1186" cy="702"/>
            </a:xfrm>
            <a:custGeom>
              <a:avLst/>
              <a:gdLst>
                <a:gd name="T0" fmla="*/ 0 w 1646"/>
                <a:gd name="T1" fmla="*/ 555 h 726"/>
                <a:gd name="T2" fmla="*/ 29 w 1646"/>
                <a:gd name="T3" fmla="*/ 407 h 726"/>
                <a:gd name="T4" fmla="*/ 63 w 1646"/>
                <a:gd name="T5" fmla="*/ 149 h 726"/>
                <a:gd name="T6" fmla="*/ 95 w 1646"/>
                <a:gd name="T7" fmla="*/ 57 h 726"/>
                <a:gd name="T8" fmla="*/ 120 w 1646"/>
                <a:gd name="T9" fmla="*/ 0 h 7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46"/>
                <a:gd name="T16" fmla="*/ 0 h 726"/>
                <a:gd name="T17" fmla="*/ 1646 w 1646"/>
                <a:gd name="T18" fmla="*/ 726 h 7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46" h="726">
                  <a:moveTo>
                    <a:pt x="0" y="726"/>
                  </a:moveTo>
                  <a:cubicBezTo>
                    <a:pt x="121" y="673"/>
                    <a:pt x="243" y="621"/>
                    <a:pt x="388" y="532"/>
                  </a:cubicBezTo>
                  <a:cubicBezTo>
                    <a:pt x="533" y="443"/>
                    <a:pt x="718" y="271"/>
                    <a:pt x="871" y="194"/>
                  </a:cubicBezTo>
                  <a:cubicBezTo>
                    <a:pt x="1024" y="117"/>
                    <a:pt x="1178" y="105"/>
                    <a:pt x="1307" y="73"/>
                  </a:cubicBezTo>
                  <a:cubicBezTo>
                    <a:pt x="1436" y="41"/>
                    <a:pt x="1541" y="20"/>
                    <a:pt x="1646" y="0"/>
                  </a:cubicBezTo>
                </a:path>
              </a:pathLst>
            </a:cu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9" name="Freeform 121"/>
            <p:cNvSpPr>
              <a:spLocks/>
            </p:cNvSpPr>
            <p:nvPr/>
          </p:nvSpPr>
          <p:spPr bwMode="auto">
            <a:xfrm flipH="1">
              <a:off x="1356" y="2862"/>
              <a:ext cx="605" cy="217"/>
            </a:xfrm>
            <a:custGeom>
              <a:avLst/>
              <a:gdLst>
                <a:gd name="T0" fmla="*/ 0 w 1646"/>
                <a:gd name="T1" fmla="*/ 0 h 726"/>
                <a:gd name="T2" fmla="*/ 0 w 1646"/>
                <a:gd name="T3" fmla="*/ 0 h 726"/>
                <a:gd name="T4" fmla="*/ 0 w 1646"/>
                <a:gd name="T5" fmla="*/ 0 h 726"/>
                <a:gd name="T6" fmla="*/ 0 w 1646"/>
                <a:gd name="T7" fmla="*/ 0 h 726"/>
                <a:gd name="T8" fmla="*/ 0 w 1646"/>
                <a:gd name="T9" fmla="*/ 0 h 7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46"/>
                <a:gd name="T16" fmla="*/ 0 h 726"/>
                <a:gd name="T17" fmla="*/ 1646 w 1646"/>
                <a:gd name="T18" fmla="*/ 726 h 7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46" h="726">
                  <a:moveTo>
                    <a:pt x="0" y="726"/>
                  </a:moveTo>
                  <a:cubicBezTo>
                    <a:pt x="121" y="673"/>
                    <a:pt x="243" y="621"/>
                    <a:pt x="388" y="532"/>
                  </a:cubicBezTo>
                  <a:cubicBezTo>
                    <a:pt x="533" y="443"/>
                    <a:pt x="718" y="271"/>
                    <a:pt x="871" y="194"/>
                  </a:cubicBezTo>
                  <a:cubicBezTo>
                    <a:pt x="1024" y="117"/>
                    <a:pt x="1178" y="105"/>
                    <a:pt x="1307" y="73"/>
                  </a:cubicBezTo>
                  <a:cubicBezTo>
                    <a:pt x="1436" y="41"/>
                    <a:pt x="1541" y="20"/>
                    <a:pt x="1646" y="0"/>
                  </a:cubicBezTo>
                </a:path>
              </a:pathLst>
            </a:cu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" name="Group 122"/>
          <p:cNvGrpSpPr>
            <a:grpSpLocks/>
          </p:cNvGrpSpPr>
          <p:nvPr/>
        </p:nvGrpSpPr>
        <p:grpSpPr bwMode="auto">
          <a:xfrm>
            <a:off x="193675" y="3473450"/>
            <a:ext cx="2881313" cy="614363"/>
            <a:chOff x="146" y="2705"/>
            <a:chExt cx="1815" cy="627"/>
          </a:xfrm>
        </p:grpSpPr>
        <p:sp>
          <p:nvSpPr>
            <p:cNvPr id="6206" name="Freeform 123"/>
            <p:cNvSpPr>
              <a:spLocks/>
            </p:cNvSpPr>
            <p:nvPr/>
          </p:nvSpPr>
          <p:spPr bwMode="auto">
            <a:xfrm>
              <a:off x="146" y="2705"/>
              <a:ext cx="1234" cy="616"/>
            </a:xfrm>
            <a:custGeom>
              <a:avLst/>
              <a:gdLst>
                <a:gd name="T0" fmla="*/ 0 w 1670"/>
                <a:gd name="T1" fmla="*/ 0 h 1246"/>
                <a:gd name="T2" fmla="*/ 45 w 1670"/>
                <a:gd name="T3" fmla="*/ 0 h 1246"/>
                <a:gd name="T4" fmla="*/ 81 w 1670"/>
                <a:gd name="T5" fmla="*/ 0 h 1246"/>
                <a:gd name="T6" fmla="*/ 129 w 1670"/>
                <a:gd name="T7" fmla="*/ 3 h 1246"/>
                <a:gd name="T8" fmla="*/ 149 w 1670"/>
                <a:gd name="T9" fmla="*/ 4 h 12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70"/>
                <a:gd name="T16" fmla="*/ 0 h 1246"/>
                <a:gd name="T17" fmla="*/ 1670 w 1670"/>
                <a:gd name="T18" fmla="*/ 1246 h 12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70" h="1246">
                  <a:moveTo>
                    <a:pt x="0" y="12"/>
                  </a:moveTo>
                  <a:cubicBezTo>
                    <a:pt x="177" y="6"/>
                    <a:pt x="355" y="0"/>
                    <a:pt x="508" y="36"/>
                  </a:cubicBezTo>
                  <a:cubicBezTo>
                    <a:pt x="661" y="72"/>
                    <a:pt x="763" y="93"/>
                    <a:pt x="920" y="230"/>
                  </a:cubicBezTo>
                  <a:cubicBezTo>
                    <a:pt x="1077" y="367"/>
                    <a:pt x="1327" y="690"/>
                    <a:pt x="1452" y="859"/>
                  </a:cubicBezTo>
                  <a:cubicBezTo>
                    <a:pt x="1577" y="1028"/>
                    <a:pt x="1623" y="1137"/>
                    <a:pt x="1670" y="1246"/>
                  </a:cubicBezTo>
                </a:path>
              </a:pathLst>
            </a:custGeom>
            <a:noFill/>
            <a:ln w="28575">
              <a:solidFill>
                <a:srgbClr val="33339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7" name="Freeform 124"/>
            <p:cNvSpPr>
              <a:spLocks/>
            </p:cNvSpPr>
            <p:nvPr/>
          </p:nvSpPr>
          <p:spPr bwMode="auto">
            <a:xfrm flipH="1">
              <a:off x="1380" y="2934"/>
              <a:ext cx="581" cy="398"/>
            </a:xfrm>
            <a:custGeom>
              <a:avLst/>
              <a:gdLst>
                <a:gd name="T0" fmla="*/ 0 w 1670"/>
                <a:gd name="T1" fmla="*/ 0 h 1246"/>
                <a:gd name="T2" fmla="*/ 0 w 1670"/>
                <a:gd name="T3" fmla="*/ 0 h 1246"/>
                <a:gd name="T4" fmla="*/ 0 w 1670"/>
                <a:gd name="T5" fmla="*/ 0 h 1246"/>
                <a:gd name="T6" fmla="*/ 0 w 1670"/>
                <a:gd name="T7" fmla="*/ 0 h 1246"/>
                <a:gd name="T8" fmla="*/ 0 w 1670"/>
                <a:gd name="T9" fmla="*/ 0 h 12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70"/>
                <a:gd name="T16" fmla="*/ 0 h 1246"/>
                <a:gd name="T17" fmla="*/ 1670 w 1670"/>
                <a:gd name="T18" fmla="*/ 1246 h 12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70" h="1246">
                  <a:moveTo>
                    <a:pt x="0" y="12"/>
                  </a:moveTo>
                  <a:cubicBezTo>
                    <a:pt x="177" y="6"/>
                    <a:pt x="355" y="0"/>
                    <a:pt x="508" y="36"/>
                  </a:cubicBezTo>
                  <a:cubicBezTo>
                    <a:pt x="661" y="72"/>
                    <a:pt x="763" y="93"/>
                    <a:pt x="920" y="230"/>
                  </a:cubicBezTo>
                  <a:cubicBezTo>
                    <a:pt x="1077" y="367"/>
                    <a:pt x="1327" y="690"/>
                    <a:pt x="1452" y="859"/>
                  </a:cubicBezTo>
                  <a:cubicBezTo>
                    <a:pt x="1577" y="1028"/>
                    <a:pt x="1623" y="1137"/>
                    <a:pt x="1670" y="1246"/>
                  </a:cubicBezTo>
                </a:path>
              </a:pathLst>
            </a:custGeom>
            <a:noFill/>
            <a:ln w="28575">
              <a:solidFill>
                <a:srgbClr val="33339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" name="Text Box 125"/>
          <p:cNvSpPr txBox="1">
            <a:spLocks noChangeArrowheads="1"/>
          </p:cNvSpPr>
          <p:nvPr/>
        </p:nvSpPr>
        <p:spPr bwMode="auto">
          <a:xfrm>
            <a:off x="6877050" y="4681538"/>
            <a:ext cx="1847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rgbClr val="FF9933"/>
                </a:solidFill>
                <a:latin typeface="Arial" pitchFamily="34" charset="0"/>
                <a:ea typeface="宋体" pitchFamily="2" charset="-122"/>
              </a:rPr>
              <a:t>mask violation!</a:t>
            </a:r>
          </a:p>
        </p:txBody>
      </p:sp>
      <p:sp>
        <p:nvSpPr>
          <p:cNvPr id="93" name="Text Box 126"/>
          <p:cNvSpPr txBox="1">
            <a:spLocks noChangeArrowheads="1"/>
          </p:cNvSpPr>
          <p:nvPr/>
        </p:nvSpPr>
        <p:spPr bwMode="auto">
          <a:xfrm>
            <a:off x="1439863" y="4471988"/>
            <a:ext cx="1403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800" i="1">
                <a:solidFill>
                  <a:srgbClr val="FF9933"/>
                </a:solidFill>
                <a:latin typeface="Arial" pitchFamily="34" charset="0"/>
                <a:ea typeface="宋体" pitchFamily="2" charset="-122"/>
              </a:rPr>
              <a:t>resonance!</a:t>
            </a:r>
          </a:p>
        </p:txBody>
      </p:sp>
      <p:grpSp>
        <p:nvGrpSpPr>
          <p:cNvPr id="14" name="Group 127"/>
          <p:cNvGrpSpPr>
            <a:grpSpLocks/>
          </p:cNvGrpSpPr>
          <p:nvPr/>
        </p:nvGrpSpPr>
        <p:grpSpPr bwMode="auto">
          <a:xfrm>
            <a:off x="6799263" y="3627438"/>
            <a:ext cx="1958975" cy="1152525"/>
            <a:chOff x="4235" y="128"/>
            <a:chExt cx="1234" cy="726"/>
          </a:xfrm>
        </p:grpSpPr>
        <p:sp>
          <p:nvSpPr>
            <p:cNvPr id="6170" name="Freeform 128"/>
            <p:cNvSpPr>
              <a:spLocks/>
            </p:cNvSpPr>
            <p:nvPr/>
          </p:nvSpPr>
          <p:spPr bwMode="auto">
            <a:xfrm>
              <a:off x="4259" y="143"/>
              <a:ext cx="1137" cy="439"/>
            </a:xfrm>
            <a:custGeom>
              <a:avLst/>
              <a:gdLst>
                <a:gd name="T0" fmla="*/ 0 w 1137"/>
                <a:gd name="T1" fmla="*/ 252 h 472"/>
                <a:gd name="T2" fmla="*/ 291 w 1137"/>
                <a:gd name="T3" fmla="*/ 60 h 472"/>
                <a:gd name="T4" fmla="*/ 799 w 1137"/>
                <a:gd name="T5" fmla="*/ 34 h 472"/>
                <a:gd name="T6" fmla="*/ 1137 w 1137"/>
                <a:gd name="T7" fmla="*/ 264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1" name="Freeform 129"/>
            <p:cNvSpPr>
              <a:spLocks/>
            </p:cNvSpPr>
            <p:nvPr/>
          </p:nvSpPr>
          <p:spPr bwMode="auto">
            <a:xfrm flipV="1">
              <a:off x="4259" y="490"/>
              <a:ext cx="1137" cy="333"/>
            </a:xfrm>
            <a:custGeom>
              <a:avLst/>
              <a:gdLst>
                <a:gd name="T0" fmla="*/ 0 w 1137"/>
                <a:gd name="T1" fmla="*/ 28 h 472"/>
                <a:gd name="T2" fmla="*/ 291 w 1137"/>
                <a:gd name="T3" fmla="*/ 6 h 472"/>
                <a:gd name="T4" fmla="*/ 799 w 1137"/>
                <a:gd name="T5" fmla="*/ 4 h 472"/>
                <a:gd name="T6" fmla="*/ 1137 w 1137"/>
                <a:gd name="T7" fmla="*/ 30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2" name="Freeform 130"/>
            <p:cNvSpPr>
              <a:spLocks/>
            </p:cNvSpPr>
            <p:nvPr/>
          </p:nvSpPr>
          <p:spPr bwMode="auto">
            <a:xfrm flipV="1">
              <a:off x="4283" y="490"/>
              <a:ext cx="1137" cy="333"/>
            </a:xfrm>
            <a:custGeom>
              <a:avLst/>
              <a:gdLst>
                <a:gd name="T0" fmla="*/ 0 w 1137"/>
                <a:gd name="T1" fmla="*/ 28 h 472"/>
                <a:gd name="T2" fmla="*/ 291 w 1137"/>
                <a:gd name="T3" fmla="*/ 6 h 472"/>
                <a:gd name="T4" fmla="*/ 799 w 1137"/>
                <a:gd name="T5" fmla="*/ 4 h 472"/>
                <a:gd name="T6" fmla="*/ 1137 w 1137"/>
                <a:gd name="T7" fmla="*/ 30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3" name="Freeform 131"/>
            <p:cNvSpPr>
              <a:spLocks/>
            </p:cNvSpPr>
            <p:nvPr/>
          </p:nvSpPr>
          <p:spPr bwMode="auto">
            <a:xfrm flipV="1">
              <a:off x="4259" y="520"/>
              <a:ext cx="1137" cy="333"/>
            </a:xfrm>
            <a:custGeom>
              <a:avLst/>
              <a:gdLst>
                <a:gd name="T0" fmla="*/ 0 w 1137"/>
                <a:gd name="T1" fmla="*/ 28 h 472"/>
                <a:gd name="T2" fmla="*/ 291 w 1137"/>
                <a:gd name="T3" fmla="*/ 6 h 472"/>
                <a:gd name="T4" fmla="*/ 799 w 1137"/>
                <a:gd name="T5" fmla="*/ 4 h 472"/>
                <a:gd name="T6" fmla="*/ 1137 w 1137"/>
                <a:gd name="T7" fmla="*/ 30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4" name="Freeform 132"/>
            <p:cNvSpPr>
              <a:spLocks/>
            </p:cNvSpPr>
            <p:nvPr/>
          </p:nvSpPr>
          <p:spPr bwMode="auto">
            <a:xfrm flipV="1">
              <a:off x="4308" y="520"/>
              <a:ext cx="1137" cy="333"/>
            </a:xfrm>
            <a:custGeom>
              <a:avLst/>
              <a:gdLst>
                <a:gd name="T0" fmla="*/ 0 w 1137"/>
                <a:gd name="T1" fmla="*/ 28 h 472"/>
                <a:gd name="T2" fmla="*/ 291 w 1137"/>
                <a:gd name="T3" fmla="*/ 6 h 472"/>
                <a:gd name="T4" fmla="*/ 799 w 1137"/>
                <a:gd name="T5" fmla="*/ 4 h 472"/>
                <a:gd name="T6" fmla="*/ 1137 w 1137"/>
                <a:gd name="T7" fmla="*/ 30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5" name="Freeform 133"/>
            <p:cNvSpPr>
              <a:spLocks/>
            </p:cNvSpPr>
            <p:nvPr/>
          </p:nvSpPr>
          <p:spPr bwMode="auto">
            <a:xfrm flipV="1">
              <a:off x="4259" y="460"/>
              <a:ext cx="1137" cy="394"/>
            </a:xfrm>
            <a:custGeom>
              <a:avLst/>
              <a:gdLst>
                <a:gd name="T0" fmla="*/ 0 w 1137"/>
                <a:gd name="T1" fmla="*/ 105 h 472"/>
                <a:gd name="T2" fmla="*/ 291 w 1137"/>
                <a:gd name="T3" fmla="*/ 26 h 472"/>
                <a:gd name="T4" fmla="*/ 799 w 1137"/>
                <a:gd name="T5" fmla="*/ 15 h 472"/>
                <a:gd name="T6" fmla="*/ 1137 w 1137"/>
                <a:gd name="T7" fmla="*/ 112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6" name="Freeform 134"/>
            <p:cNvSpPr>
              <a:spLocks/>
            </p:cNvSpPr>
            <p:nvPr/>
          </p:nvSpPr>
          <p:spPr bwMode="auto">
            <a:xfrm flipV="1">
              <a:off x="4235" y="460"/>
              <a:ext cx="1137" cy="394"/>
            </a:xfrm>
            <a:custGeom>
              <a:avLst/>
              <a:gdLst>
                <a:gd name="T0" fmla="*/ 0 w 1137"/>
                <a:gd name="T1" fmla="*/ 105 h 472"/>
                <a:gd name="T2" fmla="*/ 291 w 1137"/>
                <a:gd name="T3" fmla="*/ 26 h 472"/>
                <a:gd name="T4" fmla="*/ 799 w 1137"/>
                <a:gd name="T5" fmla="*/ 15 h 472"/>
                <a:gd name="T6" fmla="*/ 1137 w 1137"/>
                <a:gd name="T7" fmla="*/ 112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7" name="Freeform 135"/>
            <p:cNvSpPr>
              <a:spLocks/>
            </p:cNvSpPr>
            <p:nvPr/>
          </p:nvSpPr>
          <p:spPr bwMode="auto">
            <a:xfrm flipV="1">
              <a:off x="4308" y="490"/>
              <a:ext cx="1137" cy="333"/>
            </a:xfrm>
            <a:custGeom>
              <a:avLst/>
              <a:gdLst>
                <a:gd name="T0" fmla="*/ 0 w 1137"/>
                <a:gd name="T1" fmla="*/ 28 h 472"/>
                <a:gd name="T2" fmla="*/ 291 w 1137"/>
                <a:gd name="T3" fmla="*/ 6 h 472"/>
                <a:gd name="T4" fmla="*/ 799 w 1137"/>
                <a:gd name="T5" fmla="*/ 4 h 472"/>
                <a:gd name="T6" fmla="*/ 1137 w 1137"/>
                <a:gd name="T7" fmla="*/ 30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8" name="Freeform 136"/>
            <p:cNvSpPr>
              <a:spLocks/>
            </p:cNvSpPr>
            <p:nvPr/>
          </p:nvSpPr>
          <p:spPr bwMode="auto">
            <a:xfrm flipV="1">
              <a:off x="4235" y="490"/>
              <a:ext cx="1137" cy="333"/>
            </a:xfrm>
            <a:custGeom>
              <a:avLst/>
              <a:gdLst>
                <a:gd name="T0" fmla="*/ 0 w 1137"/>
                <a:gd name="T1" fmla="*/ 28 h 472"/>
                <a:gd name="T2" fmla="*/ 291 w 1137"/>
                <a:gd name="T3" fmla="*/ 6 h 472"/>
                <a:gd name="T4" fmla="*/ 799 w 1137"/>
                <a:gd name="T5" fmla="*/ 4 h 472"/>
                <a:gd name="T6" fmla="*/ 1137 w 1137"/>
                <a:gd name="T7" fmla="*/ 30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9" name="Freeform 137"/>
            <p:cNvSpPr>
              <a:spLocks/>
            </p:cNvSpPr>
            <p:nvPr/>
          </p:nvSpPr>
          <p:spPr bwMode="auto">
            <a:xfrm>
              <a:off x="4283" y="159"/>
              <a:ext cx="1137" cy="439"/>
            </a:xfrm>
            <a:custGeom>
              <a:avLst/>
              <a:gdLst>
                <a:gd name="T0" fmla="*/ 0 w 1137"/>
                <a:gd name="T1" fmla="*/ 252 h 472"/>
                <a:gd name="T2" fmla="*/ 291 w 1137"/>
                <a:gd name="T3" fmla="*/ 60 h 472"/>
                <a:gd name="T4" fmla="*/ 799 w 1137"/>
                <a:gd name="T5" fmla="*/ 34 h 472"/>
                <a:gd name="T6" fmla="*/ 1137 w 1137"/>
                <a:gd name="T7" fmla="*/ 264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0" name="Freeform 138"/>
            <p:cNvSpPr>
              <a:spLocks/>
            </p:cNvSpPr>
            <p:nvPr/>
          </p:nvSpPr>
          <p:spPr bwMode="auto">
            <a:xfrm>
              <a:off x="4235" y="159"/>
              <a:ext cx="1137" cy="439"/>
            </a:xfrm>
            <a:custGeom>
              <a:avLst/>
              <a:gdLst>
                <a:gd name="T0" fmla="*/ 0 w 1137"/>
                <a:gd name="T1" fmla="*/ 252 h 472"/>
                <a:gd name="T2" fmla="*/ 291 w 1137"/>
                <a:gd name="T3" fmla="*/ 60 h 472"/>
                <a:gd name="T4" fmla="*/ 799 w 1137"/>
                <a:gd name="T5" fmla="*/ 34 h 472"/>
                <a:gd name="T6" fmla="*/ 1137 w 1137"/>
                <a:gd name="T7" fmla="*/ 264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1" name="Freeform 139"/>
            <p:cNvSpPr>
              <a:spLocks/>
            </p:cNvSpPr>
            <p:nvPr/>
          </p:nvSpPr>
          <p:spPr bwMode="auto">
            <a:xfrm>
              <a:off x="4332" y="143"/>
              <a:ext cx="1137" cy="439"/>
            </a:xfrm>
            <a:custGeom>
              <a:avLst/>
              <a:gdLst>
                <a:gd name="T0" fmla="*/ 0 w 1137"/>
                <a:gd name="T1" fmla="*/ 252 h 472"/>
                <a:gd name="T2" fmla="*/ 291 w 1137"/>
                <a:gd name="T3" fmla="*/ 60 h 472"/>
                <a:gd name="T4" fmla="*/ 799 w 1137"/>
                <a:gd name="T5" fmla="*/ 34 h 472"/>
                <a:gd name="T6" fmla="*/ 1137 w 1137"/>
                <a:gd name="T7" fmla="*/ 264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2" name="Freeform 140"/>
            <p:cNvSpPr>
              <a:spLocks/>
            </p:cNvSpPr>
            <p:nvPr/>
          </p:nvSpPr>
          <p:spPr bwMode="auto">
            <a:xfrm>
              <a:off x="4382" y="189"/>
              <a:ext cx="919" cy="333"/>
            </a:xfrm>
            <a:custGeom>
              <a:avLst/>
              <a:gdLst>
                <a:gd name="T0" fmla="*/ 0 w 1137"/>
                <a:gd name="T1" fmla="*/ 28 h 472"/>
                <a:gd name="T2" fmla="*/ 53 w 1137"/>
                <a:gd name="T3" fmla="*/ 6 h 472"/>
                <a:gd name="T4" fmla="*/ 145 w 1137"/>
                <a:gd name="T5" fmla="*/ 4 h 472"/>
                <a:gd name="T6" fmla="*/ 208 w 1137"/>
                <a:gd name="T7" fmla="*/ 30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3" name="Freeform 141"/>
            <p:cNvSpPr>
              <a:spLocks/>
            </p:cNvSpPr>
            <p:nvPr/>
          </p:nvSpPr>
          <p:spPr bwMode="auto">
            <a:xfrm>
              <a:off x="4235" y="128"/>
              <a:ext cx="1137" cy="439"/>
            </a:xfrm>
            <a:custGeom>
              <a:avLst/>
              <a:gdLst>
                <a:gd name="T0" fmla="*/ 0 w 1137"/>
                <a:gd name="T1" fmla="*/ 252 h 472"/>
                <a:gd name="T2" fmla="*/ 291 w 1137"/>
                <a:gd name="T3" fmla="*/ 60 h 472"/>
                <a:gd name="T4" fmla="*/ 799 w 1137"/>
                <a:gd name="T5" fmla="*/ 34 h 472"/>
                <a:gd name="T6" fmla="*/ 1137 w 1137"/>
                <a:gd name="T7" fmla="*/ 264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4" name="Freeform 142"/>
            <p:cNvSpPr>
              <a:spLocks/>
            </p:cNvSpPr>
            <p:nvPr/>
          </p:nvSpPr>
          <p:spPr bwMode="auto">
            <a:xfrm>
              <a:off x="4283" y="128"/>
              <a:ext cx="1137" cy="439"/>
            </a:xfrm>
            <a:custGeom>
              <a:avLst/>
              <a:gdLst>
                <a:gd name="T0" fmla="*/ 0 w 1137"/>
                <a:gd name="T1" fmla="*/ 252 h 472"/>
                <a:gd name="T2" fmla="*/ 291 w 1137"/>
                <a:gd name="T3" fmla="*/ 60 h 472"/>
                <a:gd name="T4" fmla="*/ 799 w 1137"/>
                <a:gd name="T5" fmla="*/ 34 h 472"/>
                <a:gd name="T6" fmla="*/ 1137 w 1137"/>
                <a:gd name="T7" fmla="*/ 264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5" name="Freeform 143"/>
            <p:cNvSpPr>
              <a:spLocks/>
            </p:cNvSpPr>
            <p:nvPr/>
          </p:nvSpPr>
          <p:spPr bwMode="auto">
            <a:xfrm>
              <a:off x="4406" y="189"/>
              <a:ext cx="919" cy="333"/>
            </a:xfrm>
            <a:custGeom>
              <a:avLst/>
              <a:gdLst>
                <a:gd name="T0" fmla="*/ 0 w 1137"/>
                <a:gd name="T1" fmla="*/ 28 h 472"/>
                <a:gd name="T2" fmla="*/ 53 w 1137"/>
                <a:gd name="T3" fmla="*/ 6 h 472"/>
                <a:gd name="T4" fmla="*/ 145 w 1137"/>
                <a:gd name="T5" fmla="*/ 4 h 472"/>
                <a:gd name="T6" fmla="*/ 208 w 1137"/>
                <a:gd name="T7" fmla="*/ 30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6" name="Freeform 144"/>
            <p:cNvSpPr>
              <a:spLocks/>
            </p:cNvSpPr>
            <p:nvPr/>
          </p:nvSpPr>
          <p:spPr bwMode="auto">
            <a:xfrm>
              <a:off x="4358" y="189"/>
              <a:ext cx="919" cy="333"/>
            </a:xfrm>
            <a:custGeom>
              <a:avLst/>
              <a:gdLst>
                <a:gd name="T0" fmla="*/ 0 w 1137"/>
                <a:gd name="T1" fmla="*/ 28 h 472"/>
                <a:gd name="T2" fmla="*/ 53 w 1137"/>
                <a:gd name="T3" fmla="*/ 6 h 472"/>
                <a:gd name="T4" fmla="*/ 145 w 1137"/>
                <a:gd name="T5" fmla="*/ 4 h 472"/>
                <a:gd name="T6" fmla="*/ 208 w 1137"/>
                <a:gd name="T7" fmla="*/ 30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7" name="Freeform 145"/>
            <p:cNvSpPr>
              <a:spLocks/>
            </p:cNvSpPr>
            <p:nvPr/>
          </p:nvSpPr>
          <p:spPr bwMode="auto">
            <a:xfrm>
              <a:off x="4334" y="189"/>
              <a:ext cx="919" cy="333"/>
            </a:xfrm>
            <a:custGeom>
              <a:avLst/>
              <a:gdLst>
                <a:gd name="T0" fmla="*/ 0 w 1137"/>
                <a:gd name="T1" fmla="*/ 28 h 472"/>
                <a:gd name="T2" fmla="*/ 53 w 1137"/>
                <a:gd name="T3" fmla="*/ 6 h 472"/>
                <a:gd name="T4" fmla="*/ 145 w 1137"/>
                <a:gd name="T5" fmla="*/ 4 h 472"/>
                <a:gd name="T6" fmla="*/ 208 w 1137"/>
                <a:gd name="T7" fmla="*/ 30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8" name="Freeform 146"/>
            <p:cNvSpPr>
              <a:spLocks/>
            </p:cNvSpPr>
            <p:nvPr/>
          </p:nvSpPr>
          <p:spPr bwMode="auto">
            <a:xfrm>
              <a:off x="4455" y="189"/>
              <a:ext cx="919" cy="333"/>
            </a:xfrm>
            <a:custGeom>
              <a:avLst/>
              <a:gdLst>
                <a:gd name="T0" fmla="*/ 0 w 1137"/>
                <a:gd name="T1" fmla="*/ 28 h 472"/>
                <a:gd name="T2" fmla="*/ 53 w 1137"/>
                <a:gd name="T3" fmla="*/ 6 h 472"/>
                <a:gd name="T4" fmla="*/ 145 w 1137"/>
                <a:gd name="T5" fmla="*/ 4 h 472"/>
                <a:gd name="T6" fmla="*/ 208 w 1137"/>
                <a:gd name="T7" fmla="*/ 30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9" name="Freeform 147"/>
            <p:cNvSpPr>
              <a:spLocks/>
            </p:cNvSpPr>
            <p:nvPr/>
          </p:nvSpPr>
          <p:spPr bwMode="auto">
            <a:xfrm>
              <a:off x="4431" y="189"/>
              <a:ext cx="919" cy="333"/>
            </a:xfrm>
            <a:custGeom>
              <a:avLst/>
              <a:gdLst>
                <a:gd name="T0" fmla="*/ 0 w 1137"/>
                <a:gd name="T1" fmla="*/ 28 h 472"/>
                <a:gd name="T2" fmla="*/ 53 w 1137"/>
                <a:gd name="T3" fmla="*/ 6 h 472"/>
                <a:gd name="T4" fmla="*/ 145 w 1137"/>
                <a:gd name="T5" fmla="*/ 4 h 472"/>
                <a:gd name="T6" fmla="*/ 208 w 1137"/>
                <a:gd name="T7" fmla="*/ 30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0" name="Freeform 148"/>
            <p:cNvSpPr>
              <a:spLocks/>
            </p:cNvSpPr>
            <p:nvPr/>
          </p:nvSpPr>
          <p:spPr bwMode="auto">
            <a:xfrm>
              <a:off x="4309" y="189"/>
              <a:ext cx="919" cy="333"/>
            </a:xfrm>
            <a:custGeom>
              <a:avLst/>
              <a:gdLst>
                <a:gd name="T0" fmla="*/ 0 w 1137"/>
                <a:gd name="T1" fmla="*/ 28 h 472"/>
                <a:gd name="T2" fmla="*/ 53 w 1137"/>
                <a:gd name="T3" fmla="*/ 6 h 472"/>
                <a:gd name="T4" fmla="*/ 145 w 1137"/>
                <a:gd name="T5" fmla="*/ 4 h 472"/>
                <a:gd name="T6" fmla="*/ 208 w 1137"/>
                <a:gd name="T7" fmla="*/ 30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1" name="Freeform 149"/>
            <p:cNvSpPr>
              <a:spLocks/>
            </p:cNvSpPr>
            <p:nvPr/>
          </p:nvSpPr>
          <p:spPr bwMode="auto">
            <a:xfrm flipV="1">
              <a:off x="4406" y="490"/>
              <a:ext cx="919" cy="303"/>
            </a:xfrm>
            <a:custGeom>
              <a:avLst/>
              <a:gdLst>
                <a:gd name="T0" fmla="*/ 0 w 1137"/>
                <a:gd name="T1" fmla="*/ 13 h 472"/>
                <a:gd name="T2" fmla="*/ 53 w 1137"/>
                <a:gd name="T3" fmla="*/ 3 h 472"/>
                <a:gd name="T4" fmla="*/ 145 w 1137"/>
                <a:gd name="T5" fmla="*/ 2 h 472"/>
                <a:gd name="T6" fmla="*/ 208 w 1137"/>
                <a:gd name="T7" fmla="*/ 13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2" name="Freeform 150"/>
            <p:cNvSpPr>
              <a:spLocks/>
            </p:cNvSpPr>
            <p:nvPr/>
          </p:nvSpPr>
          <p:spPr bwMode="auto">
            <a:xfrm flipV="1">
              <a:off x="4430" y="490"/>
              <a:ext cx="919" cy="303"/>
            </a:xfrm>
            <a:custGeom>
              <a:avLst/>
              <a:gdLst>
                <a:gd name="T0" fmla="*/ 0 w 1137"/>
                <a:gd name="T1" fmla="*/ 13 h 472"/>
                <a:gd name="T2" fmla="*/ 53 w 1137"/>
                <a:gd name="T3" fmla="*/ 3 h 472"/>
                <a:gd name="T4" fmla="*/ 145 w 1137"/>
                <a:gd name="T5" fmla="*/ 2 h 472"/>
                <a:gd name="T6" fmla="*/ 208 w 1137"/>
                <a:gd name="T7" fmla="*/ 13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3" name="Freeform 151"/>
            <p:cNvSpPr>
              <a:spLocks/>
            </p:cNvSpPr>
            <p:nvPr/>
          </p:nvSpPr>
          <p:spPr bwMode="auto">
            <a:xfrm flipV="1">
              <a:off x="4382" y="490"/>
              <a:ext cx="919" cy="303"/>
            </a:xfrm>
            <a:custGeom>
              <a:avLst/>
              <a:gdLst>
                <a:gd name="T0" fmla="*/ 0 w 1137"/>
                <a:gd name="T1" fmla="*/ 13 h 472"/>
                <a:gd name="T2" fmla="*/ 53 w 1137"/>
                <a:gd name="T3" fmla="*/ 3 h 472"/>
                <a:gd name="T4" fmla="*/ 145 w 1137"/>
                <a:gd name="T5" fmla="*/ 2 h 472"/>
                <a:gd name="T6" fmla="*/ 208 w 1137"/>
                <a:gd name="T7" fmla="*/ 13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4" name="Freeform 152"/>
            <p:cNvSpPr>
              <a:spLocks/>
            </p:cNvSpPr>
            <p:nvPr/>
          </p:nvSpPr>
          <p:spPr bwMode="auto">
            <a:xfrm flipV="1">
              <a:off x="4358" y="490"/>
              <a:ext cx="919" cy="303"/>
            </a:xfrm>
            <a:custGeom>
              <a:avLst/>
              <a:gdLst>
                <a:gd name="T0" fmla="*/ 0 w 1137"/>
                <a:gd name="T1" fmla="*/ 13 h 472"/>
                <a:gd name="T2" fmla="*/ 53 w 1137"/>
                <a:gd name="T3" fmla="*/ 3 h 472"/>
                <a:gd name="T4" fmla="*/ 145 w 1137"/>
                <a:gd name="T5" fmla="*/ 2 h 472"/>
                <a:gd name="T6" fmla="*/ 208 w 1137"/>
                <a:gd name="T7" fmla="*/ 13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5" name="Freeform 153"/>
            <p:cNvSpPr>
              <a:spLocks/>
            </p:cNvSpPr>
            <p:nvPr/>
          </p:nvSpPr>
          <p:spPr bwMode="auto">
            <a:xfrm flipV="1">
              <a:off x="4310" y="490"/>
              <a:ext cx="919" cy="303"/>
            </a:xfrm>
            <a:custGeom>
              <a:avLst/>
              <a:gdLst>
                <a:gd name="T0" fmla="*/ 0 w 1137"/>
                <a:gd name="T1" fmla="*/ 13 h 472"/>
                <a:gd name="T2" fmla="*/ 53 w 1137"/>
                <a:gd name="T3" fmla="*/ 3 h 472"/>
                <a:gd name="T4" fmla="*/ 145 w 1137"/>
                <a:gd name="T5" fmla="*/ 2 h 472"/>
                <a:gd name="T6" fmla="*/ 208 w 1137"/>
                <a:gd name="T7" fmla="*/ 13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6" name="Freeform 154"/>
            <p:cNvSpPr>
              <a:spLocks/>
            </p:cNvSpPr>
            <p:nvPr/>
          </p:nvSpPr>
          <p:spPr bwMode="auto">
            <a:xfrm flipV="1">
              <a:off x="4455" y="490"/>
              <a:ext cx="919" cy="303"/>
            </a:xfrm>
            <a:custGeom>
              <a:avLst/>
              <a:gdLst>
                <a:gd name="T0" fmla="*/ 0 w 1137"/>
                <a:gd name="T1" fmla="*/ 13 h 472"/>
                <a:gd name="T2" fmla="*/ 53 w 1137"/>
                <a:gd name="T3" fmla="*/ 3 h 472"/>
                <a:gd name="T4" fmla="*/ 145 w 1137"/>
                <a:gd name="T5" fmla="*/ 2 h 472"/>
                <a:gd name="T6" fmla="*/ 208 w 1137"/>
                <a:gd name="T7" fmla="*/ 13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7" name="Freeform 155"/>
            <p:cNvSpPr>
              <a:spLocks/>
            </p:cNvSpPr>
            <p:nvPr/>
          </p:nvSpPr>
          <p:spPr bwMode="auto">
            <a:xfrm flipV="1">
              <a:off x="4333" y="490"/>
              <a:ext cx="919" cy="303"/>
            </a:xfrm>
            <a:custGeom>
              <a:avLst/>
              <a:gdLst>
                <a:gd name="T0" fmla="*/ 0 w 1137"/>
                <a:gd name="T1" fmla="*/ 13 h 472"/>
                <a:gd name="T2" fmla="*/ 53 w 1137"/>
                <a:gd name="T3" fmla="*/ 3 h 472"/>
                <a:gd name="T4" fmla="*/ 145 w 1137"/>
                <a:gd name="T5" fmla="*/ 2 h 472"/>
                <a:gd name="T6" fmla="*/ 208 w 1137"/>
                <a:gd name="T7" fmla="*/ 13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8" name="Freeform 156"/>
            <p:cNvSpPr>
              <a:spLocks/>
            </p:cNvSpPr>
            <p:nvPr/>
          </p:nvSpPr>
          <p:spPr bwMode="auto">
            <a:xfrm flipV="1">
              <a:off x="4405" y="490"/>
              <a:ext cx="799" cy="212"/>
            </a:xfrm>
            <a:custGeom>
              <a:avLst/>
              <a:gdLst>
                <a:gd name="T0" fmla="*/ 0 w 1137"/>
                <a:gd name="T1" fmla="*/ 1 h 472"/>
                <a:gd name="T2" fmla="*/ 17 w 1137"/>
                <a:gd name="T3" fmla="*/ 0 h 472"/>
                <a:gd name="T4" fmla="*/ 47 w 1137"/>
                <a:gd name="T5" fmla="*/ 0 h 472"/>
                <a:gd name="T6" fmla="*/ 67 w 1137"/>
                <a:gd name="T7" fmla="*/ 1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9" name="Freeform 157"/>
            <p:cNvSpPr>
              <a:spLocks/>
            </p:cNvSpPr>
            <p:nvPr/>
          </p:nvSpPr>
          <p:spPr bwMode="auto">
            <a:xfrm flipV="1">
              <a:off x="4429" y="520"/>
              <a:ext cx="799" cy="212"/>
            </a:xfrm>
            <a:custGeom>
              <a:avLst/>
              <a:gdLst>
                <a:gd name="T0" fmla="*/ 0 w 1137"/>
                <a:gd name="T1" fmla="*/ 1 h 472"/>
                <a:gd name="T2" fmla="*/ 17 w 1137"/>
                <a:gd name="T3" fmla="*/ 0 h 472"/>
                <a:gd name="T4" fmla="*/ 47 w 1137"/>
                <a:gd name="T5" fmla="*/ 0 h 472"/>
                <a:gd name="T6" fmla="*/ 67 w 1137"/>
                <a:gd name="T7" fmla="*/ 1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0" name="Freeform 158"/>
            <p:cNvSpPr>
              <a:spLocks/>
            </p:cNvSpPr>
            <p:nvPr/>
          </p:nvSpPr>
          <p:spPr bwMode="auto">
            <a:xfrm flipV="1">
              <a:off x="4429" y="490"/>
              <a:ext cx="799" cy="212"/>
            </a:xfrm>
            <a:custGeom>
              <a:avLst/>
              <a:gdLst>
                <a:gd name="T0" fmla="*/ 0 w 1137"/>
                <a:gd name="T1" fmla="*/ 1 h 472"/>
                <a:gd name="T2" fmla="*/ 17 w 1137"/>
                <a:gd name="T3" fmla="*/ 0 h 472"/>
                <a:gd name="T4" fmla="*/ 47 w 1137"/>
                <a:gd name="T5" fmla="*/ 0 h 472"/>
                <a:gd name="T6" fmla="*/ 67 w 1137"/>
                <a:gd name="T7" fmla="*/ 1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1" name="Freeform 159"/>
            <p:cNvSpPr>
              <a:spLocks/>
            </p:cNvSpPr>
            <p:nvPr/>
          </p:nvSpPr>
          <p:spPr bwMode="auto">
            <a:xfrm flipV="1">
              <a:off x="4405" y="552"/>
              <a:ext cx="799" cy="211"/>
            </a:xfrm>
            <a:custGeom>
              <a:avLst/>
              <a:gdLst>
                <a:gd name="T0" fmla="*/ 0 w 1137"/>
                <a:gd name="T1" fmla="*/ 1 h 472"/>
                <a:gd name="T2" fmla="*/ 17 w 1137"/>
                <a:gd name="T3" fmla="*/ 0 h 472"/>
                <a:gd name="T4" fmla="*/ 47 w 1137"/>
                <a:gd name="T5" fmla="*/ 0 h 472"/>
                <a:gd name="T6" fmla="*/ 67 w 1137"/>
                <a:gd name="T7" fmla="*/ 1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2" name="Freeform 160"/>
            <p:cNvSpPr>
              <a:spLocks/>
            </p:cNvSpPr>
            <p:nvPr/>
          </p:nvSpPr>
          <p:spPr bwMode="auto">
            <a:xfrm>
              <a:off x="4429" y="309"/>
              <a:ext cx="799" cy="183"/>
            </a:xfrm>
            <a:custGeom>
              <a:avLst/>
              <a:gdLst>
                <a:gd name="T0" fmla="*/ 0 w 1137"/>
                <a:gd name="T1" fmla="*/ 0 h 472"/>
                <a:gd name="T2" fmla="*/ 17 w 1137"/>
                <a:gd name="T3" fmla="*/ 0 h 472"/>
                <a:gd name="T4" fmla="*/ 47 w 1137"/>
                <a:gd name="T5" fmla="*/ 0 h 472"/>
                <a:gd name="T6" fmla="*/ 67 w 1137"/>
                <a:gd name="T7" fmla="*/ 0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3" name="Freeform 161"/>
            <p:cNvSpPr>
              <a:spLocks/>
            </p:cNvSpPr>
            <p:nvPr/>
          </p:nvSpPr>
          <p:spPr bwMode="auto">
            <a:xfrm>
              <a:off x="4429" y="278"/>
              <a:ext cx="799" cy="182"/>
            </a:xfrm>
            <a:custGeom>
              <a:avLst/>
              <a:gdLst>
                <a:gd name="T0" fmla="*/ 0 w 1137"/>
                <a:gd name="T1" fmla="*/ 0 h 472"/>
                <a:gd name="T2" fmla="*/ 17 w 1137"/>
                <a:gd name="T3" fmla="*/ 0 h 472"/>
                <a:gd name="T4" fmla="*/ 47 w 1137"/>
                <a:gd name="T5" fmla="*/ 0 h 472"/>
                <a:gd name="T6" fmla="*/ 67 w 1137"/>
                <a:gd name="T7" fmla="*/ 0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4" name="Freeform 162"/>
            <p:cNvSpPr>
              <a:spLocks/>
            </p:cNvSpPr>
            <p:nvPr/>
          </p:nvSpPr>
          <p:spPr bwMode="auto">
            <a:xfrm>
              <a:off x="4405" y="249"/>
              <a:ext cx="799" cy="183"/>
            </a:xfrm>
            <a:custGeom>
              <a:avLst/>
              <a:gdLst>
                <a:gd name="T0" fmla="*/ 0 w 1137"/>
                <a:gd name="T1" fmla="*/ 0 h 472"/>
                <a:gd name="T2" fmla="*/ 17 w 1137"/>
                <a:gd name="T3" fmla="*/ 0 h 472"/>
                <a:gd name="T4" fmla="*/ 47 w 1137"/>
                <a:gd name="T5" fmla="*/ 0 h 472"/>
                <a:gd name="T6" fmla="*/ 67 w 1137"/>
                <a:gd name="T7" fmla="*/ 0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5" name="Freeform 163"/>
            <p:cNvSpPr>
              <a:spLocks/>
            </p:cNvSpPr>
            <p:nvPr/>
          </p:nvSpPr>
          <p:spPr bwMode="auto">
            <a:xfrm flipV="1">
              <a:off x="4429" y="460"/>
              <a:ext cx="799" cy="212"/>
            </a:xfrm>
            <a:custGeom>
              <a:avLst/>
              <a:gdLst>
                <a:gd name="T0" fmla="*/ 0 w 1137"/>
                <a:gd name="T1" fmla="*/ 1 h 472"/>
                <a:gd name="T2" fmla="*/ 17 w 1137"/>
                <a:gd name="T3" fmla="*/ 0 h 472"/>
                <a:gd name="T4" fmla="*/ 47 w 1137"/>
                <a:gd name="T5" fmla="*/ 0 h 472"/>
                <a:gd name="T6" fmla="*/ 67 w 1137"/>
                <a:gd name="T7" fmla="*/ 1 h 4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7"/>
                <a:gd name="T13" fmla="*/ 0 h 472"/>
                <a:gd name="T14" fmla="*/ 1137 w 1137"/>
                <a:gd name="T15" fmla="*/ 472 h 4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7" h="472">
                  <a:moveTo>
                    <a:pt x="0" y="448"/>
                  </a:moveTo>
                  <a:cubicBezTo>
                    <a:pt x="79" y="310"/>
                    <a:pt x="158" y="173"/>
                    <a:pt x="291" y="109"/>
                  </a:cubicBezTo>
                  <a:cubicBezTo>
                    <a:pt x="424" y="45"/>
                    <a:pt x="658" y="0"/>
                    <a:pt x="799" y="61"/>
                  </a:cubicBezTo>
                  <a:cubicBezTo>
                    <a:pt x="940" y="122"/>
                    <a:pt x="1038" y="297"/>
                    <a:pt x="1137" y="47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000"/>
                            </p:stCondLst>
                            <p:childTnLst>
                              <p:par>
                                <p:cTn id="135" presetID="9" presetClass="exit" presetSubtype="0" fill="hold" grpId="1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36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9" presetClass="exit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39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 animBg="1"/>
      <p:bldP spid="82" grpId="0"/>
      <p:bldP spid="83" grpId="0"/>
      <p:bldP spid="84" grpId="0" animBg="1"/>
      <p:bldP spid="84" grpId="1" animBg="1"/>
      <p:bldP spid="85" grpId="0" animBg="1"/>
      <p:bldP spid="85" grpId="1" animBg="1"/>
      <p:bldP spid="92" grpId="0"/>
      <p:bldP spid="92" grpId="1"/>
      <p:bldP spid="93" grpId="0"/>
      <p:bldP spid="93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0025" y="1514475"/>
            <a:ext cx="2593975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altLang="zh-CN" dirty="0" smtClean="0"/>
              <a:t>APP4: </a:t>
            </a:r>
            <a:r>
              <a:rPr lang="en-US" altLang="zh-CN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Transmission Line</a:t>
            </a:r>
            <a:endParaRPr lang="zh-CN" altLang="en-US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Basic Concept</a:t>
            </a:r>
          </a:p>
          <a:p>
            <a:pPr lvl="1" eaLnBrk="1" hangingPunct="1"/>
            <a:r>
              <a:rPr lang="en-US" altLang="zh-CN" sz="2200" dirty="0" smtClean="0">
                <a:ea typeface="宋体" pitchFamily="2" charset="-122"/>
              </a:rPr>
              <a:t>Used to model distributed signal path with the telegraph equation</a:t>
            </a:r>
          </a:p>
          <a:p>
            <a:pPr lvl="1" eaLnBrk="1" hangingPunct="1"/>
            <a:endParaRPr lang="en-US" altLang="zh-CN" sz="2200" dirty="0" smtClean="0">
              <a:ea typeface="宋体" pitchFamily="2" charset="-122"/>
            </a:endParaRPr>
          </a:p>
          <a:p>
            <a:pPr lvl="1" eaLnBrk="1" hangingPunct="1">
              <a:buNone/>
            </a:pPr>
            <a:endParaRPr lang="en-US" altLang="zh-CN" sz="2200" dirty="0" smtClean="0">
              <a:ea typeface="宋体" pitchFamily="2" charset="-122"/>
            </a:endParaRPr>
          </a:p>
          <a:p>
            <a:pPr lvl="1" eaLnBrk="1" hangingPunct="1"/>
            <a:r>
              <a:rPr lang="en-US" altLang="zh-CN" sz="2200" dirty="0" smtClean="0">
                <a:ea typeface="宋体" pitchFamily="2" charset="-122"/>
              </a:rPr>
              <a:t>Important Parameters</a:t>
            </a:r>
          </a:p>
          <a:p>
            <a:pPr lvl="2" eaLnBrk="1" hangingPunct="1"/>
            <a:r>
              <a:rPr lang="en-US" altLang="zh-CN" sz="2000" dirty="0" smtClean="0">
                <a:ea typeface="宋体" pitchFamily="2" charset="-122"/>
              </a:rPr>
              <a:t>Characteristic impedance</a:t>
            </a:r>
          </a:p>
          <a:p>
            <a:pPr lvl="2" eaLnBrk="1" hangingPunct="1"/>
            <a:endParaRPr lang="en-US" altLang="zh-CN" sz="2000" dirty="0" smtClean="0">
              <a:ea typeface="宋体" pitchFamily="2" charset="-122"/>
            </a:endParaRPr>
          </a:p>
          <a:p>
            <a:pPr lvl="2" eaLnBrk="1" hangingPunct="1"/>
            <a:r>
              <a:rPr lang="en-US" altLang="zh-CN" sz="2000" dirty="0" smtClean="0">
                <a:ea typeface="宋体" pitchFamily="2" charset="-122"/>
              </a:rPr>
              <a:t>Propagation Constant</a:t>
            </a:r>
          </a:p>
          <a:p>
            <a:pPr lvl="3" eaLnBrk="1" hangingPunct="1"/>
            <a:r>
              <a:rPr lang="en-US" altLang="zh-CN" sz="1800" dirty="0" smtClean="0">
                <a:ea typeface="宋体" pitchFamily="2" charset="-122"/>
              </a:rPr>
              <a:t>Loss </a:t>
            </a:r>
          </a:p>
          <a:p>
            <a:pPr lvl="3" eaLnBrk="1" hangingPunct="1"/>
            <a:r>
              <a:rPr lang="en-US" altLang="zh-CN" sz="1800" dirty="0" smtClean="0">
                <a:ea typeface="宋体" pitchFamily="2" charset="-122"/>
              </a:rPr>
              <a:t>Phase/Time Delay</a:t>
            </a:r>
          </a:p>
        </p:txBody>
      </p:sp>
      <p:graphicFrame>
        <p:nvGraphicFramePr>
          <p:cNvPr id="5" name="Object 6"/>
          <p:cNvGraphicFramePr>
            <a:graphicFrameLocks noChangeAspect="1"/>
          </p:cNvGraphicFramePr>
          <p:nvPr/>
        </p:nvGraphicFramePr>
        <p:xfrm>
          <a:off x="4292600" y="3581400"/>
          <a:ext cx="1803400" cy="795338"/>
        </p:xfrm>
        <a:graphic>
          <a:graphicData uri="http://schemas.openxmlformats.org/presentationml/2006/ole">
            <p:oleObj spid="_x0000_s15362" name="Equation" r:id="rId4" imgW="1180588" imgH="520474" progId="Equation.3">
              <p:embed/>
            </p:oleObj>
          </a:graphicData>
        </a:graphic>
      </p:graphicFrame>
      <p:graphicFrame>
        <p:nvGraphicFramePr>
          <p:cNvPr id="6" name="Object 8"/>
          <p:cNvGraphicFramePr>
            <a:graphicFrameLocks noChangeAspect="1"/>
          </p:cNvGraphicFramePr>
          <p:nvPr/>
        </p:nvGraphicFramePr>
        <p:xfrm>
          <a:off x="3422650" y="5029200"/>
          <a:ext cx="3054350" cy="471487"/>
        </p:xfrm>
        <a:graphic>
          <a:graphicData uri="http://schemas.openxmlformats.org/presentationml/2006/ole">
            <p:oleObj spid="_x0000_s15363" name="Equation" r:id="rId5" imgW="1892300" imgH="292100" progId="Equation.3">
              <p:embed/>
            </p:oleObj>
          </a:graphicData>
        </a:graphic>
      </p:graphicFrame>
      <p:graphicFrame>
        <p:nvGraphicFramePr>
          <p:cNvPr id="7" name="Object 10"/>
          <p:cNvGraphicFramePr>
            <a:graphicFrameLocks noChangeAspect="1"/>
          </p:cNvGraphicFramePr>
          <p:nvPr/>
        </p:nvGraphicFramePr>
        <p:xfrm>
          <a:off x="2047875" y="2274888"/>
          <a:ext cx="2647950" cy="1306512"/>
        </p:xfrm>
        <a:graphic>
          <a:graphicData uri="http://schemas.openxmlformats.org/presentationml/2006/ole">
            <p:oleObj spid="_x0000_s15364" name="Equation" r:id="rId6" imgW="1930400" imgH="9525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altLang="zh-CN" dirty="0" smtClean="0"/>
              <a:t>APP4: </a:t>
            </a:r>
            <a:r>
              <a:rPr lang="en-US" altLang="zh-CN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Transmission Line</a:t>
            </a:r>
            <a:endParaRPr lang="zh-CN" altLang="en-US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b="1" dirty="0" smtClean="0"/>
              <a:t>Property of Transmission Line</a:t>
            </a:r>
          </a:p>
          <a:p>
            <a:pPr lvl="1"/>
            <a:r>
              <a:rPr lang="en-US" altLang="zh-CN" dirty="0" err="1" smtClean="0"/>
              <a:t>Z</a:t>
            </a:r>
            <a:r>
              <a:rPr lang="en-US" altLang="zh-CN" sz="1200" dirty="0" err="1" smtClean="0"/>
              <a:t>c</a:t>
            </a:r>
            <a:r>
              <a:rPr lang="en-US" altLang="zh-CN" dirty="0" smtClean="0"/>
              <a:t> is frequency dependent in general</a:t>
            </a:r>
          </a:p>
          <a:p>
            <a:pPr lvl="1"/>
            <a:r>
              <a:rPr lang="en-US" altLang="zh-CN" dirty="0" err="1" smtClean="0"/>
              <a:t>Z</a:t>
            </a:r>
            <a:r>
              <a:rPr lang="en-US" altLang="zh-CN" sz="1200" dirty="0" err="1" smtClean="0"/>
              <a:t>c</a:t>
            </a:r>
            <a:r>
              <a:rPr lang="en-US" altLang="zh-CN" dirty="0" smtClean="0"/>
              <a:t> approximates to (L/C)^0.5 for low-loss case, and frequency-independent.</a:t>
            </a:r>
          </a:p>
          <a:p>
            <a:pPr lvl="1"/>
            <a:r>
              <a:rPr lang="en-US" altLang="zh-CN" dirty="0" smtClean="0"/>
              <a:t>Loss and phase variation cause signal delay and distortion.</a:t>
            </a:r>
          </a:p>
          <a:p>
            <a:pPr lvl="1"/>
            <a:endParaRPr lang="en-US" altLang="zh-CN" dirty="0" smtClean="0"/>
          </a:p>
          <a:p>
            <a:r>
              <a:rPr lang="en-US" altLang="zh-CN" b="1" dirty="0" smtClean="0"/>
              <a:t>Commonly-used transmission line</a:t>
            </a:r>
          </a:p>
          <a:p>
            <a:pPr lvl="1"/>
            <a:r>
              <a:rPr lang="en-US" altLang="zh-CN" dirty="0" err="1" smtClean="0"/>
              <a:t>Microstrip</a:t>
            </a:r>
            <a:r>
              <a:rPr lang="en-US" altLang="zh-CN" dirty="0" smtClean="0"/>
              <a:t> Line</a:t>
            </a:r>
          </a:p>
          <a:p>
            <a:pPr lvl="1"/>
            <a:r>
              <a:rPr lang="en-US" altLang="zh-CN" dirty="0" err="1" smtClean="0"/>
              <a:t>Stripline</a:t>
            </a:r>
            <a:endParaRPr lang="zh-CN" alt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2100" y="3352800"/>
            <a:ext cx="3467100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 anchorCtr="0"/>
          <a:lstStyle/>
          <a:p>
            <a:pPr eaLnBrk="1" hangingPunct="1"/>
            <a:r>
              <a:rPr lang="en-US" altLang="zh-CN" dirty="0" smtClean="0"/>
              <a:t>APP5: </a:t>
            </a:r>
            <a:r>
              <a:rPr lang="en-US" altLang="zh-CN" dirty="0" smtClean="0">
                <a:solidFill>
                  <a:schemeClr val="tx1">
                    <a:lumMod val="60000"/>
                    <a:lumOff val="40000"/>
                  </a:schemeClr>
                </a:solidFill>
                <a:ea typeface="宋体" pitchFamily="2" charset="-122"/>
              </a:rPr>
              <a:t>S-Parameter</a:t>
            </a:r>
            <a:endParaRPr lang="zh-CN" altLang="en-US" sz="1800" dirty="0" smtClean="0">
              <a:solidFill>
                <a:schemeClr val="tx1">
                  <a:lumMod val="60000"/>
                  <a:lumOff val="40000"/>
                </a:schemeClr>
              </a:solidFill>
              <a:ea typeface="宋体" pitchFamily="2" charset="-122"/>
            </a:endParaRPr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auto">
          <a:xfrm flipV="1">
            <a:off x="366713" y="2698750"/>
            <a:ext cx="3871912" cy="1492250"/>
          </a:xfrm>
          <a:prstGeom prst="roundRect">
            <a:avLst>
              <a:gd name="adj" fmla="val 3995"/>
            </a:avLst>
          </a:prstGeom>
          <a:noFill/>
          <a:ln w="19050">
            <a:noFill/>
            <a:round/>
            <a:headEnd/>
            <a:tailEnd/>
          </a:ln>
          <a:effectLst>
            <a:outerShdw dist="107763" dir="2700000" algn="ctr" rotWithShape="0">
              <a:srgbClr val="404040"/>
            </a:outerShdw>
          </a:effec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762000" y="3100388"/>
            <a:ext cx="7939088" cy="1319212"/>
            <a:chOff x="480" y="1953"/>
            <a:chExt cx="5001" cy="831"/>
          </a:xfrm>
        </p:grpSpPr>
        <p:sp>
          <p:nvSpPr>
            <p:cNvPr id="14470" name="Freeform 5"/>
            <p:cNvSpPr>
              <a:spLocks/>
            </p:cNvSpPr>
            <p:nvPr/>
          </p:nvSpPr>
          <p:spPr bwMode="auto">
            <a:xfrm>
              <a:off x="4128" y="2007"/>
              <a:ext cx="237" cy="119"/>
            </a:xfrm>
            <a:custGeom>
              <a:avLst/>
              <a:gdLst>
                <a:gd name="T0" fmla="*/ 0 w 261"/>
                <a:gd name="T1" fmla="*/ 39 h 134"/>
                <a:gd name="T2" fmla="*/ 80 w 261"/>
                <a:gd name="T3" fmla="*/ 39 h 134"/>
                <a:gd name="T4" fmla="*/ 80 w 261"/>
                <a:gd name="T5" fmla="*/ 52 h 134"/>
                <a:gd name="T6" fmla="*/ 120 w 261"/>
                <a:gd name="T7" fmla="*/ 25 h 134"/>
                <a:gd name="T8" fmla="*/ 80 w 261"/>
                <a:gd name="T9" fmla="*/ 0 h 134"/>
                <a:gd name="T10" fmla="*/ 80 w 261"/>
                <a:gd name="T11" fmla="*/ 12 h 134"/>
                <a:gd name="T12" fmla="*/ 0 w 261"/>
                <a:gd name="T13" fmla="*/ 12 h 1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1"/>
                <a:gd name="T22" fmla="*/ 0 h 134"/>
                <a:gd name="T23" fmla="*/ 261 w 261"/>
                <a:gd name="T24" fmla="*/ 134 h 1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1" h="134">
                  <a:moveTo>
                    <a:pt x="0" y="100"/>
                  </a:moveTo>
                  <a:lnTo>
                    <a:pt x="174" y="100"/>
                  </a:lnTo>
                  <a:lnTo>
                    <a:pt x="174" y="133"/>
                  </a:lnTo>
                  <a:lnTo>
                    <a:pt x="260" y="66"/>
                  </a:lnTo>
                  <a:lnTo>
                    <a:pt x="174" y="0"/>
                  </a:lnTo>
                  <a:lnTo>
                    <a:pt x="174" y="33"/>
                  </a:lnTo>
                  <a:lnTo>
                    <a:pt x="0" y="3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71" name="Freeform 6"/>
            <p:cNvSpPr>
              <a:spLocks/>
            </p:cNvSpPr>
            <p:nvPr/>
          </p:nvSpPr>
          <p:spPr bwMode="auto">
            <a:xfrm>
              <a:off x="1108" y="2470"/>
              <a:ext cx="236" cy="122"/>
            </a:xfrm>
            <a:custGeom>
              <a:avLst/>
              <a:gdLst>
                <a:gd name="T0" fmla="*/ 119 w 260"/>
                <a:gd name="T1" fmla="*/ 39 h 138"/>
                <a:gd name="T2" fmla="*/ 40 w 260"/>
                <a:gd name="T3" fmla="*/ 39 h 138"/>
                <a:gd name="T4" fmla="*/ 40 w 260"/>
                <a:gd name="T5" fmla="*/ 50 h 138"/>
                <a:gd name="T6" fmla="*/ 0 w 260"/>
                <a:gd name="T7" fmla="*/ 26 h 138"/>
                <a:gd name="T8" fmla="*/ 40 w 260"/>
                <a:gd name="T9" fmla="*/ 0 h 138"/>
                <a:gd name="T10" fmla="*/ 40 w 260"/>
                <a:gd name="T11" fmla="*/ 13 h 138"/>
                <a:gd name="T12" fmla="*/ 119 w 260"/>
                <a:gd name="T13" fmla="*/ 13 h 1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0"/>
                <a:gd name="T22" fmla="*/ 0 h 138"/>
                <a:gd name="T23" fmla="*/ 260 w 260"/>
                <a:gd name="T24" fmla="*/ 138 h 1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0" h="138">
                  <a:moveTo>
                    <a:pt x="259" y="103"/>
                  </a:moveTo>
                  <a:lnTo>
                    <a:pt x="86" y="103"/>
                  </a:lnTo>
                  <a:lnTo>
                    <a:pt x="86" y="137"/>
                  </a:lnTo>
                  <a:lnTo>
                    <a:pt x="0" y="68"/>
                  </a:lnTo>
                  <a:lnTo>
                    <a:pt x="86" y="0"/>
                  </a:lnTo>
                  <a:lnTo>
                    <a:pt x="86" y="34"/>
                  </a:lnTo>
                  <a:lnTo>
                    <a:pt x="259" y="3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72" name="Line 7"/>
            <p:cNvSpPr>
              <a:spLocks noChangeShapeType="1"/>
            </p:cNvSpPr>
            <p:nvPr/>
          </p:nvSpPr>
          <p:spPr bwMode="auto">
            <a:xfrm>
              <a:off x="1344" y="2561"/>
              <a:ext cx="3017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73" name="Freeform 8"/>
            <p:cNvSpPr>
              <a:spLocks/>
            </p:cNvSpPr>
            <p:nvPr/>
          </p:nvSpPr>
          <p:spPr bwMode="auto">
            <a:xfrm>
              <a:off x="3562" y="2036"/>
              <a:ext cx="84" cy="58"/>
            </a:xfrm>
            <a:custGeom>
              <a:avLst/>
              <a:gdLst>
                <a:gd name="T0" fmla="*/ 44 w 92"/>
                <a:gd name="T1" fmla="*/ 0 h 66"/>
                <a:gd name="T2" fmla="*/ 44 w 92"/>
                <a:gd name="T3" fmla="*/ 0 h 66"/>
                <a:gd name="T4" fmla="*/ 41 w 92"/>
                <a:gd name="T5" fmla="*/ 1 h 66"/>
                <a:gd name="T6" fmla="*/ 38 w 92"/>
                <a:gd name="T7" fmla="*/ 1 h 66"/>
                <a:gd name="T8" fmla="*/ 36 w 92"/>
                <a:gd name="T9" fmla="*/ 1 h 66"/>
                <a:gd name="T10" fmla="*/ 33 w 92"/>
                <a:gd name="T11" fmla="*/ 3 h 66"/>
                <a:gd name="T12" fmla="*/ 30 w 92"/>
                <a:gd name="T13" fmla="*/ 4 h 66"/>
                <a:gd name="T14" fmla="*/ 27 w 92"/>
                <a:gd name="T15" fmla="*/ 4 h 66"/>
                <a:gd name="T16" fmla="*/ 25 w 92"/>
                <a:gd name="T17" fmla="*/ 4 h 66"/>
                <a:gd name="T18" fmla="*/ 23 w 92"/>
                <a:gd name="T19" fmla="*/ 4 h 66"/>
                <a:gd name="T20" fmla="*/ 20 w 92"/>
                <a:gd name="T21" fmla="*/ 4 h 66"/>
                <a:gd name="T22" fmla="*/ 18 w 92"/>
                <a:gd name="T23" fmla="*/ 4 h 66"/>
                <a:gd name="T24" fmla="*/ 15 w 92"/>
                <a:gd name="T25" fmla="*/ 5 h 66"/>
                <a:gd name="T26" fmla="*/ 14 w 92"/>
                <a:gd name="T27" fmla="*/ 7 h 66"/>
                <a:gd name="T28" fmla="*/ 12 w 92"/>
                <a:gd name="T29" fmla="*/ 8 h 66"/>
                <a:gd name="T30" fmla="*/ 10 w 92"/>
                <a:gd name="T31" fmla="*/ 9 h 66"/>
                <a:gd name="T32" fmla="*/ 9 w 92"/>
                <a:gd name="T33" fmla="*/ 10 h 66"/>
                <a:gd name="T34" fmla="*/ 6 w 92"/>
                <a:gd name="T35" fmla="*/ 11 h 66"/>
                <a:gd name="T36" fmla="*/ 5 w 92"/>
                <a:gd name="T37" fmla="*/ 12 h 66"/>
                <a:gd name="T38" fmla="*/ 5 w 92"/>
                <a:gd name="T39" fmla="*/ 13 h 66"/>
                <a:gd name="T40" fmla="*/ 5 w 92"/>
                <a:gd name="T41" fmla="*/ 15 h 66"/>
                <a:gd name="T42" fmla="*/ 4 w 92"/>
                <a:gd name="T43" fmla="*/ 16 h 66"/>
                <a:gd name="T44" fmla="*/ 2 w 92"/>
                <a:gd name="T45" fmla="*/ 17 h 66"/>
                <a:gd name="T46" fmla="*/ 1 w 92"/>
                <a:gd name="T47" fmla="*/ 19 h 66"/>
                <a:gd name="T48" fmla="*/ 0 w 92"/>
                <a:gd name="T49" fmla="*/ 20 h 66"/>
                <a:gd name="T50" fmla="*/ 0 w 92"/>
                <a:gd name="T51" fmla="*/ 22 h 66"/>
                <a:gd name="T52" fmla="*/ 0 w 92"/>
                <a:gd name="T53" fmla="*/ 23 h 6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2"/>
                <a:gd name="T82" fmla="*/ 0 h 66"/>
                <a:gd name="T83" fmla="*/ 92 w 92"/>
                <a:gd name="T84" fmla="*/ 66 h 6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2" h="66">
                  <a:moveTo>
                    <a:pt x="91" y="0"/>
                  </a:moveTo>
                  <a:lnTo>
                    <a:pt x="91" y="0"/>
                  </a:lnTo>
                  <a:lnTo>
                    <a:pt x="85" y="1"/>
                  </a:lnTo>
                  <a:lnTo>
                    <a:pt x="79" y="1"/>
                  </a:lnTo>
                  <a:lnTo>
                    <a:pt x="74" y="1"/>
                  </a:lnTo>
                  <a:lnTo>
                    <a:pt x="68" y="3"/>
                  </a:lnTo>
                  <a:lnTo>
                    <a:pt x="62" y="4"/>
                  </a:lnTo>
                  <a:lnTo>
                    <a:pt x="57" y="5"/>
                  </a:lnTo>
                  <a:lnTo>
                    <a:pt x="52" y="6"/>
                  </a:lnTo>
                  <a:lnTo>
                    <a:pt x="47" y="9"/>
                  </a:lnTo>
                  <a:lnTo>
                    <a:pt x="42" y="11"/>
                  </a:lnTo>
                  <a:lnTo>
                    <a:pt x="37" y="13"/>
                  </a:lnTo>
                  <a:lnTo>
                    <a:pt x="32" y="15"/>
                  </a:lnTo>
                  <a:lnTo>
                    <a:pt x="28" y="18"/>
                  </a:lnTo>
                  <a:lnTo>
                    <a:pt x="24" y="21"/>
                  </a:lnTo>
                  <a:lnTo>
                    <a:pt x="20" y="24"/>
                  </a:lnTo>
                  <a:lnTo>
                    <a:pt x="17" y="27"/>
                  </a:lnTo>
                  <a:lnTo>
                    <a:pt x="14" y="31"/>
                  </a:lnTo>
                  <a:lnTo>
                    <a:pt x="11" y="34"/>
                  </a:lnTo>
                  <a:lnTo>
                    <a:pt x="8" y="37"/>
                  </a:lnTo>
                  <a:lnTo>
                    <a:pt x="6" y="41"/>
                  </a:lnTo>
                  <a:lnTo>
                    <a:pt x="4" y="45"/>
                  </a:lnTo>
                  <a:lnTo>
                    <a:pt x="2" y="49"/>
                  </a:lnTo>
                  <a:lnTo>
                    <a:pt x="1" y="53"/>
                  </a:lnTo>
                  <a:lnTo>
                    <a:pt x="0" y="57"/>
                  </a:lnTo>
                  <a:lnTo>
                    <a:pt x="0" y="61"/>
                  </a:lnTo>
                  <a:lnTo>
                    <a:pt x="0" y="65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74" name="Line 9"/>
            <p:cNvSpPr>
              <a:spLocks noChangeShapeType="1"/>
            </p:cNvSpPr>
            <p:nvPr/>
          </p:nvSpPr>
          <p:spPr bwMode="auto">
            <a:xfrm>
              <a:off x="1348" y="2500"/>
              <a:ext cx="221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75" name="Line 10"/>
            <p:cNvSpPr>
              <a:spLocks noChangeShapeType="1"/>
            </p:cNvSpPr>
            <p:nvPr/>
          </p:nvSpPr>
          <p:spPr bwMode="auto">
            <a:xfrm>
              <a:off x="3562" y="2093"/>
              <a:ext cx="0" cy="40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76" name="Freeform 11"/>
            <p:cNvSpPr>
              <a:spLocks/>
            </p:cNvSpPr>
            <p:nvPr/>
          </p:nvSpPr>
          <p:spPr bwMode="auto">
            <a:xfrm>
              <a:off x="3636" y="2098"/>
              <a:ext cx="81" cy="51"/>
            </a:xfrm>
            <a:custGeom>
              <a:avLst/>
              <a:gdLst>
                <a:gd name="T0" fmla="*/ 42 w 89"/>
                <a:gd name="T1" fmla="*/ 0 h 57"/>
                <a:gd name="T2" fmla="*/ 42 w 89"/>
                <a:gd name="T3" fmla="*/ 0 h 57"/>
                <a:gd name="T4" fmla="*/ 38 w 89"/>
                <a:gd name="T5" fmla="*/ 0 h 57"/>
                <a:gd name="T6" fmla="*/ 36 w 89"/>
                <a:gd name="T7" fmla="*/ 0 h 57"/>
                <a:gd name="T8" fmla="*/ 34 w 89"/>
                <a:gd name="T9" fmla="*/ 1 h 57"/>
                <a:gd name="T10" fmla="*/ 32 w 89"/>
                <a:gd name="T11" fmla="*/ 1 h 57"/>
                <a:gd name="T12" fmla="*/ 29 w 89"/>
                <a:gd name="T13" fmla="*/ 2 h 57"/>
                <a:gd name="T14" fmla="*/ 26 w 89"/>
                <a:gd name="T15" fmla="*/ 3 h 57"/>
                <a:gd name="T16" fmla="*/ 24 w 89"/>
                <a:gd name="T17" fmla="*/ 4 h 57"/>
                <a:gd name="T18" fmla="*/ 21 w 89"/>
                <a:gd name="T19" fmla="*/ 4 h 57"/>
                <a:gd name="T20" fmla="*/ 19 w 89"/>
                <a:gd name="T21" fmla="*/ 4 h 57"/>
                <a:gd name="T22" fmla="*/ 17 w 89"/>
                <a:gd name="T23" fmla="*/ 4 h 57"/>
                <a:gd name="T24" fmla="*/ 15 w 89"/>
                <a:gd name="T25" fmla="*/ 4 h 57"/>
                <a:gd name="T26" fmla="*/ 13 w 89"/>
                <a:gd name="T27" fmla="*/ 6 h 57"/>
                <a:gd name="T28" fmla="*/ 12 w 89"/>
                <a:gd name="T29" fmla="*/ 7 h 57"/>
                <a:gd name="T30" fmla="*/ 10 w 89"/>
                <a:gd name="T31" fmla="*/ 9 h 57"/>
                <a:gd name="T32" fmla="*/ 8 w 89"/>
                <a:gd name="T33" fmla="*/ 10 h 57"/>
                <a:gd name="T34" fmla="*/ 6 w 89"/>
                <a:gd name="T35" fmla="*/ 11 h 57"/>
                <a:gd name="T36" fmla="*/ 5 w 89"/>
                <a:gd name="T37" fmla="*/ 12 h 57"/>
                <a:gd name="T38" fmla="*/ 5 w 89"/>
                <a:gd name="T39" fmla="*/ 13 h 57"/>
                <a:gd name="T40" fmla="*/ 5 w 89"/>
                <a:gd name="T41" fmla="*/ 15 h 57"/>
                <a:gd name="T42" fmla="*/ 4 w 89"/>
                <a:gd name="T43" fmla="*/ 16 h 57"/>
                <a:gd name="T44" fmla="*/ 3 w 89"/>
                <a:gd name="T45" fmla="*/ 17 h 57"/>
                <a:gd name="T46" fmla="*/ 1 w 89"/>
                <a:gd name="T47" fmla="*/ 19 h 57"/>
                <a:gd name="T48" fmla="*/ 1 w 89"/>
                <a:gd name="T49" fmla="*/ 20 h 57"/>
                <a:gd name="T50" fmla="*/ 1 w 89"/>
                <a:gd name="T51" fmla="*/ 21 h 57"/>
                <a:gd name="T52" fmla="*/ 0 w 89"/>
                <a:gd name="T53" fmla="*/ 23 h 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9"/>
                <a:gd name="T82" fmla="*/ 0 h 57"/>
                <a:gd name="T83" fmla="*/ 89 w 89"/>
                <a:gd name="T84" fmla="*/ 57 h 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9" h="57">
                  <a:moveTo>
                    <a:pt x="88" y="0"/>
                  </a:moveTo>
                  <a:lnTo>
                    <a:pt x="88" y="0"/>
                  </a:lnTo>
                  <a:lnTo>
                    <a:pt x="82" y="0"/>
                  </a:lnTo>
                  <a:lnTo>
                    <a:pt x="77" y="0"/>
                  </a:lnTo>
                  <a:lnTo>
                    <a:pt x="71" y="1"/>
                  </a:lnTo>
                  <a:lnTo>
                    <a:pt x="66" y="1"/>
                  </a:lnTo>
                  <a:lnTo>
                    <a:pt x="61" y="2"/>
                  </a:lnTo>
                  <a:lnTo>
                    <a:pt x="55" y="3"/>
                  </a:lnTo>
                  <a:lnTo>
                    <a:pt x="51" y="4"/>
                  </a:lnTo>
                  <a:lnTo>
                    <a:pt x="45" y="6"/>
                  </a:lnTo>
                  <a:lnTo>
                    <a:pt x="41" y="8"/>
                  </a:lnTo>
                  <a:lnTo>
                    <a:pt x="36" y="10"/>
                  </a:lnTo>
                  <a:lnTo>
                    <a:pt x="32" y="12"/>
                  </a:lnTo>
                  <a:lnTo>
                    <a:pt x="28" y="14"/>
                  </a:lnTo>
                  <a:lnTo>
                    <a:pt x="24" y="17"/>
                  </a:lnTo>
                  <a:lnTo>
                    <a:pt x="20" y="20"/>
                  </a:lnTo>
                  <a:lnTo>
                    <a:pt x="17" y="23"/>
                  </a:lnTo>
                  <a:lnTo>
                    <a:pt x="14" y="26"/>
                  </a:lnTo>
                  <a:lnTo>
                    <a:pt x="11" y="29"/>
                  </a:lnTo>
                  <a:lnTo>
                    <a:pt x="8" y="32"/>
                  </a:lnTo>
                  <a:lnTo>
                    <a:pt x="6" y="36"/>
                  </a:lnTo>
                  <a:lnTo>
                    <a:pt x="4" y="39"/>
                  </a:lnTo>
                  <a:lnTo>
                    <a:pt x="3" y="42"/>
                  </a:lnTo>
                  <a:lnTo>
                    <a:pt x="1" y="46"/>
                  </a:lnTo>
                  <a:lnTo>
                    <a:pt x="1" y="49"/>
                  </a:lnTo>
                  <a:lnTo>
                    <a:pt x="1" y="52"/>
                  </a:lnTo>
                  <a:lnTo>
                    <a:pt x="0" y="56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77" name="Line 12"/>
            <p:cNvSpPr>
              <a:spLocks noChangeShapeType="1"/>
            </p:cNvSpPr>
            <p:nvPr/>
          </p:nvSpPr>
          <p:spPr bwMode="auto">
            <a:xfrm>
              <a:off x="3637" y="2142"/>
              <a:ext cx="0" cy="35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78" name="Line 13"/>
            <p:cNvSpPr>
              <a:spLocks noChangeShapeType="1"/>
            </p:cNvSpPr>
            <p:nvPr/>
          </p:nvSpPr>
          <p:spPr bwMode="auto">
            <a:xfrm flipH="1">
              <a:off x="3637" y="2500"/>
              <a:ext cx="717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79" name="Text Box 14"/>
            <p:cNvSpPr txBox="1">
              <a:spLocks noChangeArrowheads="1"/>
            </p:cNvSpPr>
            <p:nvPr/>
          </p:nvSpPr>
          <p:spPr bwMode="auto">
            <a:xfrm>
              <a:off x="3608" y="2582"/>
              <a:ext cx="505" cy="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600">
                  <a:solidFill>
                    <a:srgbClr val="000000"/>
                  </a:solidFill>
                  <a:latin typeface="Univers Condensed"/>
                  <a:ea typeface="宋体" pitchFamily="2" charset="-122"/>
                </a:rPr>
                <a:t>Incident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80" name="Text Box 15"/>
            <p:cNvSpPr txBox="1">
              <a:spLocks noChangeArrowheads="1"/>
            </p:cNvSpPr>
            <p:nvPr/>
          </p:nvSpPr>
          <p:spPr bwMode="auto">
            <a:xfrm>
              <a:off x="1426" y="2582"/>
              <a:ext cx="758" cy="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600">
                  <a:solidFill>
                    <a:srgbClr val="000000"/>
                  </a:solidFill>
                  <a:latin typeface="Univers Condensed"/>
                  <a:ea typeface="宋体" pitchFamily="2" charset="-122"/>
                </a:rPr>
                <a:t>Transmitted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81" name="Text Box 16"/>
            <p:cNvSpPr txBox="1">
              <a:spLocks noChangeArrowheads="1"/>
            </p:cNvSpPr>
            <p:nvPr/>
          </p:nvSpPr>
          <p:spPr bwMode="auto">
            <a:xfrm>
              <a:off x="2435" y="2558"/>
              <a:ext cx="108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>
                  <a:solidFill>
                    <a:srgbClr val="000000"/>
                  </a:solidFill>
                  <a:latin typeface="Univers Condensed"/>
                  <a:ea typeface="宋体" pitchFamily="2" charset="-122"/>
                </a:rPr>
                <a:t>S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82" name="Text Box 17"/>
            <p:cNvSpPr txBox="1">
              <a:spLocks noChangeArrowheads="1"/>
            </p:cNvSpPr>
            <p:nvPr/>
          </p:nvSpPr>
          <p:spPr bwMode="auto">
            <a:xfrm>
              <a:off x="2552" y="2610"/>
              <a:ext cx="119" cy="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>
                  <a:solidFill>
                    <a:srgbClr val="000000"/>
                  </a:solidFill>
                  <a:latin typeface="Univers Condensed"/>
                  <a:ea typeface="宋体" pitchFamily="2" charset="-122"/>
                </a:rPr>
                <a:t>12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83" name="Line 18"/>
            <p:cNvSpPr>
              <a:spLocks noChangeShapeType="1"/>
            </p:cNvSpPr>
            <p:nvPr/>
          </p:nvSpPr>
          <p:spPr bwMode="auto">
            <a:xfrm flipH="1">
              <a:off x="3717" y="2096"/>
              <a:ext cx="417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" name="Group 19"/>
            <p:cNvGrpSpPr>
              <a:grpSpLocks/>
            </p:cNvGrpSpPr>
            <p:nvPr/>
          </p:nvGrpSpPr>
          <p:grpSpPr bwMode="auto">
            <a:xfrm>
              <a:off x="3714" y="2116"/>
              <a:ext cx="608" cy="327"/>
              <a:chOff x="4047" y="3800"/>
              <a:chExt cx="669" cy="371"/>
            </a:xfrm>
          </p:grpSpPr>
          <p:sp>
            <p:nvSpPr>
              <p:cNvPr id="14511" name="Text Box 20"/>
              <p:cNvSpPr txBox="1">
                <a:spLocks noChangeArrowheads="1"/>
              </p:cNvSpPr>
              <p:nvPr/>
            </p:nvSpPr>
            <p:spPr bwMode="auto">
              <a:xfrm>
                <a:off x="4181" y="3800"/>
                <a:ext cx="119" cy="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b"/>
              <a:lstStyle/>
              <a:p>
                <a:pPr defTabSz="409575" eaLnBrk="0" hangingPunct="0">
                  <a:buClr>
                    <a:srgbClr val="104160"/>
                  </a:buClr>
                  <a:buSzPct val="90000"/>
                  <a:buFont typeface="Monotype Sorts"/>
                  <a:buNone/>
                </a:pPr>
                <a:r>
                  <a:rPr lang="en-US" altLang="zh-CN" sz="1700">
                    <a:solidFill>
                      <a:srgbClr val="000000"/>
                    </a:solidFill>
                    <a:latin typeface="Univers Condensed"/>
                    <a:ea typeface="宋体" pitchFamily="2" charset="-122"/>
                  </a:rPr>
                  <a:t>S</a:t>
                </a:r>
                <a:endParaRPr lang="en-US" altLang="zh-CN" sz="2200">
                  <a:ea typeface="宋体" pitchFamily="2" charset="-122"/>
                </a:endParaRPr>
              </a:p>
            </p:txBody>
          </p:sp>
          <p:sp>
            <p:nvSpPr>
              <p:cNvPr id="14512" name="Text Box 21"/>
              <p:cNvSpPr txBox="1">
                <a:spLocks noChangeArrowheads="1"/>
              </p:cNvSpPr>
              <p:nvPr/>
            </p:nvSpPr>
            <p:spPr bwMode="auto">
              <a:xfrm>
                <a:off x="4307" y="3875"/>
                <a:ext cx="132" cy="1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b"/>
              <a:lstStyle/>
              <a:p>
                <a:pPr defTabSz="409575" eaLnBrk="0" hangingPunct="0">
                  <a:buClr>
                    <a:srgbClr val="104160"/>
                  </a:buClr>
                  <a:buSzPct val="90000"/>
                  <a:buFont typeface="Monotype Sorts"/>
                  <a:buNone/>
                </a:pPr>
                <a:r>
                  <a:rPr lang="en-US" altLang="zh-CN" sz="1200">
                    <a:solidFill>
                      <a:srgbClr val="000000"/>
                    </a:solidFill>
                    <a:latin typeface="Univers Condensed"/>
                    <a:ea typeface="宋体" pitchFamily="2" charset="-122"/>
                  </a:rPr>
                  <a:t>22</a:t>
                </a:r>
                <a:endParaRPr lang="en-US" altLang="zh-CN" sz="2200">
                  <a:ea typeface="宋体" pitchFamily="2" charset="-122"/>
                </a:endParaRPr>
              </a:p>
            </p:txBody>
          </p:sp>
          <p:sp>
            <p:nvSpPr>
              <p:cNvPr id="14513" name="Text Box 22"/>
              <p:cNvSpPr txBox="1">
                <a:spLocks noChangeArrowheads="1"/>
              </p:cNvSpPr>
              <p:nvPr/>
            </p:nvSpPr>
            <p:spPr bwMode="auto">
              <a:xfrm>
                <a:off x="4047" y="3988"/>
                <a:ext cx="669" cy="1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b"/>
              <a:lstStyle/>
              <a:p>
                <a:pPr defTabSz="409575" eaLnBrk="0" hangingPunct="0">
                  <a:buClr>
                    <a:srgbClr val="104160"/>
                  </a:buClr>
                  <a:buSzPct val="90000"/>
                  <a:buFont typeface="Monotype Sorts"/>
                  <a:buNone/>
                </a:pPr>
                <a:r>
                  <a:rPr lang="en-US" altLang="zh-CN" sz="1600">
                    <a:solidFill>
                      <a:srgbClr val="000000"/>
                    </a:solidFill>
                    <a:latin typeface="Univers Condensed"/>
                    <a:ea typeface="宋体" pitchFamily="2" charset="-122"/>
                  </a:rPr>
                  <a:t>Reflected</a:t>
                </a:r>
                <a:endParaRPr lang="en-US" altLang="zh-CN" sz="2200">
                  <a:ea typeface="宋体" pitchFamily="2" charset="-122"/>
                </a:endParaRPr>
              </a:p>
            </p:txBody>
          </p:sp>
        </p:grpSp>
        <p:sp>
          <p:nvSpPr>
            <p:cNvPr id="14485" name="Freeform 23"/>
            <p:cNvSpPr>
              <a:spLocks/>
            </p:cNvSpPr>
            <p:nvPr/>
          </p:nvSpPr>
          <p:spPr bwMode="auto">
            <a:xfrm>
              <a:off x="4349" y="2501"/>
              <a:ext cx="14" cy="61"/>
            </a:xfrm>
            <a:custGeom>
              <a:avLst/>
              <a:gdLst>
                <a:gd name="T0" fmla="*/ 5 w 16"/>
                <a:gd name="T1" fmla="*/ 26 h 69"/>
                <a:gd name="T2" fmla="*/ 0 w 16"/>
                <a:gd name="T3" fmla="*/ 13 h 69"/>
                <a:gd name="T4" fmla="*/ 5 w 16"/>
                <a:gd name="T5" fmla="*/ 0 h 69"/>
                <a:gd name="T6" fmla="*/ 0 60000 65536"/>
                <a:gd name="T7" fmla="*/ 0 60000 65536"/>
                <a:gd name="T8" fmla="*/ 0 60000 65536"/>
                <a:gd name="T9" fmla="*/ 0 w 16"/>
                <a:gd name="T10" fmla="*/ 0 h 69"/>
                <a:gd name="T11" fmla="*/ 16 w 16"/>
                <a:gd name="T12" fmla="*/ 69 h 6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69">
                  <a:moveTo>
                    <a:pt x="15" y="68"/>
                  </a:moveTo>
                  <a:lnTo>
                    <a:pt x="0" y="34"/>
                  </a:lnTo>
                  <a:lnTo>
                    <a:pt x="15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86" name="Text Box 24"/>
            <p:cNvSpPr txBox="1">
              <a:spLocks noChangeArrowheads="1"/>
            </p:cNvSpPr>
            <p:nvPr/>
          </p:nvSpPr>
          <p:spPr bwMode="auto">
            <a:xfrm>
              <a:off x="4394" y="1978"/>
              <a:ext cx="92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>
                  <a:solidFill>
                    <a:srgbClr val="000000"/>
                  </a:solidFill>
                  <a:latin typeface="Univers Condensed"/>
                  <a:ea typeface="宋体" pitchFamily="2" charset="-122"/>
                </a:rPr>
                <a:t>b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87" name="Text Box 25"/>
            <p:cNvSpPr txBox="1">
              <a:spLocks noChangeArrowheads="1"/>
            </p:cNvSpPr>
            <p:nvPr/>
          </p:nvSpPr>
          <p:spPr bwMode="auto">
            <a:xfrm>
              <a:off x="4486" y="2067"/>
              <a:ext cx="64" cy="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>
                  <a:solidFill>
                    <a:srgbClr val="000000"/>
                  </a:solidFill>
                  <a:latin typeface="Univers Condensed"/>
                  <a:ea typeface="宋体" pitchFamily="2" charset="-122"/>
                </a:rPr>
                <a:t>2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88" name="Text Box 26"/>
            <p:cNvSpPr txBox="1">
              <a:spLocks noChangeArrowheads="1"/>
            </p:cNvSpPr>
            <p:nvPr/>
          </p:nvSpPr>
          <p:spPr bwMode="auto">
            <a:xfrm>
              <a:off x="4391" y="2430"/>
              <a:ext cx="9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>
                  <a:solidFill>
                    <a:srgbClr val="000000"/>
                  </a:solidFill>
                  <a:latin typeface="Univers Condensed"/>
                  <a:ea typeface="宋体" pitchFamily="2" charset="-122"/>
                </a:rPr>
                <a:t>a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89" name="Text Box 27"/>
            <p:cNvSpPr txBox="1">
              <a:spLocks noChangeArrowheads="1"/>
            </p:cNvSpPr>
            <p:nvPr/>
          </p:nvSpPr>
          <p:spPr bwMode="auto">
            <a:xfrm>
              <a:off x="4479" y="2504"/>
              <a:ext cx="62" cy="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>
                  <a:solidFill>
                    <a:srgbClr val="000000"/>
                  </a:solidFill>
                  <a:latin typeface="Univers Condensed"/>
                  <a:ea typeface="宋体" pitchFamily="2" charset="-122"/>
                </a:rPr>
                <a:t>2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90" name="Text Box 28"/>
            <p:cNvSpPr txBox="1">
              <a:spLocks noChangeArrowheads="1"/>
            </p:cNvSpPr>
            <p:nvPr/>
          </p:nvSpPr>
          <p:spPr bwMode="auto">
            <a:xfrm>
              <a:off x="1146" y="2577"/>
              <a:ext cx="92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>
                  <a:solidFill>
                    <a:srgbClr val="000000"/>
                  </a:solidFill>
                  <a:latin typeface="Univers Condensed"/>
                  <a:ea typeface="宋体" pitchFamily="2" charset="-122"/>
                </a:rPr>
                <a:t>b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91" name="Line 29"/>
            <p:cNvSpPr>
              <a:spLocks noChangeShapeType="1"/>
            </p:cNvSpPr>
            <p:nvPr/>
          </p:nvSpPr>
          <p:spPr bwMode="auto">
            <a:xfrm flipH="1">
              <a:off x="3648" y="2037"/>
              <a:ext cx="478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92" name="Freeform 30"/>
            <p:cNvSpPr>
              <a:spLocks/>
            </p:cNvSpPr>
            <p:nvPr/>
          </p:nvSpPr>
          <p:spPr bwMode="auto">
            <a:xfrm>
              <a:off x="480" y="2081"/>
              <a:ext cx="487" cy="515"/>
            </a:xfrm>
            <a:custGeom>
              <a:avLst/>
              <a:gdLst>
                <a:gd name="T0" fmla="*/ 0 w 536"/>
                <a:gd name="T1" fmla="*/ 213 h 584"/>
                <a:gd name="T2" fmla="*/ 0 w 536"/>
                <a:gd name="T3" fmla="*/ 0 h 584"/>
                <a:gd name="T4" fmla="*/ 249 w 536"/>
                <a:gd name="T5" fmla="*/ 0 h 584"/>
                <a:gd name="T6" fmla="*/ 249 w 536"/>
                <a:gd name="T7" fmla="*/ 213 h 584"/>
                <a:gd name="T8" fmla="*/ 0 w 536"/>
                <a:gd name="T9" fmla="*/ 213 h 5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6"/>
                <a:gd name="T16" fmla="*/ 0 h 584"/>
                <a:gd name="T17" fmla="*/ 536 w 536"/>
                <a:gd name="T18" fmla="*/ 584 h 5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6" h="584">
                  <a:moveTo>
                    <a:pt x="0" y="583"/>
                  </a:moveTo>
                  <a:lnTo>
                    <a:pt x="0" y="0"/>
                  </a:lnTo>
                  <a:lnTo>
                    <a:pt x="535" y="0"/>
                  </a:lnTo>
                  <a:lnTo>
                    <a:pt x="535" y="583"/>
                  </a:lnTo>
                  <a:lnTo>
                    <a:pt x="0" y="583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93" name="Freeform 31"/>
            <p:cNvSpPr>
              <a:spLocks/>
            </p:cNvSpPr>
            <p:nvPr/>
          </p:nvSpPr>
          <p:spPr bwMode="auto">
            <a:xfrm>
              <a:off x="995" y="2194"/>
              <a:ext cx="232" cy="115"/>
            </a:xfrm>
            <a:custGeom>
              <a:avLst/>
              <a:gdLst>
                <a:gd name="T0" fmla="*/ 0 w 255"/>
                <a:gd name="T1" fmla="*/ 37 h 130"/>
                <a:gd name="T2" fmla="*/ 79 w 255"/>
                <a:gd name="T3" fmla="*/ 37 h 130"/>
                <a:gd name="T4" fmla="*/ 79 w 255"/>
                <a:gd name="T5" fmla="*/ 49 h 130"/>
                <a:gd name="T6" fmla="*/ 119 w 255"/>
                <a:gd name="T7" fmla="*/ 24 h 130"/>
                <a:gd name="T8" fmla="*/ 79 w 255"/>
                <a:gd name="T9" fmla="*/ 0 h 130"/>
                <a:gd name="T10" fmla="*/ 79 w 255"/>
                <a:gd name="T11" fmla="*/ 12 h 130"/>
                <a:gd name="T12" fmla="*/ 0 w 255"/>
                <a:gd name="T13" fmla="*/ 12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5"/>
                <a:gd name="T22" fmla="*/ 0 h 130"/>
                <a:gd name="T23" fmla="*/ 255 w 255"/>
                <a:gd name="T24" fmla="*/ 130 h 1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5" h="130">
                  <a:moveTo>
                    <a:pt x="0" y="98"/>
                  </a:moveTo>
                  <a:lnTo>
                    <a:pt x="170" y="98"/>
                  </a:lnTo>
                  <a:lnTo>
                    <a:pt x="170" y="129"/>
                  </a:lnTo>
                  <a:lnTo>
                    <a:pt x="254" y="65"/>
                  </a:lnTo>
                  <a:lnTo>
                    <a:pt x="170" y="0"/>
                  </a:lnTo>
                  <a:lnTo>
                    <a:pt x="170" y="32"/>
                  </a:lnTo>
                  <a:lnTo>
                    <a:pt x="0" y="32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94" name="Line 32"/>
            <p:cNvSpPr>
              <a:spLocks noChangeShapeType="1"/>
            </p:cNvSpPr>
            <p:nvPr/>
          </p:nvSpPr>
          <p:spPr bwMode="auto">
            <a:xfrm flipH="1">
              <a:off x="1056" y="2190"/>
              <a:ext cx="154" cy="109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95" name="Line 33"/>
            <p:cNvSpPr>
              <a:spLocks noChangeShapeType="1"/>
            </p:cNvSpPr>
            <p:nvPr/>
          </p:nvSpPr>
          <p:spPr bwMode="auto">
            <a:xfrm flipH="1" flipV="1">
              <a:off x="1056" y="2192"/>
              <a:ext cx="151" cy="107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96" name="Text Box 34"/>
            <p:cNvSpPr txBox="1">
              <a:spLocks noChangeArrowheads="1"/>
            </p:cNvSpPr>
            <p:nvPr/>
          </p:nvSpPr>
          <p:spPr bwMode="auto">
            <a:xfrm>
              <a:off x="1010" y="1953"/>
              <a:ext cx="9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a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97" name="Text Box 35"/>
            <p:cNvSpPr txBox="1">
              <a:spLocks noChangeArrowheads="1"/>
            </p:cNvSpPr>
            <p:nvPr/>
          </p:nvSpPr>
          <p:spPr bwMode="auto">
            <a:xfrm>
              <a:off x="1082" y="2034"/>
              <a:ext cx="70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1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98" name="Text Box 36"/>
            <p:cNvSpPr txBox="1">
              <a:spLocks noChangeArrowheads="1"/>
            </p:cNvSpPr>
            <p:nvPr/>
          </p:nvSpPr>
          <p:spPr bwMode="auto">
            <a:xfrm>
              <a:off x="1160" y="1994"/>
              <a:ext cx="10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=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99" name="Text Box 37"/>
            <p:cNvSpPr txBox="1">
              <a:spLocks noChangeArrowheads="1"/>
            </p:cNvSpPr>
            <p:nvPr/>
          </p:nvSpPr>
          <p:spPr bwMode="auto">
            <a:xfrm>
              <a:off x="1278" y="1990"/>
              <a:ext cx="92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0</a:t>
              </a:r>
              <a:endParaRPr lang="en-US" altLang="zh-CN" sz="2200">
                <a:ea typeface="宋体" pitchFamily="2" charset="-122"/>
              </a:endParaRPr>
            </a:p>
          </p:txBody>
        </p:sp>
        <p:grpSp>
          <p:nvGrpSpPr>
            <p:cNvPr id="4" name="Group 38"/>
            <p:cNvGrpSpPr>
              <a:grpSpLocks/>
            </p:cNvGrpSpPr>
            <p:nvPr/>
          </p:nvGrpSpPr>
          <p:grpSpPr bwMode="auto">
            <a:xfrm>
              <a:off x="570" y="2153"/>
              <a:ext cx="324" cy="341"/>
              <a:chOff x="589" y="3842"/>
              <a:chExt cx="356" cy="387"/>
            </a:xfrm>
          </p:grpSpPr>
          <p:sp>
            <p:nvSpPr>
              <p:cNvPr id="14508" name="Text Box 39"/>
              <p:cNvSpPr txBox="1">
                <a:spLocks noChangeArrowheads="1"/>
              </p:cNvSpPr>
              <p:nvPr/>
            </p:nvSpPr>
            <p:spPr bwMode="auto">
              <a:xfrm>
                <a:off x="648" y="3842"/>
                <a:ext cx="117" cy="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b"/>
              <a:lstStyle/>
              <a:p>
                <a:pPr algn="ctr" defTabSz="409575" eaLnBrk="0" hangingPunct="0">
                  <a:buClr>
                    <a:srgbClr val="104160"/>
                  </a:buClr>
                  <a:buSzPct val="90000"/>
                  <a:buFont typeface="Monotype Sorts"/>
                  <a:buNone/>
                </a:pPr>
                <a:r>
                  <a:rPr lang="en-US" altLang="zh-CN" sz="1700">
                    <a:solidFill>
                      <a:srgbClr val="000000"/>
                    </a:solidFill>
                    <a:latin typeface="Univers Condensed"/>
                    <a:ea typeface="宋体" pitchFamily="2" charset="-122"/>
                  </a:rPr>
                  <a:t>Z</a:t>
                </a:r>
                <a:endParaRPr lang="en-US" altLang="zh-CN" sz="2200">
                  <a:ea typeface="宋体" pitchFamily="2" charset="-122"/>
                </a:endParaRPr>
              </a:p>
            </p:txBody>
          </p:sp>
          <p:sp>
            <p:nvSpPr>
              <p:cNvPr id="14509" name="Text Box 40"/>
              <p:cNvSpPr txBox="1">
                <a:spLocks noChangeArrowheads="1"/>
              </p:cNvSpPr>
              <p:nvPr/>
            </p:nvSpPr>
            <p:spPr bwMode="auto">
              <a:xfrm>
                <a:off x="766" y="3926"/>
                <a:ext cx="69" cy="1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b"/>
              <a:lstStyle/>
              <a:p>
                <a:pPr algn="ctr" defTabSz="409575" eaLnBrk="0" hangingPunct="0">
                  <a:buClr>
                    <a:srgbClr val="104160"/>
                  </a:buClr>
                  <a:buSzPct val="90000"/>
                  <a:buFont typeface="Monotype Sorts"/>
                  <a:buNone/>
                </a:pPr>
                <a:r>
                  <a:rPr lang="en-US" altLang="zh-CN" sz="1200">
                    <a:solidFill>
                      <a:srgbClr val="000000"/>
                    </a:solidFill>
                    <a:latin typeface="Univers Condensed"/>
                    <a:ea typeface="宋体" pitchFamily="2" charset="-122"/>
                  </a:rPr>
                  <a:t>0</a:t>
                </a:r>
                <a:endParaRPr lang="en-US" altLang="zh-CN" sz="2200">
                  <a:ea typeface="宋体" pitchFamily="2" charset="-122"/>
                </a:endParaRPr>
              </a:p>
            </p:txBody>
          </p:sp>
          <p:sp>
            <p:nvSpPr>
              <p:cNvPr id="14510" name="Text Box 41"/>
              <p:cNvSpPr txBox="1">
                <a:spLocks noChangeArrowheads="1"/>
              </p:cNvSpPr>
              <p:nvPr/>
            </p:nvSpPr>
            <p:spPr bwMode="auto">
              <a:xfrm>
                <a:off x="589" y="4046"/>
                <a:ext cx="356" cy="1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b"/>
              <a:lstStyle/>
              <a:p>
                <a:pPr algn="ctr" defTabSz="409575" eaLnBrk="0" hangingPunct="0">
                  <a:buClr>
                    <a:srgbClr val="104160"/>
                  </a:buClr>
                  <a:buSzPct val="90000"/>
                  <a:buFont typeface="Monotype Sorts"/>
                  <a:buNone/>
                </a:pPr>
                <a:r>
                  <a:rPr lang="en-US" altLang="zh-CN" sz="1600">
                    <a:solidFill>
                      <a:srgbClr val="000000"/>
                    </a:solidFill>
                    <a:latin typeface="Univers Condensed"/>
                    <a:ea typeface="宋体" pitchFamily="2" charset="-122"/>
                  </a:rPr>
                  <a:t>Load</a:t>
                </a:r>
                <a:endParaRPr lang="en-US" altLang="zh-CN" sz="2200">
                  <a:ea typeface="宋体" pitchFamily="2" charset="-122"/>
                </a:endParaRPr>
              </a:p>
            </p:txBody>
          </p:sp>
        </p:grpSp>
        <p:sp>
          <p:nvSpPr>
            <p:cNvPr id="14501" name="Text Box 42"/>
            <p:cNvSpPr txBox="1">
              <a:spLocks noChangeArrowheads="1"/>
            </p:cNvSpPr>
            <p:nvPr/>
          </p:nvSpPr>
          <p:spPr bwMode="auto">
            <a:xfrm>
              <a:off x="4704" y="2222"/>
              <a:ext cx="777" cy="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409575" eaLnBrk="0" hangingPunct="0">
                <a:buClr>
                  <a:srgbClr val="000000"/>
                </a:buClr>
                <a:buSzPct val="90000"/>
                <a:buFont typeface="Monotype Sorts"/>
                <a:buNone/>
              </a:pPr>
              <a:r>
                <a:rPr lang="en-US" altLang="zh-CN" sz="2200" i="1">
                  <a:solidFill>
                    <a:srgbClr val="FF0000"/>
                  </a:solidFill>
                  <a:latin typeface="Univers Condensed"/>
                  <a:ea typeface="宋体" pitchFamily="2" charset="-122"/>
                </a:rPr>
                <a:t>Reverse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502" name="Text Box 43"/>
            <p:cNvSpPr txBox="1">
              <a:spLocks noChangeArrowheads="1"/>
            </p:cNvSpPr>
            <p:nvPr/>
          </p:nvSpPr>
          <p:spPr bwMode="auto">
            <a:xfrm>
              <a:off x="1091" y="2558"/>
              <a:ext cx="108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endParaRPr lang="zh-CN" altLang="en-US" sz="2200">
                <a:ea typeface="宋体" pitchFamily="2" charset="-122"/>
              </a:endParaRPr>
            </a:p>
          </p:txBody>
        </p:sp>
        <p:sp>
          <p:nvSpPr>
            <p:cNvPr id="14503" name="Text Box 44"/>
            <p:cNvSpPr txBox="1">
              <a:spLocks noChangeArrowheads="1"/>
            </p:cNvSpPr>
            <p:nvPr/>
          </p:nvSpPr>
          <p:spPr bwMode="auto">
            <a:xfrm>
              <a:off x="1235" y="2673"/>
              <a:ext cx="119" cy="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>
                  <a:solidFill>
                    <a:srgbClr val="000000"/>
                  </a:solidFill>
                  <a:latin typeface="Univers Condensed"/>
                  <a:ea typeface="宋体" pitchFamily="2" charset="-122"/>
                </a:rPr>
                <a:t>1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504" name="Freeform 45"/>
            <p:cNvSpPr>
              <a:spLocks/>
            </p:cNvSpPr>
            <p:nvPr/>
          </p:nvSpPr>
          <p:spPr bwMode="auto">
            <a:xfrm>
              <a:off x="1851" y="2234"/>
              <a:ext cx="1248" cy="167"/>
            </a:xfrm>
            <a:custGeom>
              <a:avLst/>
              <a:gdLst>
                <a:gd name="T0" fmla="*/ 1124826 w 472"/>
                <a:gd name="T1" fmla="*/ 0 h 189"/>
                <a:gd name="T2" fmla="*/ 1124826 w 472"/>
                <a:gd name="T3" fmla="*/ 71 h 189"/>
                <a:gd name="T4" fmla="*/ 0 w 472"/>
                <a:gd name="T5" fmla="*/ 71 h 189"/>
                <a:gd name="T6" fmla="*/ 0 w 472"/>
                <a:gd name="T7" fmla="*/ 0 h 189"/>
                <a:gd name="T8" fmla="*/ 1124826 w 472"/>
                <a:gd name="T9" fmla="*/ 0 h 189"/>
                <a:gd name="T10" fmla="*/ 1124826 w 472"/>
                <a:gd name="T11" fmla="*/ 0 h 1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2"/>
                <a:gd name="T19" fmla="*/ 0 h 189"/>
                <a:gd name="T20" fmla="*/ 472 w 472"/>
                <a:gd name="T21" fmla="*/ 189 h 18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2" h="189">
                  <a:moveTo>
                    <a:pt x="471" y="0"/>
                  </a:moveTo>
                  <a:lnTo>
                    <a:pt x="471" y="188"/>
                  </a:lnTo>
                  <a:lnTo>
                    <a:pt x="0" y="188"/>
                  </a:lnTo>
                  <a:lnTo>
                    <a:pt x="0" y="0"/>
                  </a:lnTo>
                  <a:lnTo>
                    <a:pt x="471" y="0"/>
                  </a:lnTo>
                </a:path>
              </a:pathLst>
            </a:custGeom>
            <a:gradFill rotWithShape="0">
              <a:gsLst>
                <a:gs pos="0">
                  <a:srgbClr val="80FF80"/>
                </a:gs>
                <a:gs pos="50000">
                  <a:srgbClr val="FFFFFF"/>
                </a:gs>
                <a:gs pos="100000">
                  <a:srgbClr val="80FF80"/>
                </a:gs>
              </a:gsLst>
              <a:lin ang="5400000" scaled="1"/>
            </a:gradFill>
            <a:ln w="317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505" name="Freeform 46"/>
            <p:cNvSpPr>
              <a:spLocks/>
            </p:cNvSpPr>
            <p:nvPr/>
          </p:nvSpPr>
          <p:spPr bwMode="auto">
            <a:xfrm flipH="1">
              <a:off x="1755" y="2271"/>
              <a:ext cx="96" cy="85"/>
            </a:xfrm>
            <a:custGeom>
              <a:avLst/>
              <a:gdLst>
                <a:gd name="T0" fmla="*/ 137 w 91"/>
                <a:gd name="T1" fmla="*/ 0 h 91"/>
                <a:gd name="T2" fmla="*/ 137 w 91"/>
                <a:gd name="T3" fmla="*/ 52 h 91"/>
                <a:gd name="T4" fmla="*/ 0 w 91"/>
                <a:gd name="T5" fmla="*/ 52 h 91"/>
                <a:gd name="T6" fmla="*/ 0 w 91"/>
                <a:gd name="T7" fmla="*/ 0 h 91"/>
                <a:gd name="T8" fmla="*/ 137 w 91"/>
                <a:gd name="T9" fmla="*/ 0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91"/>
                <a:gd name="T17" fmla="*/ 91 w 91"/>
                <a:gd name="T18" fmla="*/ 91 h 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91">
                  <a:moveTo>
                    <a:pt x="90" y="0"/>
                  </a:moveTo>
                  <a:lnTo>
                    <a:pt x="90" y="90"/>
                  </a:lnTo>
                  <a:lnTo>
                    <a:pt x="0" y="90"/>
                  </a:lnTo>
                  <a:lnTo>
                    <a:pt x="0" y="0"/>
                  </a:lnTo>
                  <a:lnTo>
                    <a:pt x="90" y="0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506" name="Freeform 47"/>
            <p:cNvSpPr>
              <a:spLocks/>
            </p:cNvSpPr>
            <p:nvPr/>
          </p:nvSpPr>
          <p:spPr bwMode="auto">
            <a:xfrm>
              <a:off x="3099" y="2271"/>
              <a:ext cx="82" cy="79"/>
            </a:xfrm>
            <a:custGeom>
              <a:avLst/>
              <a:gdLst>
                <a:gd name="T0" fmla="*/ 39 w 91"/>
                <a:gd name="T1" fmla="*/ 0 h 90"/>
                <a:gd name="T2" fmla="*/ 39 w 91"/>
                <a:gd name="T3" fmla="*/ 32 h 90"/>
                <a:gd name="T4" fmla="*/ 0 w 91"/>
                <a:gd name="T5" fmla="*/ 32 h 90"/>
                <a:gd name="T6" fmla="*/ 0 w 91"/>
                <a:gd name="T7" fmla="*/ 0 h 90"/>
                <a:gd name="T8" fmla="*/ 39 w 91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90"/>
                <a:gd name="T17" fmla="*/ 91 w 91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90">
                  <a:moveTo>
                    <a:pt x="90" y="0"/>
                  </a:moveTo>
                  <a:lnTo>
                    <a:pt x="90" y="89"/>
                  </a:lnTo>
                  <a:lnTo>
                    <a:pt x="0" y="89"/>
                  </a:lnTo>
                  <a:lnTo>
                    <a:pt x="0" y="0"/>
                  </a:lnTo>
                  <a:lnTo>
                    <a:pt x="90" y="0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507" name="Text Box 48"/>
            <p:cNvSpPr txBox="1">
              <a:spLocks noChangeArrowheads="1"/>
            </p:cNvSpPr>
            <p:nvPr/>
          </p:nvSpPr>
          <p:spPr bwMode="auto">
            <a:xfrm>
              <a:off x="1891" y="2271"/>
              <a:ext cx="1152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algn="ctr"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300">
                  <a:solidFill>
                    <a:srgbClr val="000000"/>
                  </a:solidFill>
                  <a:latin typeface="Univers Condensed"/>
                  <a:ea typeface="宋体" pitchFamily="2" charset="-122"/>
                </a:rPr>
                <a:t>Electrical Connection</a:t>
              </a:r>
              <a:endParaRPr lang="en-US" altLang="zh-CN" sz="2200">
                <a:ea typeface="宋体" pitchFamily="2" charset="-122"/>
              </a:endParaRPr>
            </a:p>
          </p:txBody>
        </p:sp>
      </p:grpSp>
      <p:grpSp>
        <p:nvGrpSpPr>
          <p:cNvPr id="5" name="Group 49"/>
          <p:cNvGrpSpPr>
            <a:grpSpLocks/>
          </p:cNvGrpSpPr>
          <p:nvPr/>
        </p:nvGrpSpPr>
        <p:grpSpPr bwMode="auto">
          <a:xfrm>
            <a:off x="457200" y="1447800"/>
            <a:ext cx="7800975" cy="1336675"/>
            <a:chOff x="288" y="912"/>
            <a:chExt cx="4914" cy="842"/>
          </a:xfrm>
        </p:grpSpPr>
        <p:sp>
          <p:nvSpPr>
            <p:cNvPr id="14428" name="Freeform 50"/>
            <p:cNvSpPr>
              <a:spLocks/>
            </p:cNvSpPr>
            <p:nvPr/>
          </p:nvSpPr>
          <p:spPr bwMode="auto">
            <a:xfrm>
              <a:off x="1317" y="1626"/>
              <a:ext cx="237" cy="118"/>
            </a:xfrm>
            <a:custGeom>
              <a:avLst/>
              <a:gdLst>
                <a:gd name="T0" fmla="*/ 124 w 260"/>
                <a:gd name="T1" fmla="*/ 12 h 133"/>
                <a:gd name="T2" fmla="*/ 41 w 260"/>
                <a:gd name="T3" fmla="*/ 12 h 133"/>
                <a:gd name="T4" fmla="*/ 41 w 260"/>
                <a:gd name="T5" fmla="*/ 0 h 133"/>
                <a:gd name="T6" fmla="*/ 0 w 260"/>
                <a:gd name="T7" fmla="*/ 25 h 133"/>
                <a:gd name="T8" fmla="*/ 41 w 260"/>
                <a:gd name="T9" fmla="*/ 51 h 133"/>
                <a:gd name="T10" fmla="*/ 41 w 260"/>
                <a:gd name="T11" fmla="*/ 39 h 133"/>
                <a:gd name="T12" fmla="*/ 124 w 260"/>
                <a:gd name="T13" fmla="*/ 39 h 1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0"/>
                <a:gd name="T22" fmla="*/ 0 h 133"/>
                <a:gd name="T23" fmla="*/ 260 w 260"/>
                <a:gd name="T24" fmla="*/ 133 h 1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0" h="133">
                  <a:moveTo>
                    <a:pt x="259" y="30"/>
                  </a:moveTo>
                  <a:lnTo>
                    <a:pt x="86" y="30"/>
                  </a:lnTo>
                  <a:lnTo>
                    <a:pt x="86" y="0"/>
                  </a:lnTo>
                  <a:lnTo>
                    <a:pt x="0" y="66"/>
                  </a:lnTo>
                  <a:lnTo>
                    <a:pt x="86" y="132"/>
                  </a:lnTo>
                  <a:lnTo>
                    <a:pt x="86" y="101"/>
                  </a:lnTo>
                  <a:lnTo>
                    <a:pt x="259" y="101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9" name="Freeform 51"/>
            <p:cNvSpPr>
              <a:spLocks/>
            </p:cNvSpPr>
            <p:nvPr/>
          </p:nvSpPr>
          <p:spPr bwMode="auto">
            <a:xfrm>
              <a:off x="4338" y="1161"/>
              <a:ext cx="236" cy="122"/>
            </a:xfrm>
            <a:custGeom>
              <a:avLst/>
              <a:gdLst>
                <a:gd name="T0" fmla="*/ 0 w 259"/>
                <a:gd name="T1" fmla="*/ 12 h 138"/>
                <a:gd name="T2" fmla="*/ 81 w 259"/>
                <a:gd name="T3" fmla="*/ 12 h 138"/>
                <a:gd name="T4" fmla="*/ 81 w 259"/>
                <a:gd name="T5" fmla="*/ 0 h 138"/>
                <a:gd name="T6" fmla="*/ 123 w 259"/>
                <a:gd name="T7" fmla="*/ 26 h 138"/>
                <a:gd name="T8" fmla="*/ 81 w 259"/>
                <a:gd name="T9" fmla="*/ 50 h 138"/>
                <a:gd name="T10" fmla="*/ 81 w 259"/>
                <a:gd name="T11" fmla="*/ 39 h 138"/>
                <a:gd name="T12" fmla="*/ 0 w 259"/>
                <a:gd name="T13" fmla="*/ 39 h 1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9"/>
                <a:gd name="T22" fmla="*/ 0 h 138"/>
                <a:gd name="T23" fmla="*/ 259 w 259"/>
                <a:gd name="T24" fmla="*/ 138 h 1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9" h="138">
                  <a:moveTo>
                    <a:pt x="0" y="33"/>
                  </a:moveTo>
                  <a:lnTo>
                    <a:pt x="172" y="33"/>
                  </a:lnTo>
                  <a:lnTo>
                    <a:pt x="172" y="0"/>
                  </a:lnTo>
                  <a:lnTo>
                    <a:pt x="258" y="69"/>
                  </a:lnTo>
                  <a:lnTo>
                    <a:pt x="172" y="137"/>
                  </a:lnTo>
                  <a:lnTo>
                    <a:pt x="172" y="103"/>
                  </a:lnTo>
                  <a:lnTo>
                    <a:pt x="0" y="103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0" name="Line 52"/>
            <p:cNvSpPr>
              <a:spLocks noChangeShapeType="1"/>
            </p:cNvSpPr>
            <p:nvPr/>
          </p:nvSpPr>
          <p:spPr bwMode="auto">
            <a:xfrm flipH="1">
              <a:off x="1319" y="1191"/>
              <a:ext cx="3017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31" name="Freeform 53"/>
            <p:cNvSpPr>
              <a:spLocks/>
            </p:cNvSpPr>
            <p:nvPr/>
          </p:nvSpPr>
          <p:spPr bwMode="auto">
            <a:xfrm>
              <a:off x="2035" y="1657"/>
              <a:ext cx="84" cy="59"/>
            </a:xfrm>
            <a:custGeom>
              <a:avLst/>
              <a:gdLst>
                <a:gd name="T0" fmla="*/ 0 w 92"/>
                <a:gd name="T1" fmla="*/ 24 h 67"/>
                <a:gd name="T2" fmla="*/ 0 w 92"/>
                <a:gd name="T3" fmla="*/ 24 h 67"/>
                <a:gd name="T4" fmla="*/ 5 w 92"/>
                <a:gd name="T5" fmla="*/ 23 h 67"/>
                <a:gd name="T6" fmla="*/ 9 w 92"/>
                <a:gd name="T7" fmla="*/ 23 h 67"/>
                <a:gd name="T8" fmla="*/ 12 w 92"/>
                <a:gd name="T9" fmla="*/ 23 h 67"/>
                <a:gd name="T10" fmla="*/ 14 w 92"/>
                <a:gd name="T11" fmla="*/ 23 h 67"/>
                <a:gd name="T12" fmla="*/ 16 w 92"/>
                <a:gd name="T13" fmla="*/ 23 h 67"/>
                <a:gd name="T14" fmla="*/ 20 w 92"/>
                <a:gd name="T15" fmla="*/ 22 h 67"/>
                <a:gd name="T16" fmla="*/ 22 w 92"/>
                <a:gd name="T17" fmla="*/ 20 h 67"/>
                <a:gd name="T18" fmla="*/ 24 w 92"/>
                <a:gd name="T19" fmla="*/ 20 h 67"/>
                <a:gd name="T20" fmla="*/ 26 w 92"/>
                <a:gd name="T21" fmla="*/ 19 h 67"/>
                <a:gd name="T22" fmla="*/ 28 w 92"/>
                <a:gd name="T23" fmla="*/ 18 h 67"/>
                <a:gd name="T24" fmla="*/ 31 w 92"/>
                <a:gd name="T25" fmla="*/ 17 h 67"/>
                <a:gd name="T26" fmla="*/ 33 w 92"/>
                <a:gd name="T27" fmla="*/ 16 h 67"/>
                <a:gd name="T28" fmla="*/ 34 w 92"/>
                <a:gd name="T29" fmla="*/ 16 h 67"/>
                <a:gd name="T30" fmla="*/ 36 w 92"/>
                <a:gd name="T31" fmla="*/ 14 h 67"/>
                <a:gd name="T32" fmla="*/ 37 w 92"/>
                <a:gd name="T33" fmla="*/ 12 h 67"/>
                <a:gd name="T34" fmla="*/ 39 w 92"/>
                <a:gd name="T35" fmla="*/ 11 h 67"/>
                <a:gd name="T36" fmla="*/ 40 w 92"/>
                <a:gd name="T37" fmla="*/ 10 h 67"/>
                <a:gd name="T38" fmla="*/ 41 w 92"/>
                <a:gd name="T39" fmla="*/ 9 h 67"/>
                <a:gd name="T40" fmla="*/ 42 w 92"/>
                <a:gd name="T41" fmla="*/ 8 h 67"/>
                <a:gd name="T42" fmla="*/ 43 w 92"/>
                <a:gd name="T43" fmla="*/ 6 h 67"/>
                <a:gd name="T44" fmla="*/ 43 w 92"/>
                <a:gd name="T45" fmla="*/ 4 h 67"/>
                <a:gd name="T46" fmla="*/ 44 w 92"/>
                <a:gd name="T47" fmla="*/ 4 h 67"/>
                <a:gd name="T48" fmla="*/ 44 w 92"/>
                <a:gd name="T49" fmla="*/ 4 h 67"/>
                <a:gd name="T50" fmla="*/ 44 w 92"/>
                <a:gd name="T51" fmla="*/ 0 h 6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92"/>
                <a:gd name="T79" fmla="*/ 0 h 67"/>
                <a:gd name="T80" fmla="*/ 92 w 92"/>
                <a:gd name="T81" fmla="*/ 67 h 67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92" h="67">
                  <a:moveTo>
                    <a:pt x="0" y="66"/>
                  </a:moveTo>
                  <a:lnTo>
                    <a:pt x="0" y="66"/>
                  </a:lnTo>
                  <a:lnTo>
                    <a:pt x="12" y="64"/>
                  </a:lnTo>
                  <a:lnTo>
                    <a:pt x="18" y="64"/>
                  </a:lnTo>
                  <a:lnTo>
                    <a:pt x="23" y="63"/>
                  </a:lnTo>
                  <a:lnTo>
                    <a:pt x="29" y="62"/>
                  </a:lnTo>
                  <a:lnTo>
                    <a:pt x="35" y="61"/>
                  </a:lnTo>
                  <a:lnTo>
                    <a:pt x="40" y="59"/>
                  </a:lnTo>
                  <a:lnTo>
                    <a:pt x="45" y="57"/>
                  </a:lnTo>
                  <a:lnTo>
                    <a:pt x="50" y="55"/>
                  </a:lnTo>
                  <a:lnTo>
                    <a:pt x="54" y="53"/>
                  </a:lnTo>
                  <a:lnTo>
                    <a:pt x="59" y="50"/>
                  </a:lnTo>
                  <a:lnTo>
                    <a:pt x="63" y="47"/>
                  </a:lnTo>
                  <a:lnTo>
                    <a:pt x="67" y="45"/>
                  </a:lnTo>
                  <a:lnTo>
                    <a:pt x="71" y="42"/>
                  </a:lnTo>
                  <a:lnTo>
                    <a:pt x="74" y="38"/>
                  </a:lnTo>
                  <a:lnTo>
                    <a:pt x="77" y="35"/>
                  </a:lnTo>
                  <a:lnTo>
                    <a:pt x="80" y="32"/>
                  </a:lnTo>
                  <a:lnTo>
                    <a:pt x="83" y="28"/>
                  </a:lnTo>
                  <a:lnTo>
                    <a:pt x="85" y="25"/>
                  </a:lnTo>
                  <a:lnTo>
                    <a:pt x="87" y="20"/>
                  </a:lnTo>
                  <a:lnTo>
                    <a:pt x="89" y="17"/>
                  </a:lnTo>
                  <a:lnTo>
                    <a:pt x="90" y="13"/>
                  </a:lnTo>
                  <a:lnTo>
                    <a:pt x="91" y="8"/>
                  </a:lnTo>
                  <a:lnTo>
                    <a:pt x="91" y="5"/>
                  </a:lnTo>
                  <a:lnTo>
                    <a:pt x="91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2" name="Line 54"/>
            <p:cNvSpPr>
              <a:spLocks noChangeShapeType="1"/>
            </p:cNvSpPr>
            <p:nvPr/>
          </p:nvSpPr>
          <p:spPr bwMode="auto">
            <a:xfrm flipH="1">
              <a:off x="2124" y="1252"/>
              <a:ext cx="2209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33" name="Line 55"/>
            <p:cNvSpPr>
              <a:spLocks noChangeShapeType="1"/>
            </p:cNvSpPr>
            <p:nvPr/>
          </p:nvSpPr>
          <p:spPr bwMode="auto">
            <a:xfrm flipV="1">
              <a:off x="2118" y="1252"/>
              <a:ext cx="0" cy="40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34" name="Line 56"/>
            <p:cNvSpPr>
              <a:spLocks noChangeShapeType="1"/>
            </p:cNvSpPr>
            <p:nvPr/>
          </p:nvSpPr>
          <p:spPr bwMode="auto">
            <a:xfrm>
              <a:off x="1553" y="1653"/>
              <a:ext cx="417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35" name="Freeform 57"/>
            <p:cNvSpPr>
              <a:spLocks/>
            </p:cNvSpPr>
            <p:nvPr/>
          </p:nvSpPr>
          <p:spPr bwMode="auto">
            <a:xfrm>
              <a:off x="1965" y="1603"/>
              <a:ext cx="80" cy="51"/>
            </a:xfrm>
            <a:custGeom>
              <a:avLst/>
              <a:gdLst>
                <a:gd name="T0" fmla="*/ 0 w 89"/>
                <a:gd name="T1" fmla="*/ 20 h 58"/>
                <a:gd name="T2" fmla="*/ 0 w 89"/>
                <a:gd name="T3" fmla="*/ 20 h 58"/>
                <a:gd name="T4" fmla="*/ 4 w 89"/>
                <a:gd name="T5" fmla="*/ 20 h 58"/>
                <a:gd name="T6" fmla="*/ 4 w 89"/>
                <a:gd name="T7" fmla="*/ 20 h 58"/>
                <a:gd name="T8" fmla="*/ 7 w 89"/>
                <a:gd name="T9" fmla="*/ 20 h 58"/>
                <a:gd name="T10" fmla="*/ 10 w 89"/>
                <a:gd name="T11" fmla="*/ 20 h 58"/>
                <a:gd name="T12" fmla="*/ 12 w 89"/>
                <a:gd name="T13" fmla="*/ 20 h 58"/>
                <a:gd name="T14" fmla="*/ 14 w 89"/>
                <a:gd name="T15" fmla="*/ 19 h 58"/>
                <a:gd name="T16" fmla="*/ 16 w 89"/>
                <a:gd name="T17" fmla="*/ 18 h 58"/>
                <a:gd name="T18" fmla="*/ 18 w 89"/>
                <a:gd name="T19" fmla="*/ 18 h 58"/>
                <a:gd name="T20" fmla="*/ 20 w 89"/>
                <a:gd name="T21" fmla="*/ 18 h 58"/>
                <a:gd name="T22" fmla="*/ 22 w 89"/>
                <a:gd name="T23" fmla="*/ 17 h 58"/>
                <a:gd name="T24" fmla="*/ 24 w 89"/>
                <a:gd name="T25" fmla="*/ 16 h 58"/>
                <a:gd name="T26" fmla="*/ 26 w 89"/>
                <a:gd name="T27" fmla="*/ 16 h 58"/>
                <a:gd name="T28" fmla="*/ 28 w 89"/>
                <a:gd name="T29" fmla="*/ 14 h 58"/>
                <a:gd name="T30" fmla="*/ 29 w 89"/>
                <a:gd name="T31" fmla="*/ 14 h 58"/>
                <a:gd name="T32" fmla="*/ 31 w 89"/>
                <a:gd name="T33" fmla="*/ 12 h 58"/>
                <a:gd name="T34" fmla="*/ 32 w 89"/>
                <a:gd name="T35" fmla="*/ 11 h 58"/>
                <a:gd name="T36" fmla="*/ 32 w 89"/>
                <a:gd name="T37" fmla="*/ 10 h 58"/>
                <a:gd name="T38" fmla="*/ 34 w 89"/>
                <a:gd name="T39" fmla="*/ 9 h 58"/>
                <a:gd name="T40" fmla="*/ 36 w 89"/>
                <a:gd name="T41" fmla="*/ 8 h 58"/>
                <a:gd name="T42" fmla="*/ 36 w 89"/>
                <a:gd name="T43" fmla="*/ 7 h 58"/>
                <a:gd name="T44" fmla="*/ 36 w 89"/>
                <a:gd name="T45" fmla="*/ 5 h 58"/>
                <a:gd name="T46" fmla="*/ 37 w 89"/>
                <a:gd name="T47" fmla="*/ 4 h 58"/>
                <a:gd name="T48" fmla="*/ 38 w 89"/>
                <a:gd name="T49" fmla="*/ 4 h 58"/>
                <a:gd name="T50" fmla="*/ 38 w 89"/>
                <a:gd name="T51" fmla="*/ 4 h 58"/>
                <a:gd name="T52" fmla="*/ 38 w 89"/>
                <a:gd name="T53" fmla="*/ 0 h 5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9"/>
                <a:gd name="T82" fmla="*/ 0 h 58"/>
                <a:gd name="T83" fmla="*/ 89 w 89"/>
                <a:gd name="T84" fmla="*/ 58 h 5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9" h="58">
                  <a:moveTo>
                    <a:pt x="0" y="57"/>
                  </a:moveTo>
                  <a:lnTo>
                    <a:pt x="0" y="57"/>
                  </a:lnTo>
                  <a:lnTo>
                    <a:pt x="6" y="57"/>
                  </a:lnTo>
                  <a:lnTo>
                    <a:pt x="11" y="57"/>
                  </a:lnTo>
                  <a:lnTo>
                    <a:pt x="17" y="56"/>
                  </a:lnTo>
                  <a:lnTo>
                    <a:pt x="22" y="56"/>
                  </a:lnTo>
                  <a:lnTo>
                    <a:pt x="28" y="55"/>
                  </a:lnTo>
                  <a:lnTo>
                    <a:pt x="33" y="53"/>
                  </a:lnTo>
                  <a:lnTo>
                    <a:pt x="38" y="52"/>
                  </a:lnTo>
                  <a:lnTo>
                    <a:pt x="43" y="50"/>
                  </a:lnTo>
                  <a:lnTo>
                    <a:pt x="48" y="48"/>
                  </a:lnTo>
                  <a:lnTo>
                    <a:pt x="52" y="47"/>
                  </a:lnTo>
                  <a:lnTo>
                    <a:pt x="57" y="44"/>
                  </a:lnTo>
                  <a:lnTo>
                    <a:pt x="60" y="42"/>
                  </a:lnTo>
                  <a:lnTo>
                    <a:pt x="65" y="40"/>
                  </a:lnTo>
                  <a:lnTo>
                    <a:pt x="68" y="37"/>
                  </a:lnTo>
                  <a:lnTo>
                    <a:pt x="71" y="33"/>
                  </a:lnTo>
                  <a:lnTo>
                    <a:pt x="75" y="31"/>
                  </a:lnTo>
                  <a:lnTo>
                    <a:pt x="77" y="28"/>
                  </a:lnTo>
                  <a:lnTo>
                    <a:pt x="80" y="24"/>
                  </a:lnTo>
                  <a:lnTo>
                    <a:pt x="82" y="21"/>
                  </a:lnTo>
                  <a:lnTo>
                    <a:pt x="84" y="18"/>
                  </a:lnTo>
                  <a:lnTo>
                    <a:pt x="85" y="15"/>
                  </a:lnTo>
                  <a:lnTo>
                    <a:pt x="87" y="11"/>
                  </a:lnTo>
                  <a:lnTo>
                    <a:pt x="88" y="7"/>
                  </a:lnTo>
                  <a:lnTo>
                    <a:pt x="88" y="4"/>
                  </a:lnTo>
                  <a:lnTo>
                    <a:pt x="88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6" name="Line 58"/>
            <p:cNvSpPr>
              <a:spLocks noChangeShapeType="1"/>
            </p:cNvSpPr>
            <p:nvPr/>
          </p:nvSpPr>
          <p:spPr bwMode="auto">
            <a:xfrm flipV="1">
              <a:off x="2045" y="1258"/>
              <a:ext cx="0" cy="35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37" name="Line 59"/>
            <p:cNvSpPr>
              <a:spLocks noChangeShapeType="1"/>
            </p:cNvSpPr>
            <p:nvPr/>
          </p:nvSpPr>
          <p:spPr bwMode="auto">
            <a:xfrm>
              <a:off x="1326" y="1252"/>
              <a:ext cx="718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38" name="Text Box 60"/>
            <p:cNvSpPr txBox="1">
              <a:spLocks noChangeArrowheads="1"/>
            </p:cNvSpPr>
            <p:nvPr/>
          </p:nvSpPr>
          <p:spPr bwMode="auto">
            <a:xfrm>
              <a:off x="1592" y="1005"/>
              <a:ext cx="505" cy="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600">
                  <a:solidFill>
                    <a:srgbClr val="000000"/>
                  </a:solidFill>
                  <a:latin typeface="Univers Condensed"/>
                  <a:ea typeface="宋体" pitchFamily="2" charset="-122"/>
                </a:rPr>
                <a:t>Incident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39" name="Text Box 61"/>
            <p:cNvSpPr txBox="1">
              <a:spLocks noChangeArrowheads="1"/>
            </p:cNvSpPr>
            <p:nvPr/>
          </p:nvSpPr>
          <p:spPr bwMode="auto">
            <a:xfrm>
              <a:off x="3533" y="1005"/>
              <a:ext cx="758" cy="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600">
                  <a:solidFill>
                    <a:srgbClr val="000000"/>
                  </a:solidFill>
                  <a:latin typeface="Univers Condensed"/>
                  <a:ea typeface="宋体" pitchFamily="2" charset="-122"/>
                </a:rPr>
                <a:t>Transmitted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40" name="Text Box 62"/>
            <p:cNvSpPr txBox="1">
              <a:spLocks noChangeArrowheads="1"/>
            </p:cNvSpPr>
            <p:nvPr/>
          </p:nvSpPr>
          <p:spPr bwMode="auto">
            <a:xfrm>
              <a:off x="2735" y="957"/>
              <a:ext cx="108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>
                  <a:solidFill>
                    <a:srgbClr val="000000"/>
                  </a:solidFill>
                  <a:latin typeface="Univers Condensed"/>
                  <a:ea typeface="宋体" pitchFamily="2" charset="-122"/>
                </a:rPr>
                <a:t>S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41" name="Text Box 63"/>
            <p:cNvSpPr txBox="1">
              <a:spLocks noChangeArrowheads="1"/>
            </p:cNvSpPr>
            <p:nvPr/>
          </p:nvSpPr>
          <p:spPr bwMode="auto">
            <a:xfrm>
              <a:off x="2875" y="1031"/>
              <a:ext cx="119" cy="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>
                  <a:solidFill>
                    <a:srgbClr val="000000"/>
                  </a:solidFill>
                  <a:latin typeface="Univers Condensed"/>
                  <a:ea typeface="宋体" pitchFamily="2" charset="-122"/>
                </a:rPr>
                <a:t>21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42" name="Text Box 64"/>
            <p:cNvSpPr txBox="1">
              <a:spLocks noChangeArrowheads="1"/>
            </p:cNvSpPr>
            <p:nvPr/>
          </p:nvSpPr>
          <p:spPr bwMode="auto">
            <a:xfrm>
              <a:off x="1518" y="1300"/>
              <a:ext cx="108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>
                  <a:solidFill>
                    <a:srgbClr val="000000"/>
                  </a:solidFill>
                  <a:latin typeface="Univers Condensed"/>
                  <a:ea typeface="宋体" pitchFamily="2" charset="-122"/>
                </a:rPr>
                <a:t>S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43" name="Text Box 65"/>
            <p:cNvSpPr txBox="1">
              <a:spLocks noChangeArrowheads="1"/>
            </p:cNvSpPr>
            <p:nvPr/>
          </p:nvSpPr>
          <p:spPr bwMode="auto">
            <a:xfrm>
              <a:off x="1635" y="1380"/>
              <a:ext cx="119" cy="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>
                  <a:solidFill>
                    <a:srgbClr val="000000"/>
                  </a:solidFill>
                  <a:latin typeface="Univers Condensed"/>
                  <a:ea typeface="宋体" pitchFamily="2" charset="-122"/>
                </a:rPr>
                <a:t>11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44" name="Text Box 66"/>
            <p:cNvSpPr txBox="1">
              <a:spLocks noChangeArrowheads="1"/>
            </p:cNvSpPr>
            <p:nvPr/>
          </p:nvSpPr>
          <p:spPr bwMode="auto">
            <a:xfrm>
              <a:off x="1365" y="1449"/>
              <a:ext cx="610" cy="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600">
                  <a:solidFill>
                    <a:srgbClr val="000000"/>
                  </a:solidFill>
                  <a:latin typeface="Univers Condensed"/>
                  <a:ea typeface="宋体" pitchFamily="2" charset="-122"/>
                </a:rPr>
                <a:t>Reflected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45" name="Freeform 67"/>
            <p:cNvSpPr>
              <a:spLocks/>
            </p:cNvSpPr>
            <p:nvPr/>
          </p:nvSpPr>
          <p:spPr bwMode="auto">
            <a:xfrm>
              <a:off x="1318" y="1191"/>
              <a:ext cx="16" cy="61"/>
            </a:xfrm>
            <a:custGeom>
              <a:avLst/>
              <a:gdLst>
                <a:gd name="T0" fmla="*/ 0 w 17"/>
                <a:gd name="T1" fmla="*/ 0 h 69"/>
                <a:gd name="T2" fmla="*/ 8 w 17"/>
                <a:gd name="T3" fmla="*/ 13 h 69"/>
                <a:gd name="T4" fmla="*/ 0 w 17"/>
                <a:gd name="T5" fmla="*/ 26 h 69"/>
                <a:gd name="T6" fmla="*/ 0 60000 65536"/>
                <a:gd name="T7" fmla="*/ 0 60000 65536"/>
                <a:gd name="T8" fmla="*/ 0 60000 65536"/>
                <a:gd name="T9" fmla="*/ 0 w 17"/>
                <a:gd name="T10" fmla="*/ 0 h 69"/>
                <a:gd name="T11" fmla="*/ 17 w 17"/>
                <a:gd name="T12" fmla="*/ 69 h 6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69">
                  <a:moveTo>
                    <a:pt x="0" y="0"/>
                  </a:moveTo>
                  <a:lnTo>
                    <a:pt x="16" y="34"/>
                  </a:lnTo>
                  <a:lnTo>
                    <a:pt x="0" y="6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6" name="Text Box 68"/>
            <p:cNvSpPr txBox="1">
              <a:spLocks noChangeArrowheads="1"/>
            </p:cNvSpPr>
            <p:nvPr/>
          </p:nvSpPr>
          <p:spPr bwMode="auto">
            <a:xfrm>
              <a:off x="1075" y="1542"/>
              <a:ext cx="91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>
                  <a:solidFill>
                    <a:srgbClr val="000000"/>
                  </a:solidFill>
                  <a:latin typeface="Univers Condensed"/>
                  <a:ea typeface="宋体" pitchFamily="2" charset="-122"/>
                </a:rPr>
                <a:t>b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47" name="Text Box 69"/>
            <p:cNvSpPr txBox="1">
              <a:spLocks noChangeArrowheads="1"/>
            </p:cNvSpPr>
            <p:nvPr/>
          </p:nvSpPr>
          <p:spPr bwMode="auto">
            <a:xfrm>
              <a:off x="1172" y="1626"/>
              <a:ext cx="63" cy="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>
                  <a:solidFill>
                    <a:srgbClr val="000000"/>
                  </a:solidFill>
                  <a:latin typeface="Univers Condensed"/>
                  <a:ea typeface="宋体" pitchFamily="2" charset="-122"/>
                </a:rPr>
                <a:t>1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48" name="Text Box 70"/>
            <p:cNvSpPr txBox="1">
              <a:spLocks noChangeArrowheads="1"/>
            </p:cNvSpPr>
            <p:nvPr/>
          </p:nvSpPr>
          <p:spPr bwMode="auto">
            <a:xfrm>
              <a:off x="1063" y="1083"/>
              <a:ext cx="92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>
                  <a:solidFill>
                    <a:srgbClr val="000000"/>
                  </a:solidFill>
                  <a:latin typeface="Univers Condensed"/>
                  <a:ea typeface="宋体" pitchFamily="2" charset="-122"/>
                </a:rPr>
                <a:t>a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49" name="Text Box 71"/>
            <p:cNvSpPr txBox="1">
              <a:spLocks noChangeArrowheads="1"/>
            </p:cNvSpPr>
            <p:nvPr/>
          </p:nvSpPr>
          <p:spPr bwMode="auto">
            <a:xfrm>
              <a:off x="1159" y="1167"/>
              <a:ext cx="64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>
                  <a:solidFill>
                    <a:srgbClr val="000000"/>
                  </a:solidFill>
                  <a:latin typeface="Univers Condensed"/>
                  <a:ea typeface="宋体" pitchFamily="2" charset="-122"/>
                </a:rPr>
                <a:t>1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50" name="Text Box 72"/>
            <p:cNvSpPr txBox="1">
              <a:spLocks noChangeArrowheads="1"/>
            </p:cNvSpPr>
            <p:nvPr/>
          </p:nvSpPr>
          <p:spPr bwMode="auto">
            <a:xfrm>
              <a:off x="4447" y="912"/>
              <a:ext cx="92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>
                  <a:solidFill>
                    <a:srgbClr val="000000"/>
                  </a:solidFill>
                  <a:latin typeface="Univers Condensed"/>
                  <a:ea typeface="宋体" pitchFamily="2" charset="-122"/>
                </a:rPr>
                <a:t>b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51" name="Text Box 73"/>
            <p:cNvSpPr txBox="1">
              <a:spLocks noChangeArrowheads="1"/>
            </p:cNvSpPr>
            <p:nvPr/>
          </p:nvSpPr>
          <p:spPr bwMode="auto">
            <a:xfrm>
              <a:off x="4545" y="996"/>
              <a:ext cx="62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>
                  <a:solidFill>
                    <a:srgbClr val="000000"/>
                  </a:solidFill>
                  <a:latin typeface="Univers Condensed"/>
                  <a:ea typeface="宋体" pitchFamily="2" charset="-122"/>
                </a:rPr>
                <a:t>2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52" name="Line 74"/>
            <p:cNvSpPr>
              <a:spLocks noChangeShapeType="1"/>
            </p:cNvSpPr>
            <p:nvPr/>
          </p:nvSpPr>
          <p:spPr bwMode="auto">
            <a:xfrm>
              <a:off x="1555" y="1716"/>
              <a:ext cx="478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53" name="Freeform 75"/>
            <p:cNvSpPr>
              <a:spLocks/>
            </p:cNvSpPr>
            <p:nvPr/>
          </p:nvSpPr>
          <p:spPr bwMode="auto">
            <a:xfrm>
              <a:off x="4715" y="1157"/>
              <a:ext cx="487" cy="515"/>
            </a:xfrm>
            <a:custGeom>
              <a:avLst/>
              <a:gdLst>
                <a:gd name="T0" fmla="*/ 249 w 536"/>
                <a:gd name="T1" fmla="*/ 0 h 584"/>
                <a:gd name="T2" fmla="*/ 249 w 536"/>
                <a:gd name="T3" fmla="*/ 213 h 584"/>
                <a:gd name="T4" fmla="*/ 0 w 536"/>
                <a:gd name="T5" fmla="*/ 213 h 584"/>
                <a:gd name="T6" fmla="*/ 0 w 536"/>
                <a:gd name="T7" fmla="*/ 0 h 584"/>
                <a:gd name="T8" fmla="*/ 249 w 536"/>
                <a:gd name="T9" fmla="*/ 0 h 5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6"/>
                <a:gd name="T16" fmla="*/ 0 h 584"/>
                <a:gd name="T17" fmla="*/ 536 w 536"/>
                <a:gd name="T18" fmla="*/ 584 h 5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6" h="584">
                  <a:moveTo>
                    <a:pt x="535" y="0"/>
                  </a:moveTo>
                  <a:lnTo>
                    <a:pt x="535" y="583"/>
                  </a:lnTo>
                  <a:lnTo>
                    <a:pt x="0" y="583"/>
                  </a:lnTo>
                  <a:lnTo>
                    <a:pt x="0" y="0"/>
                  </a:lnTo>
                  <a:lnTo>
                    <a:pt x="535" y="0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" name="Group 76"/>
            <p:cNvGrpSpPr>
              <a:grpSpLocks/>
            </p:cNvGrpSpPr>
            <p:nvPr/>
          </p:nvGrpSpPr>
          <p:grpSpPr bwMode="auto">
            <a:xfrm>
              <a:off x="4802" y="1225"/>
              <a:ext cx="323" cy="342"/>
              <a:chOff x="5282" y="1335"/>
              <a:chExt cx="356" cy="388"/>
            </a:xfrm>
          </p:grpSpPr>
          <p:sp>
            <p:nvSpPr>
              <p:cNvPr id="14467" name="Text Box 77"/>
              <p:cNvSpPr txBox="1">
                <a:spLocks noChangeArrowheads="1"/>
              </p:cNvSpPr>
              <p:nvPr/>
            </p:nvSpPr>
            <p:spPr bwMode="auto">
              <a:xfrm>
                <a:off x="5341" y="1335"/>
                <a:ext cx="117" cy="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b"/>
              <a:lstStyle/>
              <a:p>
                <a:pPr algn="ctr" defTabSz="409575" eaLnBrk="0" hangingPunct="0">
                  <a:buClr>
                    <a:srgbClr val="104160"/>
                  </a:buClr>
                  <a:buSzPct val="90000"/>
                  <a:buFont typeface="Monotype Sorts"/>
                  <a:buNone/>
                </a:pPr>
                <a:r>
                  <a:rPr lang="en-US" altLang="zh-CN" sz="1700">
                    <a:solidFill>
                      <a:srgbClr val="000000"/>
                    </a:solidFill>
                    <a:latin typeface="Univers Condensed"/>
                    <a:ea typeface="宋体" pitchFamily="2" charset="-122"/>
                  </a:rPr>
                  <a:t>Z</a:t>
                </a:r>
                <a:endParaRPr lang="en-US" altLang="zh-CN" sz="2200">
                  <a:ea typeface="宋体" pitchFamily="2" charset="-122"/>
                </a:endParaRPr>
              </a:p>
            </p:txBody>
          </p:sp>
          <p:sp>
            <p:nvSpPr>
              <p:cNvPr id="14468" name="Text Box 78"/>
              <p:cNvSpPr txBox="1">
                <a:spLocks noChangeArrowheads="1"/>
              </p:cNvSpPr>
              <p:nvPr/>
            </p:nvSpPr>
            <p:spPr bwMode="auto">
              <a:xfrm>
                <a:off x="5459" y="1420"/>
                <a:ext cx="69" cy="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b"/>
              <a:lstStyle/>
              <a:p>
                <a:pPr algn="ctr" defTabSz="409575" eaLnBrk="0" hangingPunct="0">
                  <a:buClr>
                    <a:srgbClr val="104160"/>
                  </a:buClr>
                  <a:buSzPct val="90000"/>
                  <a:buFont typeface="Monotype Sorts"/>
                  <a:buNone/>
                </a:pPr>
                <a:r>
                  <a:rPr lang="en-US" altLang="zh-CN" sz="1200">
                    <a:solidFill>
                      <a:srgbClr val="000000"/>
                    </a:solidFill>
                    <a:latin typeface="Univers Condensed"/>
                    <a:ea typeface="宋体" pitchFamily="2" charset="-122"/>
                  </a:rPr>
                  <a:t>0</a:t>
                </a:r>
                <a:endParaRPr lang="en-US" altLang="zh-CN" sz="2200">
                  <a:ea typeface="宋体" pitchFamily="2" charset="-122"/>
                </a:endParaRPr>
              </a:p>
            </p:txBody>
          </p:sp>
          <p:sp>
            <p:nvSpPr>
              <p:cNvPr id="14469" name="Text Box 79"/>
              <p:cNvSpPr txBox="1">
                <a:spLocks noChangeArrowheads="1"/>
              </p:cNvSpPr>
              <p:nvPr/>
            </p:nvSpPr>
            <p:spPr bwMode="auto">
              <a:xfrm>
                <a:off x="5282" y="1539"/>
                <a:ext cx="356" cy="1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b"/>
              <a:lstStyle/>
              <a:p>
                <a:pPr algn="ctr" defTabSz="409575" eaLnBrk="0" hangingPunct="0">
                  <a:buClr>
                    <a:srgbClr val="104160"/>
                  </a:buClr>
                  <a:buSzPct val="90000"/>
                  <a:buFont typeface="Monotype Sorts"/>
                  <a:buNone/>
                </a:pPr>
                <a:r>
                  <a:rPr lang="en-US" altLang="zh-CN" sz="1600">
                    <a:solidFill>
                      <a:srgbClr val="000000"/>
                    </a:solidFill>
                    <a:latin typeface="Univers Condensed"/>
                    <a:ea typeface="宋体" pitchFamily="2" charset="-122"/>
                  </a:rPr>
                  <a:t>Load</a:t>
                </a:r>
                <a:endParaRPr lang="en-US" altLang="zh-CN" sz="2200">
                  <a:ea typeface="宋体" pitchFamily="2" charset="-122"/>
                </a:endParaRPr>
              </a:p>
            </p:txBody>
          </p:sp>
        </p:grpSp>
        <p:sp>
          <p:nvSpPr>
            <p:cNvPr id="14455" name="Freeform 80"/>
            <p:cNvSpPr>
              <a:spLocks/>
            </p:cNvSpPr>
            <p:nvPr/>
          </p:nvSpPr>
          <p:spPr bwMode="auto">
            <a:xfrm>
              <a:off x="4455" y="1443"/>
              <a:ext cx="231" cy="115"/>
            </a:xfrm>
            <a:custGeom>
              <a:avLst/>
              <a:gdLst>
                <a:gd name="T0" fmla="*/ 118 w 254"/>
                <a:gd name="T1" fmla="*/ 11 h 131"/>
                <a:gd name="T2" fmla="*/ 38 w 254"/>
                <a:gd name="T3" fmla="*/ 11 h 131"/>
                <a:gd name="T4" fmla="*/ 38 w 254"/>
                <a:gd name="T5" fmla="*/ 0 h 131"/>
                <a:gd name="T6" fmla="*/ 0 w 254"/>
                <a:gd name="T7" fmla="*/ 23 h 131"/>
                <a:gd name="T8" fmla="*/ 38 w 254"/>
                <a:gd name="T9" fmla="*/ 47 h 131"/>
                <a:gd name="T10" fmla="*/ 38 w 254"/>
                <a:gd name="T11" fmla="*/ 35 h 131"/>
                <a:gd name="T12" fmla="*/ 118 w 254"/>
                <a:gd name="T13" fmla="*/ 35 h 1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4"/>
                <a:gd name="T22" fmla="*/ 0 h 131"/>
                <a:gd name="T23" fmla="*/ 254 w 254"/>
                <a:gd name="T24" fmla="*/ 131 h 1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4" h="131">
                  <a:moveTo>
                    <a:pt x="253" y="32"/>
                  </a:moveTo>
                  <a:lnTo>
                    <a:pt x="83" y="32"/>
                  </a:lnTo>
                  <a:lnTo>
                    <a:pt x="83" y="0"/>
                  </a:lnTo>
                  <a:lnTo>
                    <a:pt x="0" y="65"/>
                  </a:lnTo>
                  <a:lnTo>
                    <a:pt x="83" y="130"/>
                  </a:lnTo>
                  <a:lnTo>
                    <a:pt x="83" y="98"/>
                  </a:lnTo>
                  <a:lnTo>
                    <a:pt x="253" y="98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6" name="Line 81"/>
            <p:cNvSpPr>
              <a:spLocks noChangeShapeType="1"/>
            </p:cNvSpPr>
            <p:nvPr/>
          </p:nvSpPr>
          <p:spPr bwMode="auto">
            <a:xfrm flipV="1">
              <a:off x="4472" y="1453"/>
              <a:ext cx="153" cy="109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57" name="Line 82"/>
            <p:cNvSpPr>
              <a:spLocks noChangeShapeType="1"/>
            </p:cNvSpPr>
            <p:nvPr/>
          </p:nvSpPr>
          <p:spPr bwMode="auto">
            <a:xfrm>
              <a:off x="4474" y="1453"/>
              <a:ext cx="151" cy="107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58" name="Text Box 83"/>
            <p:cNvSpPr txBox="1">
              <a:spLocks noChangeArrowheads="1"/>
            </p:cNvSpPr>
            <p:nvPr/>
          </p:nvSpPr>
          <p:spPr bwMode="auto">
            <a:xfrm>
              <a:off x="4255" y="1551"/>
              <a:ext cx="91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a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59" name="Text Box 84"/>
            <p:cNvSpPr txBox="1">
              <a:spLocks noChangeArrowheads="1"/>
            </p:cNvSpPr>
            <p:nvPr/>
          </p:nvSpPr>
          <p:spPr bwMode="auto">
            <a:xfrm>
              <a:off x="4342" y="1630"/>
              <a:ext cx="70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2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60" name="Text Box 85"/>
            <p:cNvSpPr txBox="1">
              <a:spLocks noChangeArrowheads="1"/>
            </p:cNvSpPr>
            <p:nvPr/>
          </p:nvSpPr>
          <p:spPr bwMode="auto">
            <a:xfrm>
              <a:off x="4438" y="1582"/>
              <a:ext cx="10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=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61" name="Text Box 86"/>
            <p:cNvSpPr txBox="1">
              <a:spLocks noChangeArrowheads="1"/>
            </p:cNvSpPr>
            <p:nvPr/>
          </p:nvSpPr>
          <p:spPr bwMode="auto">
            <a:xfrm>
              <a:off x="4553" y="1581"/>
              <a:ext cx="92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0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62" name="Freeform 87"/>
            <p:cNvSpPr>
              <a:spLocks/>
            </p:cNvSpPr>
            <p:nvPr/>
          </p:nvSpPr>
          <p:spPr bwMode="auto">
            <a:xfrm>
              <a:off x="2640" y="1418"/>
              <a:ext cx="1248" cy="167"/>
            </a:xfrm>
            <a:custGeom>
              <a:avLst/>
              <a:gdLst>
                <a:gd name="T0" fmla="*/ 1124826 w 472"/>
                <a:gd name="T1" fmla="*/ 0 h 189"/>
                <a:gd name="T2" fmla="*/ 1124826 w 472"/>
                <a:gd name="T3" fmla="*/ 71 h 189"/>
                <a:gd name="T4" fmla="*/ 0 w 472"/>
                <a:gd name="T5" fmla="*/ 71 h 189"/>
                <a:gd name="T6" fmla="*/ 0 w 472"/>
                <a:gd name="T7" fmla="*/ 0 h 189"/>
                <a:gd name="T8" fmla="*/ 1124826 w 472"/>
                <a:gd name="T9" fmla="*/ 0 h 189"/>
                <a:gd name="T10" fmla="*/ 1124826 w 472"/>
                <a:gd name="T11" fmla="*/ 0 h 1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2"/>
                <a:gd name="T19" fmla="*/ 0 h 189"/>
                <a:gd name="T20" fmla="*/ 472 w 472"/>
                <a:gd name="T21" fmla="*/ 189 h 18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2" h="189">
                  <a:moveTo>
                    <a:pt x="471" y="0"/>
                  </a:moveTo>
                  <a:lnTo>
                    <a:pt x="471" y="188"/>
                  </a:lnTo>
                  <a:lnTo>
                    <a:pt x="0" y="188"/>
                  </a:lnTo>
                  <a:lnTo>
                    <a:pt x="0" y="0"/>
                  </a:lnTo>
                  <a:lnTo>
                    <a:pt x="471" y="0"/>
                  </a:lnTo>
                </a:path>
              </a:pathLst>
            </a:custGeom>
            <a:gradFill rotWithShape="0">
              <a:gsLst>
                <a:gs pos="0">
                  <a:srgbClr val="80FF80"/>
                </a:gs>
                <a:gs pos="50000">
                  <a:srgbClr val="FFFFFF"/>
                </a:gs>
                <a:gs pos="100000">
                  <a:srgbClr val="80FF80"/>
                </a:gs>
              </a:gsLst>
              <a:lin ang="5400000" scaled="1"/>
            </a:gradFill>
            <a:ln w="317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3" name="Freeform 88"/>
            <p:cNvSpPr>
              <a:spLocks/>
            </p:cNvSpPr>
            <p:nvPr/>
          </p:nvSpPr>
          <p:spPr bwMode="auto">
            <a:xfrm flipH="1">
              <a:off x="2544" y="1455"/>
              <a:ext cx="96" cy="85"/>
            </a:xfrm>
            <a:custGeom>
              <a:avLst/>
              <a:gdLst>
                <a:gd name="T0" fmla="*/ 137 w 91"/>
                <a:gd name="T1" fmla="*/ 0 h 91"/>
                <a:gd name="T2" fmla="*/ 137 w 91"/>
                <a:gd name="T3" fmla="*/ 52 h 91"/>
                <a:gd name="T4" fmla="*/ 0 w 91"/>
                <a:gd name="T5" fmla="*/ 52 h 91"/>
                <a:gd name="T6" fmla="*/ 0 w 91"/>
                <a:gd name="T7" fmla="*/ 0 h 91"/>
                <a:gd name="T8" fmla="*/ 137 w 91"/>
                <a:gd name="T9" fmla="*/ 0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91"/>
                <a:gd name="T17" fmla="*/ 91 w 91"/>
                <a:gd name="T18" fmla="*/ 91 h 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91">
                  <a:moveTo>
                    <a:pt x="90" y="0"/>
                  </a:moveTo>
                  <a:lnTo>
                    <a:pt x="90" y="90"/>
                  </a:lnTo>
                  <a:lnTo>
                    <a:pt x="0" y="90"/>
                  </a:lnTo>
                  <a:lnTo>
                    <a:pt x="0" y="0"/>
                  </a:lnTo>
                  <a:lnTo>
                    <a:pt x="90" y="0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4" name="Freeform 89"/>
            <p:cNvSpPr>
              <a:spLocks/>
            </p:cNvSpPr>
            <p:nvPr/>
          </p:nvSpPr>
          <p:spPr bwMode="auto">
            <a:xfrm>
              <a:off x="3888" y="1455"/>
              <a:ext cx="82" cy="79"/>
            </a:xfrm>
            <a:custGeom>
              <a:avLst/>
              <a:gdLst>
                <a:gd name="T0" fmla="*/ 39 w 91"/>
                <a:gd name="T1" fmla="*/ 0 h 90"/>
                <a:gd name="T2" fmla="*/ 39 w 91"/>
                <a:gd name="T3" fmla="*/ 32 h 90"/>
                <a:gd name="T4" fmla="*/ 0 w 91"/>
                <a:gd name="T5" fmla="*/ 32 h 90"/>
                <a:gd name="T6" fmla="*/ 0 w 91"/>
                <a:gd name="T7" fmla="*/ 0 h 90"/>
                <a:gd name="T8" fmla="*/ 39 w 91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90"/>
                <a:gd name="T17" fmla="*/ 91 w 91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90">
                  <a:moveTo>
                    <a:pt x="90" y="0"/>
                  </a:moveTo>
                  <a:lnTo>
                    <a:pt x="90" y="89"/>
                  </a:lnTo>
                  <a:lnTo>
                    <a:pt x="0" y="89"/>
                  </a:lnTo>
                  <a:lnTo>
                    <a:pt x="0" y="0"/>
                  </a:lnTo>
                  <a:lnTo>
                    <a:pt x="90" y="0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5" name="Text Box 90"/>
            <p:cNvSpPr txBox="1">
              <a:spLocks noChangeArrowheads="1"/>
            </p:cNvSpPr>
            <p:nvPr/>
          </p:nvSpPr>
          <p:spPr bwMode="auto">
            <a:xfrm>
              <a:off x="2680" y="1455"/>
              <a:ext cx="1152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algn="ctr"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300">
                  <a:solidFill>
                    <a:srgbClr val="000000"/>
                  </a:solidFill>
                  <a:latin typeface="Univers Condensed"/>
                  <a:ea typeface="宋体" pitchFamily="2" charset="-122"/>
                </a:rPr>
                <a:t>Electrical Connection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66" name="Text Box 91"/>
            <p:cNvSpPr txBox="1">
              <a:spLocks noChangeArrowheads="1"/>
            </p:cNvSpPr>
            <p:nvPr/>
          </p:nvSpPr>
          <p:spPr bwMode="auto">
            <a:xfrm>
              <a:off x="288" y="1391"/>
              <a:ext cx="874" cy="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409575" eaLnBrk="0" hangingPunct="0">
                <a:buClr>
                  <a:srgbClr val="000000"/>
                </a:buClr>
                <a:buSzPct val="90000"/>
                <a:buFont typeface="Monotype Sorts"/>
                <a:buNone/>
              </a:pPr>
              <a:r>
                <a:rPr lang="en-US" altLang="zh-CN" sz="2200" i="1">
                  <a:solidFill>
                    <a:srgbClr val="0000FF"/>
                  </a:solidFill>
                  <a:latin typeface="Univers Condensed"/>
                  <a:ea typeface="宋体" pitchFamily="2" charset="-122"/>
                </a:rPr>
                <a:t>Forward</a:t>
              </a:r>
              <a:endParaRPr lang="en-US" altLang="zh-CN" sz="2200">
                <a:ea typeface="宋体" pitchFamily="2" charset="-122"/>
              </a:endParaRPr>
            </a:p>
          </p:txBody>
        </p:sp>
      </p:grpSp>
      <p:grpSp>
        <p:nvGrpSpPr>
          <p:cNvPr id="7" name="Group 92"/>
          <p:cNvGrpSpPr>
            <a:grpSpLocks/>
          </p:cNvGrpSpPr>
          <p:nvPr/>
        </p:nvGrpSpPr>
        <p:grpSpPr bwMode="auto">
          <a:xfrm>
            <a:off x="5718175" y="4648200"/>
            <a:ext cx="1978025" cy="1447800"/>
            <a:chOff x="3602" y="2928"/>
            <a:chExt cx="1246" cy="912"/>
          </a:xfrm>
        </p:grpSpPr>
        <p:sp>
          <p:nvSpPr>
            <p:cNvPr id="14402" name="Text Box 93"/>
            <p:cNvSpPr txBox="1">
              <a:spLocks noChangeArrowheads="1"/>
            </p:cNvSpPr>
            <p:nvPr/>
          </p:nvSpPr>
          <p:spPr bwMode="auto">
            <a:xfrm>
              <a:off x="3602" y="3007"/>
              <a:ext cx="108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S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03" name="Text Box 94"/>
            <p:cNvSpPr txBox="1">
              <a:spLocks noChangeArrowheads="1"/>
            </p:cNvSpPr>
            <p:nvPr/>
          </p:nvSpPr>
          <p:spPr bwMode="auto">
            <a:xfrm>
              <a:off x="3730" y="3077"/>
              <a:ext cx="127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22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04" name="Text Box 95"/>
            <p:cNvSpPr txBox="1">
              <a:spLocks noChangeArrowheads="1"/>
            </p:cNvSpPr>
            <p:nvPr/>
          </p:nvSpPr>
          <p:spPr bwMode="auto">
            <a:xfrm>
              <a:off x="3919" y="3046"/>
              <a:ext cx="103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=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05" name="Text Box 96"/>
            <p:cNvSpPr txBox="1">
              <a:spLocks noChangeArrowheads="1"/>
            </p:cNvSpPr>
            <p:nvPr/>
          </p:nvSpPr>
          <p:spPr bwMode="auto">
            <a:xfrm>
              <a:off x="4122" y="2928"/>
              <a:ext cx="9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b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06" name="Text Box 97"/>
            <p:cNvSpPr txBox="1">
              <a:spLocks noChangeArrowheads="1"/>
            </p:cNvSpPr>
            <p:nvPr/>
          </p:nvSpPr>
          <p:spPr bwMode="auto">
            <a:xfrm>
              <a:off x="4210" y="3006"/>
              <a:ext cx="70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2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07" name="Text Box 98"/>
            <p:cNvSpPr txBox="1">
              <a:spLocks noChangeArrowheads="1"/>
            </p:cNvSpPr>
            <p:nvPr/>
          </p:nvSpPr>
          <p:spPr bwMode="auto">
            <a:xfrm>
              <a:off x="4108" y="3102"/>
              <a:ext cx="9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a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08" name="Text Box 99"/>
            <p:cNvSpPr txBox="1">
              <a:spLocks noChangeArrowheads="1"/>
            </p:cNvSpPr>
            <p:nvPr/>
          </p:nvSpPr>
          <p:spPr bwMode="auto">
            <a:xfrm>
              <a:off x="4223" y="3180"/>
              <a:ext cx="70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2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09" name="Line 100"/>
            <p:cNvSpPr>
              <a:spLocks noChangeShapeType="1"/>
            </p:cNvSpPr>
            <p:nvPr/>
          </p:nvSpPr>
          <p:spPr bwMode="auto">
            <a:xfrm>
              <a:off x="4096" y="3134"/>
              <a:ext cx="22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b"/>
            <a:lstStyle/>
            <a:p>
              <a:endParaRPr lang="zh-CN" altLang="en-US"/>
            </a:p>
          </p:txBody>
        </p:sp>
        <p:sp>
          <p:nvSpPr>
            <p:cNvPr id="14410" name="Text Box 101"/>
            <p:cNvSpPr txBox="1">
              <a:spLocks noChangeArrowheads="1"/>
            </p:cNvSpPr>
            <p:nvPr/>
          </p:nvSpPr>
          <p:spPr bwMode="auto">
            <a:xfrm>
              <a:off x="4456" y="3112"/>
              <a:ext cx="92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a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11" name="Text Box 102"/>
            <p:cNvSpPr txBox="1">
              <a:spLocks noChangeArrowheads="1"/>
            </p:cNvSpPr>
            <p:nvPr/>
          </p:nvSpPr>
          <p:spPr bwMode="auto">
            <a:xfrm>
              <a:off x="4543" y="3191"/>
              <a:ext cx="70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1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12" name="Text Box 103"/>
            <p:cNvSpPr txBox="1">
              <a:spLocks noChangeArrowheads="1"/>
            </p:cNvSpPr>
            <p:nvPr/>
          </p:nvSpPr>
          <p:spPr bwMode="auto">
            <a:xfrm>
              <a:off x="4640" y="3143"/>
              <a:ext cx="103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=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13" name="Text Box 104"/>
            <p:cNvSpPr txBox="1">
              <a:spLocks noChangeArrowheads="1"/>
            </p:cNvSpPr>
            <p:nvPr/>
          </p:nvSpPr>
          <p:spPr bwMode="auto">
            <a:xfrm>
              <a:off x="4754" y="3141"/>
              <a:ext cx="92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0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14" name="Text Box 105"/>
            <p:cNvSpPr txBox="1">
              <a:spLocks noChangeArrowheads="1"/>
            </p:cNvSpPr>
            <p:nvPr/>
          </p:nvSpPr>
          <p:spPr bwMode="auto">
            <a:xfrm>
              <a:off x="3623" y="3547"/>
              <a:ext cx="108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S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15" name="Text Box 106"/>
            <p:cNvSpPr txBox="1">
              <a:spLocks noChangeArrowheads="1"/>
            </p:cNvSpPr>
            <p:nvPr/>
          </p:nvSpPr>
          <p:spPr bwMode="auto">
            <a:xfrm>
              <a:off x="3749" y="3616"/>
              <a:ext cx="128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12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16" name="Text Box 107"/>
            <p:cNvSpPr txBox="1">
              <a:spLocks noChangeArrowheads="1"/>
            </p:cNvSpPr>
            <p:nvPr/>
          </p:nvSpPr>
          <p:spPr bwMode="auto">
            <a:xfrm>
              <a:off x="3909" y="3582"/>
              <a:ext cx="103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=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17" name="Text Box 108"/>
            <p:cNvSpPr txBox="1">
              <a:spLocks noChangeArrowheads="1"/>
            </p:cNvSpPr>
            <p:nvPr/>
          </p:nvSpPr>
          <p:spPr bwMode="auto">
            <a:xfrm>
              <a:off x="4126" y="3428"/>
              <a:ext cx="92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b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18" name="Text Box 109"/>
            <p:cNvSpPr txBox="1">
              <a:spLocks noChangeArrowheads="1"/>
            </p:cNvSpPr>
            <p:nvPr/>
          </p:nvSpPr>
          <p:spPr bwMode="auto">
            <a:xfrm>
              <a:off x="4214" y="3549"/>
              <a:ext cx="70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1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19" name="Text Box 110"/>
            <p:cNvSpPr txBox="1">
              <a:spLocks noChangeArrowheads="1"/>
            </p:cNvSpPr>
            <p:nvPr/>
          </p:nvSpPr>
          <p:spPr bwMode="auto">
            <a:xfrm>
              <a:off x="4112" y="3645"/>
              <a:ext cx="92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a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20" name="Text Box 111"/>
            <p:cNvSpPr txBox="1">
              <a:spLocks noChangeArrowheads="1"/>
            </p:cNvSpPr>
            <p:nvPr/>
          </p:nvSpPr>
          <p:spPr bwMode="auto">
            <a:xfrm>
              <a:off x="4227" y="3723"/>
              <a:ext cx="70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2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21" name="Line 112"/>
            <p:cNvSpPr>
              <a:spLocks noChangeShapeType="1"/>
            </p:cNvSpPr>
            <p:nvPr/>
          </p:nvSpPr>
          <p:spPr bwMode="auto">
            <a:xfrm>
              <a:off x="4101" y="3677"/>
              <a:ext cx="221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b"/>
            <a:lstStyle/>
            <a:p>
              <a:endParaRPr lang="zh-CN" altLang="en-US"/>
            </a:p>
          </p:txBody>
        </p:sp>
        <p:sp>
          <p:nvSpPr>
            <p:cNvPr id="14422" name="Line 113"/>
            <p:cNvSpPr>
              <a:spLocks noChangeShapeType="1"/>
            </p:cNvSpPr>
            <p:nvPr/>
          </p:nvSpPr>
          <p:spPr bwMode="auto">
            <a:xfrm flipV="1">
              <a:off x="4389" y="3516"/>
              <a:ext cx="0" cy="29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b"/>
            <a:lstStyle/>
            <a:p>
              <a:endParaRPr lang="zh-CN" altLang="en-US"/>
            </a:p>
          </p:txBody>
        </p:sp>
        <p:sp>
          <p:nvSpPr>
            <p:cNvPr id="14423" name="Text Box 114"/>
            <p:cNvSpPr txBox="1">
              <a:spLocks noChangeArrowheads="1"/>
            </p:cNvSpPr>
            <p:nvPr/>
          </p:nvSpPr>
          <p:spPr bwMode="auto">
            <a:xfrm>
              <a:off x="4458" y="3634"/>
              <a:ext cx="92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a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24" name="Text Box 115"/>
            <p:cNvSpPr txBox="1">
              <a:spLocks noChangeArrowheads="1"/>
            </p:cNvSpPr>
            <p:nvPr/>
          </p:nvSpPr>
          <p:spPr bwMode="auto">
            <a:xfrm>
              <a:off x="4545" y="3713"/>
              <a:ext cx="70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1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25" name="Text Box 116"/>
            <p:cNvSpPr txBox="1">
              <a:spLocks noChangeArrowheads="1"/>
            </p:cNvSpPr>
            <p:nvPr/>
          </p:nvSpPr>
          <p:spPr bwMode="auto">
            <a:xfrm>
              <a:off x="4642" y="3665"/>
              <a:ext cx="103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=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26" name="Text Box 117"/>
            <p:cNvSpPr txBox="1">
              <a:spLocks noChangeArrowheads="1"/>
            </p:cNvSpPr>
            <p:nvPr/>
          </p:nvSpPr>
          <p:spPr bwMode="auto">
            <a:xfrm>
              <a:off x="4756" y="3664"/>
              <a:ext cx="92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0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27" name="Line 118"/>
            <p:cNvSpPr>
              <a:spLocks noChangeShapeType="1"/>
            </p:cNvSpPr>
            <p:nvPr/>
          </p:nvSpPr>
          <p:spPr bwMode="auto">
            <a:xfrm flipV="1">
              <a:off x="4385" y="3002"/>
              <a:ext cx="0" cy="29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b"/>
            <a:lstStyle/>
            <a:p>
              <a:endParaRPr lang="zh-CN" altLang="en-US"/>
            </a:p>
          </p:txBody>
        </p:sp>
      </p:grpSp>
      <p:grpSp>
        <p:nvGrpSpPr>
          <p:cNvPr id="8" name="Group 119"/>
          <p:cNvGrpSpPr>
            <a:grpSpLocks/>
          </p:cNvGrpSpPr>
          <p:nvPr/>
        </p:nvGrpSpPr>
        <p:grpSpPr bwMode="auto">
          <a:xfrm>
            <a:off x="2181225" y="4070350"/>
            <a:ext cx="4067175" cy="654050"/>
            <a:chOff x="672" y="3381"/>
            <a:chExt cx="2562" cy="412"/>
          </a:xfrm>
        </p:grpSpPr>
        <p:sp>
          <p:nvSpPr>
            <p:cNvPr id="14388" name="Text Box 120"/>
            <p:cNvSpPr txBox="1">
              <a:spLocks noChangeArrowheads="1"/>
            </p:cNvSpPr>
            <p:nvPr/>
          </p:nvSpPr>
          <p:spPr bwMode="auto">
            <a:xfrm>
              <a:off x="1991" y="3500"/>
              <a:ext cx="108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S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89" name="Text Box 121"/>
            <p:cNvSpPr txBox="1">
              <a:spLocks noChangeArrowheads="1"/>
            </p:cNvSpPr>
            <p:nvPr/>
          </p:nvSpPr>
          <p:spPr bwMode="auto">
            <a:xfrm>
              <a:off x="2118" y="3570"/>
              <a:ext cx="127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21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90" name="Text Box 122"/>
            <p:cNvSpPr txBox="1">
              <a:spLocks noChangeArrowheads="1"/>
            </p:cNvSpPr>
            <p:nvPr/>
          </p:nvSpPr>
          <p:spPr bwMode="auto">
            <a:xfrm>
              <a:off x="2347" y="3522"/>
              <a:ext cx="10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=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91" name="Text Box 123"/>
            <p:cNvSpPr txBox="1">
              <a:spLocks noChangeArrowheads="1"/>
            </p:cNvSpPr>
            <p:nvPr/>
          </p:nvSpPr>
          <p:spPr bwMode="auto">
            <a:xfrm>
              <a:off x="2513" y="3381"/>
              <a:ext cx="92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b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92" name="Text Box 124"/>
            <p:cNvSpPr txBox="1">
              <a:spLocks noChangeArrowheads="1"/>
            </p:cNvSpPr>
            <p:nvPr/>
          </p:nvSpPr>
          <p:spPr bwMode="auto">
            <a:xfrm>
              <a:off x="2600" y="3502"/>
              <a:ext cx="70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2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93" name="Text Box 125"/>
            <p:cNvSpPr txBox="1">
              <a:spLocks noChangeArrowheads="1"/>
            </p:cNvSpPr>
            <p:nvPr/>
          </p:nvSpPr>
          <p:spPr bwMode="auto">
            <a:xfrm>
              <a:off x="2499" y="3598"/>
              <a:ext cx="92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a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94" name="Text Box 126"/>
            <p:cNvSpPr txBox="1">
              <a:spLocks noChangeArrowheads="1"/>
            </p:cNvSpPr>
            <p:nvPr/>
          </p:nvSpPr>
          <p:spPr bwMode="auto">
            <a:xfrm>
              <a:off x="2614" y="3676"/>
              <a:ext cx="70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1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95" name="Line 127"/>
            <p:cNvSpPr>
              <a:spLocks noChangeShapeType="1"/>
            </p:cNvSpPr>
            <p:nvPr/>
          </p:nvSpPr>
          <p:spPr bwMode="auto">
            <a:xfrm>
              <a:off x="2487" y="3630"/>
              <a:ext cx="22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b"/>
            <a:lstStyle/>
            <a:p>
              <a:endParaRPr lang="zh-CN" altLang="en-US"/>
            </a:p>
          </p:txBody>
        </p:sp>
        <p:sp>
          <p:nvSpPr>
            <p:cNvPr id="14396" name="Line 128"/>
            <p:cNvSpPr>
              <a:spLocks noChangeShapeType="1"/>
            </p:cNvSpPr>
            <p:nvPr/>
          </p:nvSpPr>
          <p:spPr bwMode="auto">
            <a:xfrm flipV="1">
              <a:off x="2775" y="3469"/>
              <a:ext cx="0" cy="29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b"/>
            <a:lstStyle/>
            <a:p>
              <a:endParaRPr lang="zh-CN" altLang="en-US"/>
            </a:p>
          </p:txBody>
        </p:sp>
        <p:sp>
          <p:nvSpPr>
            <p:cNvPr id="14397" name="Text Box 129"/>
            <p:cNvSpPr txBox="1">
              <a:spLocks noChangeArrowheads="1"/>
            </p:cNvSpPr>
            <p:nvPr/>
          </p:nvSpPr>
          <p:spPr bwMode="auto">
            <a:xfrm>
              <a:off x="2845" y="3586"/>
              <a:ext cx="9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a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98" name="Text Box 130"/>
            <p:cNvSpPr txBox="1">
              <a:spLocks noChangeArrowheads="1"/>
            </p:cNvSpPr>
            <p:nvPr/>
          </p:nvSpPr>
          <p:spPr bwMode="auto">
            <a:xfrm>
              <a:off x="2932" y="3666"/>
              <a:ext cx="70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2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99" name="Text Box 131"/>
            <p:cNvSpPr txBox="1">
              <a:spLocks noChangeArrowheads="1"/>
            </p:cNvSpPr>
            <p:nvPr/>
          </p:nvSpPr>
          <p:spPr bwMode="auto">
            <a:xfrm>
              <a:off x="3029" y="3618"/>
              <a:ext cx="103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=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00" name="Text Box 132"/>
            <p:cNvSpPr txBox="1">
              <a:spLocks noChangeArrowheads="1"/>
            </p:cNvSpPr>
            <p:nvPr/>
          </p:nvSpPr>
          <p:spPr bwMode="auto">
            <a:xfrm>
              <a:off x="3142" y="3616"/>
              <a:ext cx="9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0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401" name="Text Box 133"/>
            <p:cNvSpPr txBox="1">
              <a:spLocks noChangeArrowheads="1"/>
            </p:cNvSpPr>
            <p:nvPr/>
          </p:nvSpPr>
          <p:spPr bwMode="auto">
            <a:xfrm>
              <a:off x="672" y="3456"/>
              <a:ext cx="1200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algn="ctr"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2000">
                  <a:latin typeface="Arial" pitchFamily="34" charset="0"/>
                  <a:ea typeface="宋体" pitchFamily="2" charset="-122"/>
                </a:rPr>
                <a:t>Insertion  Loss</a:t>
              </a:r>
            </a:p>
          </p:txBody>
        </p:sp>
      </p:grpSp>
      <p:grpSp>
        <p:nvGrpSpPr>
          <p:cNvPr id="9" name="Group 134"/>
          <p:cNvGrpSpPr>
            <a:grpSpLocks/>
          </p:cNvGrpSpPr>
          <p:nvPr/>
        </p:nvGrpSpPr>
        <p:grpSpPr bwMode="auto">
          <a:xfrm>
            <a:off x="2413000" y="3268663"/>
            <a:ext cx="3835400" cy="617537"/>
            <a:chOff x="816" y="2928"/>
            <a:chExt cx="2416" cy="389"/>
          </a:xfrm>
        </p:grpSpPr>
        <p:sp>
          <p:nvSpPr>
            <p:cNvPr id="14374" name="Text Box 135"/>
            <p:cNvSpPr txBox="1">
              <a:spLocks noChangeArrowheads="1"/>
            </p:cNvSpPr>
            <p:nvPr/>
          </p:nvSpPr>
          <p:spPr bwMode="auto">
            <a:xfrm>
              <a:off x="1970" y="3007"/>
              <a:ext cx="108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S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75" name="Text Box 136"/>
            <p:cNvSpPr txBox="1">
              <a:spLocks noChangeArrowheads="1"/>
            </p:cNvSpPr>
            <p:nvPr/>
          </p:nvSpPr>
          <p:spPr bwMode="auto">
            <a:xfrm>
              <a:off x="2098" y="3077"/>
              <a:ext cx="127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11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76" name="Text Box 137"/>
            <p:cNvSpPr txBox="1">
              <a:spLocks noChangeArrowheads="1"/>
            </p:cNvSpPr>
            <p:nvPr/>
          </p:nvSpPr>
          <p:spPr bwMode="auto">
            <a:xfrm>
              <a:off x="2326" y="3030"/>
              <a:ext cx="10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=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77" name="Text Box 138"/>
            <p:cNvSpPr txBox="1">
              <a:spLocks noChangeArrowheads="1"/>
            </p:cNvSpPr>
            <p:nvPr/>
          </p:nvSpPr>
          <p:spPr bwMode="auto">
            <a:xfrm>
              <a:off x="2508" y="2928"/>
              <a:ext cx="92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b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78" name="Text Box 139"/>
            <p:cNvSpPr txBox="1">
              <a:spLocks noChangeArrowheads="1"/>
            </p:cNvSpPr>
            <p:nvPr/>
          </p:nvSpPr>
          <p:spPr bwMode="auto">
            <a:xfrm>
              <a:off x="2596" y="3007"/>
              <a:ext cx="71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1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79" name="Text Box 140"/>
            <p:cNvSpPr txBox="1">
              <a:spLocks noChangeArrowheads="1"/>
            </p:cNvSpPr>
            <p:nvPr/>
          </p:nvSpPr>
          <p:spPr bwMode="auto">
            <a:xfrm>
              <a:off x="2495" y="3102"/>
              <a:ext cx="92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a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80" name="Text Box 141"/>
            <p:cNvSpPr txBox="1">
              <a:spLocks noChangeArrowheads="1"/>
            </p:cNvSpPr>
            <p:nvPr/>
          </p:nvSpPr>
          <p:spPr bwMode="auto">
            <a:xfrm>
              <a:off x="2609" y="3181"/>
              <a:ext cx="70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1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81" name="Line 142"/>
            <p:cNvSpPr>
              <a:spLocks noChangeShapeType="1"/>
            </p:cNvSpPr>
            <p:nvPr/>
          </p:nvSpPr>
          <p:spPr bwMode="auto">
            <a:xfrm>
              <a:off x="2482" y="3135"/>
              <a:ext cx="22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b"/>
            <a:lstStyle/>
            <a:p>
              <a:endParaRPr lang="zh-CN" altLang="en-US"/>
            </a:p>
          </p:txBody>
        </p:sp>
        <p:sp>
          <p:nvSpPr>
            <p:cNvPr id="14382" name="Text Box 143"/>
            <p:cNvSpPr txBox="1">
              <a:spLocks noChangeArrowheads="1"/>
            </p:cNvSpPr>
            <p:nvPr/>
          </p:nvSpPr>
          <p:spPr bwMode="auto">
            <a:xfrm>
              <a:off x="2842" y="3113"/>
              <a:ext cx="9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a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83" name="Text Box 144"/>
            <p:cNvSpPr txBox="1">
              <a:spLocks noChangeArrowheads="1"/>
            </p:cNvSpPr>
            <p:nvPr/>
          </p:nvSpPr>
          <p:spPr bwMode="auto">
            <a:xfrm>
              <a:off x="2929" y="3191"/>
              <a:ext cx="70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2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84" name="Text Box 145"/>
            <p:cNvSpPr txBox="1">
              <a:spLocks noChangeArrowheads="1"/>
            </p:cNvSpPr>
            <p:nvPr/>
          </p:nvSpPr>
          <p:spPr bwMode="auto">
            <a:xfrm>
              <a:off x="3026" y="3143"/>
              <a:ext cx="103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=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85" name="Text Box 146"/>
            <p:cNvSpPr txBox="1">
              <a:spLocks noChangeArrowheads="1"/>
            </p:cNvSpPr>
            <p:nvPr/>
          </p:nvSpPr>
          <p:spPr bwMode="auto">
            <a:xfrm>
              <a:off x="3140" y="3142"/>
              <a:ext cx="92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0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86" name="Line 147"/>
            <p:cNvSpPr>
              <a:spLocks noChangeShapeType="1"/>
            </p:cNvSpPr>
            <p:nvPr/>
          </p:nvSpPr>
          <p:spPr bwMode="auto">
            <a:xfrm flipV="1">
              <a:off x="2772" y="3003"/>
              <a:ext cx="0" cy="29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b"/>
            <a:lstStyle/>
            <a:p>
              <a:endParaRPr lang="zh-CN" altLang="en-US"/>
            </a:p>
          </p:txBody>
        </p:sp>
        <p:sp>
          <p:nvSpPr>
            <p:cNvPr id="14387" name="Text Box 148"/>
            <p:cNvSpPr txBox="1">
              <a:spLocks noChangeArrowheads="1"/>
            </p:cNvSpPr>
            <p:nvPr/>
          </p:nvSpPr>
          <p:spPr bwMode="auto">
            <a:xfrm>
              <a:off x="816" y="3024"/>
              <a:ext cx="100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algn="ctr"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2000">
                  <a:latin typeface="Arial" pitchFamily="34" charset="0"/>
                  <a:ea typeface="宋体" pitchFamily="2" charset="-122"/>
                </a:rPr>
                <a:t>Return Loss</a:t>
              </a:r>
            </a:p>
          </p:txBody>
        </p:sp>
      </p:grpSp>
      <p:grpSp>
        <p:nvGrpSpPr>
          <p:cNvPr id="10" name="Group 149"/>
          <p:cNvGrpSpPr>
            <a:grpSpLocks/>
          </p:cNvGrpSpPr>
          <p:nvPr/>
        </p:nvGrpSpPr>
        <p:grpSpPr bwMode="auto">
          <a:xfrm>
            <a:off x="1066800" y="4648200"/>
            <a:ext cx="4067175" cy="1373188"/>
            <a:chOff x="672" y="2928"/>
            <a:chExt cx="2562" cy="865"/>
          </a:xfrm>
        </p:grpSpPr>
        <p:sp>
          <p:nvSpPr>
            <p:cNvPr id="14346" name="Text Box 150"/>
            <p:cNvSpPr txBox="1">
              <a:spLocks noChangeArrowheads="1"/>
            </p:cNvSpPr>
            <p:nvPr/>
          </p:nvSpPr>
          <p:spPr bwMode="auto">
            <a:xfrm>
              <a:off x="1970" y="3007"/>
              <a:ext cx="108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S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47" name="Text Box 151"/>
            <p:cNvSpPr txBox="1">
              <a:spLocks noChangeArrowheads="1"/>
            </p:cNvSpPr>
            <p:nvPr/>
          </p:nvSpPr>
          <p:spPr bwMode="auto">
            <a:xfrm>
              <a:off x="2098" y="3077"/>
              <a:ext cx="127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11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48" name="Text Box 152"/>
            <p:cNvSpPr txBox="1">
              <a:spLocks noChangeArrowheads="1"/>
            </p:cNvSpPr>
            <p:nvPr/>
          </p:nvSpPr>
          <p:spPr bwMode="auto">
            <a:xfrm>
              <a:off x="2326" y="3030"/>
              <a:ext cx="10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=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49" name="Text Box 153"/>
            <p:cNvSpPr txBox="1">
              <a:spLocks noChangeArrowheads="1"/>
            </p:cNvSpPr>
            <p:nvPr/>
          </p:nvSpPr>
          <p:spPr bwMode="auto">
            <a:xfrm>
              <a:off x="2508" y="2928"/>
              <a:ext cx="92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b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50" name="Text Box 154"/>
            <p:cNvSpPr txBox="1">
              <a:spLocks noChangeArrowheads="1"/>
            </p:cNvSpPr>
            <p:nvPr/>
          </p:nvSpPr>
          <p:spPr bwMode="auto">
            <a:xfrm>
              <a:off x="2596" y="3007"/>
              <a:ext cx="71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1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51" name="Text Box 155"/>
            <p:cNvSpPr txBox="1">
              <a:spLocks noChangeArrowheads="1"/>
            </p:cNvSpPr>
            <p:nvPr/>
          </p:nvSpPr>
          <p:spPr bwMode="auto">
            <a:xfrm>
              <a:off x="2495" y="3102"/>
              <a:ext cx="92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a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52" name="Text Box 156"/>
            <p:cNvSpPr txBox="1">
              <a:spLocks noChangeArrowheads="1"/>
            </p:cNvSpPr>
            <p:nvPr/>
          </p:nvSpPr>
          <p:spPr bwMode="auto">
            <a:xfrm>
              <a:off x="2609" y="3181"/>
              <a:ext cx="70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1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53" name="Line 157"/>
            <p:cNvSpPr>
              <a:spLocks noChangeShapeType="1"/>
            </p:cNvSpPr>
            <p:nvPr/>
          </p:nvSpPr>
          <p:spPr bwMode="auto">
            <a:xfrm>
              <a:off x="2482" y="3135"/>
              <a:ext cx="22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b"/>
            <a:lstStyle/>
            <a:p>
              <a:endParaRPr lang="zh-CN" altLang="en-US"/>
            </a:p>
          </p:txBody>
        </p:sp>
        <p:sp>
          <p:nvSpPr>
            <p:cNvPr id="14354" name="Text Box 158"/>
            <p:cNvSpPr txBox="1">
              <a:spLocks noChangeArrowheads="1"/>
            </p:cNvSpPr>
            <p:nvPr/>
          </p:nvSpPr>
          <p:spPr bwMode="auto">
            <a:xfrm>
              <a:off x="2842" y="3113"/>
              <a:ext cx="9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a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55" name="Text Box 159"/>
            <p:cNvSpPr txBox="1">
              <a:spLocks noChangeArrowheads="1"/>
            </p:cNvSpPr>
            <p:nvPr/>
          </p:nvSpPr>
          <p:spPr bwMode="auto">
            <a:xfrm>
              <a:off x="2929" y="3191"/>
              <a:ext cx="70" cy="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2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56" name="Text Box 160"/>
            <p:cNvSpPr txBox="1">
              <a:spLocks noChangeArrowheads="1"/>
            </p:cNvSpPr>
            <p:nvPr/>
          </p:nvSpPr>
          <p:spPr bwMode="auto">
            <a:xfrm>
              <a:off x="3026" y="3143"/>
              <a:ext cx="103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=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57" name="Text Box 161"/>
            <p:cNvSpPr txBox="1">
              <a:spLocks noChangeArrowheads="1"/>
            </p:cNvSpPr>
            <p:nvPr/>
          </p:nvSpPr>
          <p:spPr bwMode="auto">
            <a:xfrm>
              <a:off x="3140" y="3142"/>
              <a:ext cx="92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0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58" name="Text Box 162"/>
            <p:cNvSpPr txBox="1">
              <a:spLocks noChangeArrowheads="1"/>
            </p:cNvSpPr>
            <p:nvPr/>
          </p:nvSpPr>
          <p:spPr bwMode="auto">
            <a:xfrm>
              <a:off x="1991" y="3500"/>
              <a:ext cx="108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S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59" name="Text Box 163"/>
            <p:cNvSpPr txBox="1">
              <a:spLocks noChangeArrowheads="1"/>
            </p:cNvSpPr>
            <p:nvPr/>
          </p:nvSpPr>
          <p:spPr bwMode="auto">
            <a:xfrm>
              <a:off x="2118" y="3570"/>
              <a:ext cx="127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21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60" name="Text Box 164"/>
            <p:cNvSpPr txBox="1">
              <a:spLocks noChangeArrowheads="1"/>
            </p:cNvSpPr>
            <p:nvPr/>
          </p:nvSpPr>
          <p:spPr bwMode="auto">
            <a:xfrm>
              <a:off x="2347" y="3522"/>
              <a:ext cx="10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=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61" name="Text Box 165"/>
            <p:cNvSpPr txBox="1">
              <a:spLocks noChangeArrowheads="1"/>
            </p:cNvSpPr>
            <p:nvPr/>
          </p:nvSpPr>
          <p:spPr bwMode="auto">
            <a:xfrm>
              <a:off x="2513" y="3381"/>
              <a:ext cx="92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b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62" name="Text Box 166"/>
            <p:cNvSpPr txBox="1">
              <a:spLocks noChangeArrowheads="1"/>
            </p:cNvSpPr>
            <p:nvPr/>
          </p:nvSpPr>
          <p:spPr bwMode="auto">
            <a:xfrm>
              <a:off x="2600" y="3502"/>
              <a:ext cx="70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2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63" name="Text Box 167"/>
            <p:cNvSpPr txBox="1">
              <a:spLocks noChangeArrowheads="1"/>
            </p:cNvSpPr>
            <p:nvPr/>
          </p:nvSpPr>
          <p:spPr bwMode="auto">
            <a:xfrm>
              <a:off x="2499" y="3598"/>
              <a:ext cx="92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a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64" name="Text Box 168"/>
            <p:cNvSpPr txBox="1">
              <a:spLocks noChangeArrowheads="1"/>
            </p:cNvSpPr>
            <p:nvPr/>
          </p:nvSpPr>
          <p:spPr bwMode="auto">
            <a:xfrm>
              <a:off x="2614" y="3676"/>
              <a:ext cx="70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1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65" name="Line 169"/>
            <p:cNvSpPr>
              <a:spLocks noChangeShapeType="1"/>
            </p:cNvSpPr>
            <p:nvPr/>
          </p:nvSpPr>
          <p:spPr bwMode="auto">
            <a:xfrm>
              <a:off x="2487" y="3630"/>
              <a:ext cx="22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b"/>
            <a:lstStyle/>
            <a:p>
              <a:endParaRPr lang="zh-CN" altLang="en-US"/>
            </a:p>
          </p:txBody>
        </p:sp>
        <p:sp>
          <p:nvSpPr>
            <p:cNvPr id="14366" name="Line 170"/>
            <p:cNvSpPr>
              <a:spLocks noChangeShapeType="1"/>
            </p:cNvSpPr>
            <p:nvPr/>
          </p:nvSpPr>
          <p:spPr bwMode="auto">
            <a:xfrm flipV="1">
              <a:off x="2775" y="3469"/>
              <a:ext cx="0" cy="29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b"/>
            <a:lstStyle/>
            <a:p>
              <a:endParaRPr lang="zh-CN" altLang="en-US"/>
            </a:p>
          </p:txBody>
        </p:sp>
        <p:sp>
          <p:nvSpPr>
            <p:cNvPr id="14367" name="Text Box 171"/>
            <p:cNvSpPr txBox="1">
              <a:spLocks noChangeArrowheads="1"/>
            </p:cNvSpPr>
            <p:nvPr/>
          </p:nvSpPr>
          <p:spPr bwMode="auto">
            <a:xfrm>
              <a:off x="2845" y="3586"/>
              <a:ext cx="9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a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68" name="Text Box 172"/>
            <p:cNvSpPr txBox="1">
              <a:spLocks noChangeArrowheads="1"/>
            </p:cNvSpPr>
            <p:nvPr/>
          </p:nvSpPr>
          <p:spPr bwMode="auto">
            <a:xfrm>
              <a:off x="2932" y="3666"/>
              <a:ext cx="70" cy="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200" i="1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2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69" name="Text Box 173"/>
            <p:cNvSpPr txBox="1">
              <a:spLocks noChangeArrowheads="1"/>
            </p:cNvSpPr>
            <p:nvPr/>
          </p:nvSpPr>
          <p:spPr bwMode="auto">
            <a:xfrm>
              <a:off x="3029" y="3618"/>
              <a:ext cx="103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=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70" name="Text Box 174"/>
            <p:cNvSpPr txBox="1">
              <a:spLocks noChangeArrowheads="1"/>
            </p:cNvSpPr>
            <p:nvPr/>
          </p:nvSpPr>
          <p:spPr bwMode="auto">
            <a:xfrm>
              <a:off x="3142" y="3616"/>
              <a:ext cx="9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1700">
                  <a:solidFill>
                    <a:srgbClr val="000000"/>
                  </a:solidFill>
                  <a:latin typeface="ITCCentury Book"/>
                  <a:ea typeface="宋体" pitchFamily="2" charset="-122"/>
                </a:rPr>
                <a:t>0</a:t>
              </a:r>
              <a:endParaRPr lang="en-US" altLang="zh-CN" sz="2200">
                <a:ea typeface="宋体" pitchFamily="2" charset="-122"/>
              </a:endParaRPr>
            </a:p>
          </p:txBody>
        </p:sp>
        <p:sp>
          <p:nvSpPr>
            <p:cNvPr id="14371" name="Line 175"/>
            <p:cNvSpPr>
              <a:spLocks noChangeShapeType="1"/>
            </p:cNvSpPr>
            <p:nvPr/>
          </p:nvSpPr>
          <p:spPr bwMode="auto">
            <a:xfrm flipV="1">
              <a:off x="2772" y="3003"/>
              <a:ext cx="0" cy="29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b"/>
            <a:lstStyle/>
            <a:p>
              <a:endParaRPr lang="zh-CN" altLang="en-US"/>
            </a:p>
          </p:txBody>
        </p:sp>
        <p:sp>
          <p:nvSpPr>
            <p:cNvPr id="14372" name="Text Box 176"/>
            <p:cNvSpPr txBox="1">
              <a:spLocks noChangeArrowheads="1"/>
            </p:cNvSpPr>
            <p:nvPr/>
          </p:nvSpPr>
          <p:spPr bwMode="auto">
            <a:xfrm>
              <a:off x="672" y="3456"/>
              <a:ext cx="1200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algn="ctr"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2000">
                  <a:latin typeface="Arial" pitchFamily="34" charset="0"/>
                  <a:ea typeface="宋体" pitchFamily="2" charset="-122"/>
                </a:rPr>
                <a:t>Insertion  Loss</a:t>
              </a:r>
            </a:p>
          </p:txBody>
        </p:sp>
        <p:sp>
          <p:nvSpPr>
            <p:cNvPr id="14373" name="Text Box 177"/>
            <p:cNvSpPr txBox="1">
              <a:spLocks noChangeArrowheads="1"/>
            </p:cNvSpPr>
            <p:nvPr/>
          </p:nvSpPr>
          <p:spPr bwMode="auto">
            <a:xfrm>
              <a:off x="816" y="3024"/>
              <a:ext cx="100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/>
            <a:lstStyle/>
            <a:p>
              <a:pPr algn="ctr" defTabSz="409575" eaLnBrk="0" hangingPunct="0">
                <a:buClr>
                  <a:srgbClr val="104160"/>
                </a:buClr>
                <a:buSzPct val="90000"/>
                <a:buFont typeface="Monotype Sorts"/>
                <a:buNone/>
              </a:pPr>
              <a:r>
                <a:rPr lang="en-US" altLang="zh-CN" sz="2000">
                  <a:latin typeface="Arial" pitchFamily="34" charset="0"/>
                  <a:ea typeface="宋体" pitchFamily="2" charset="-122"/>
                </a:rPr>
                <a:t>Return Loss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 anchorCtr="0">
            <a:normAutofit fontScale="90000"/>
          </a:bodyPr>
          <a:lstStyle/>
          <a:p>
            <a:r>
              <a:rPr lang="en-US" altLang="zh-CN" dirty="0" smtClean="0"/>
              <a:t>APP6: Time Domain </a:t>
            </a:r>
            <a:r>
              <a:rPr lang="en-US" altLang="zh-CN" dirty="0" err="1" smtClean="0"/>
              <a:t>Reflectometry</a:t>
            </a:r>
            <a:r>
              <a:rPr lang="en-US" altLang="zh-CN" dirty="0" smtClean="0"/>
              <a:t> (TDR)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AutoNum type="arabicParenR"/>
            </a:pPr>
            <a:r>
              <a:rPr lang="en-US" altLang="zh-CN" dirty="0" smtClean="0"/>
              <a:t>Measure a system of transmission lines in a digital system to ensure compliance with design guidelines</a:t>
            </a:r>
          </a:p>
          <a:p>
            <a:pPr>
              <a:buAutoNum type="arabicParenR"/>
            </a:pPr>
            <a:r>
              <a:rPr lang="en-US" altLang="zh-CN" dirty="0" smtClean="0"/>
              <a:t>Understand the equivalent circuit of a component, </a:t>
            </a:r>
          </a:p>
          <a:p>
            <a:pPr>
              <a:buAutoNum type="arabicParenR"/>
            </a:pPr>
            <a:r>
              <a:rPr lang="en-US" altLang="zh-CN" dirty="0" smtClean="0"/>
              <a:t>Simply verify that the simulations are predicting the transient response correctly.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6AC0F0-B111-41D2-AE70-D08CE09940F1}" type="datetime1">
              <a:rPr lang="zh-CN" altLang="en-US" smtClean="0"/>
              <a:pPr>
                <a:defRPr/>
              </a:pPr>
              <a:t>2011/6/16</a:t>
            </a:fld>
            <a:endParaRPr lang="en-US"/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4467225"/>
            <a:ext cx="4267200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2947" name="Object 3"/>
          <p:cNvGraphicFramePr>
            <a:graphicFrameLocks noChangeAspect="1"/>
          </p:cNvGraphicFramePr>
          <p:nvPr/>
        </p:nvGraphicFramePr>
        <p:xfrm>
          <a:off x="1447800" y="5410200"/>
          <a:ext cx="2849737" cy="1050967"/>
        </p:xfrm>
        <a:graphic>
          <a:graphicData uri="http://schemas.openxmlformats.org/presentationml/2006/ole">
            <p:oleObj spid="_x0000_s16386" name="Equation" r:id="rId4" imgW="1345616" imgH="495085" progId="Equation.3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altLang="zh-CN" dirty="0" smtClean="0"/>
              <a:t>What is Signal Integrity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9382" y="1371600"/>
            <a:ext cx="8657112" cy="4343400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Digital Signals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b="1" dirty="0" smtClean="0"/>
              <a:t>Transmission of signal is through interconnect</a:t>
            </a:r>
          </a:p>
          <a:p>
            <a:pPr lvl="1"/>
            <a:r>
              <a:rPr lang="en-US" altLang="zh-CN" dirty="0" smtClean="0"/>
              <a:t>Copper trace</a:t>
            </a:r>
          </a:p>
          <a:p>
            <a:pPr lvl="1"/>
            <a:r>
              <a:rPr lang="en-US" altLang="zh-CN" dirty="0" smtClean="0"/>
              <a:t>Waveguide</a:t>
            </a:r>
          </a:p>
          <a:p>
            <a:pPr lvl="1"/>
            <a:r>
              <a:rPr lang="en-US" altLang="zh-CN" dirty="0" smtClean="0"/>
              <a:t>Fiber</a:t>
            </a:r>
          </a:p>
          <a:p>
            <a:pPr lvl="1"/>
            <a:r>
              <a:rPr lang="en-US" altLang="zh-CN" dirty="0" smtClean="0"/>
              <a:t>Vacuum</a:t>
            </a:r>
          </a:p>
          <a:p>
            <a:pPr lvl="1"/>
            <a:r>
              <a:rPr lang="en-US" altLang="zh-CN" dirty="0" smtClean="0"/>
              <a:t>…</a:t>
            </a:r>
          </a:p>
        </p:txBody>
      </p:sp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3075" y="1260763"/>
            <a:ext cx="740092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 bwMode="auto">
          <a:xfrm>
            <a:off x="5155872" y="4284022"/>
            <a:ext cx="1676400" cy="1066800"/>
          </a:xfrm>
          <a:prstGeom prst="rect">
            <a:avLst/>
          </a:prstGeom>
          <a:solidFill>
            <a:schemeClr val="accent1"/>
          </a:solidFill>
          <a:ln w="508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rPr>
              <a:t>CPU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7441872" y="4284022"/>
            <a:ext cx="1524000" cy="1048000"/>
          </a:xfrm>
          <a:prstGeom prst="rect">
            <a:avLst/>
          </a:prstGeom>
          <a:solidFill>
            <a:schemeClr val="accent1"/>
          </a:solidFill>
          <a:ln w="508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rPr>
              <a:t>Memory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3555672" y="4588822"/>
            <a:ext cx="457200" cy="457200"/>
          </a:xfrm>
          <a:prstGeom prst="ellipse">
            <a:avLst/>
          </a:prstGeom>
          <a:solidFill>
            <a:schemeClr val="accent1"/>
          </a:solidFill>
          <a:ln w="508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rPr>
              <a:t>V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3784272" y="4055422"/>
            <a:ext cx="4419600" cy="0"/>
          </a:xfrm>
          <a:prstGeom prst="line">
            <a:avLst/>
          </a:prstGeom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 bwMode="auto">
          <a:xfrm rot="5400000">
            <a:off x="3517572" y="4322122"/>
            <a:ext cx="5334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>
            <a:endCxn id="12" idx="3"/>
          </p:cNvCxnSpPr>
          <p:nvPr/>
        </p:nvCxnSpPr>
        <p:spPr bwMode="auto">
          <a:xfrm rot="5400000">
            <a:off x="3479472" y="5350822"/>
            <a:ext cx="6096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Isosceles Triangle 11"/>
          <p:cNvSpPr/>
          <p:nvPr/>
        </p:nvSpPr>
        <p:spPr bwMode="auto">
          <a:xfrm flipV="1">
            <a:off x="3631872" y="5655622"/>
            <a:ext cx="304800" cy="152400"/>
          </a:xfrm>
          <a:prstGeom prst="triangle">
            <a:avLst/>
          </a:prstGeom>
          <a:solidFill>
            <a:schemeClr val="accent1"/>
          </a:solidFill>
          <a:ln w="508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cxnSp>
        <p:nvCxnSpPr>
          <p:cNvPr id="13" name="Straight Connector 12"/>
          <p:cNvCxnSpPr/>
          <p:nvPr/>
        </p:nvCxnSpPr>
        <p:spPr bwMode="auto">
          <a:xfrm>
            <a:off x="3784272" y="5579422"/>
            <a:ext cx="4495800" cy="0"/>
          </a:xfrm>
          <a:prstGeom prst="line">
            <a:avLst/>
          </a:prstGeom>
          <a:ln w="38100">
            <a:solidFill>
              <a:schemeClr val="accent5">
                <a:lumMod val="1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endCxn id="7" idx="0"/>
          </p:cNvCxnSpPr>
          <p:nvPr/>
        </p:nvCxnSpPr>
        <p:spPr bwMode="auto">
          <a:xfrm rot="5400000">
            <a:off x="8089572" y="4169722"/>
            <a:ext cx="228600" cy="0"/>
          </a:xfrm>
          <a:prstGeom prst="line">
            <a:avLst/>
          </a:prstGeom>
          <a:solidFill>
            <a:schemeClr val="accent1"/>
          </a:solidFill>
          <a:ln w="508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/>
          <p:nvPr/>
        </p:nvCxnSpPr>
        <p:spPr bwMode="auto">
          <a:xfrm rot="5400000">
            <a:off x="5879772" y="5465122"/>
            <a:ext cx="228600" cy="0"/>
          </a:xfrm>
          <a:prstGeom prst="line">
            <a:avLst/>
          </a:prstGeom>
          <a:solidFill>
            <a:schemeClr val="accent1"/>
          </a:solidFill>
          <a:ln w="508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 rot="5400000">
            <a:off x="8165772" y="5465122"/>
            <a:ext cx="228600" cy="0"/>
          </a:xfrm>
          <a:prstGeom prst="line">
            <a:avLst/>
          </a:prstGeom>
          <a:solidFill>
            <a:schemeClr val="accent1"/>
          </a:solidFill>
          <a:ln w="508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/>
          <p:cNvCxnSpPr/>
          <p:nvPr/>
        </p:nvCxnSpPr>
        <p:spPr bwMode="auto">
          <a:xfrm rot="5400000">
            <a:off x="5879772" y="4169722"/>
            <a:ext cx="228600" cy="0"/>
          </a:xfrm>
          <a:prstGeom prst="line">
            <a:avLst/>
          </a:prstGeom>
          <a:solidFill>
            <a:schemeClr val="accent1"/>
          </a:solidFill>
          <a:ln w="508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/>
          <p:cNvCxnSpPr/>
          <p:nvPr/>
        </p:nvCxnSpPr>
        <p:spPr bwMode="auto">
          <a:xfrm>
            <a:off x="6832272" y="4588822"/>
            <a:ext cx="6096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8000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19" name="Straight Arrow Connector 18"/>
          <p:cNvCxnSpPr>
            <a:stCxn id="6" idx="3"/>
            <a:endCxn id="7" idx="1"/>
          </p:cNvCxnSpPr>
          <p:nvPr/>
        </p:nvCxnSpPr>
        <p:spPr bwMode="auto">
          <a:xfrm flipV="1">
            <a:off x="6832272" y="4808022"/>
            <a:ext cx="609600" cy="94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8000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20" name="Straight Arrow Connector 19"/>
          <p:cNvCxnSpPr/>
          <p:nvPr/>
        </p:nvCxnSpPr>
        <p:spPr bwMode="auto">
          <a:xfrm>
            <a:off x="6832272" y="5046022"/>
            <a:ext cx="609600" cy="15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8000"/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4459186" y="4106881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PI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925532" y="5169989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SI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1752600" y="6248400"/>
            <a:ext cx="615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Modern High-speed is the trade-off result of all effective factors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4724400"/>
            <a:ext cx="5203825" cy="190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ctr" anchorCtr="0"/>
          <a:lstStyle/>
          <a:p>
            <a:pPr eaLnBrk="1" hangingPunct="1"/>
            <a:r>
              <a:rPr lang="en-US" altLang="zh-CN" dirty="0" smtClean="0">
                <a:ea typeface="宋体" pitchFamily="2" charset="-122"/>
              </a:rPr>
              <a:t>Why Signal Integrity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b="1" dirty="0" smtClean="0">
                <a:ea typeface="宋体" pitchFamily="2" charset="-122"/>
              </a:rPr>
              <a:t>A measure of quality of an electrical signal</a:t>
            </a:r>
          </a:p>
          <a:p>
            <a:pPr lvl="2" eaLnBrk="1" hangingPunct="1"/>
            <a:r>
              <a:rPr lang="en-US" altLang="zh-CN" dirty="0" smtClean="0">
                <a:ea typeface="宋体" pitchFamily="2" charset="-122"/>
              </a:rPr>
              <a:t>Voltage</a:t>
            </a:r>
          </a:p>
          <a:p>
            <a:pPr lvl="2" eaLnBrk="1" hangingPunct="1"/>
            <a:r>
              <a:rPr lang="en-US" altLang="zh-CN" dirty="0" smtClean="0">
                <a:ea typeface="宋体" pitchFamily="2" charset="-122"/>
              </a:rPr>
              <a:t>Timing</a:t>
            </a:r>
          </a:p>
          <a:p>
            <a:pPr eaLnBrk="1" hangingPunct="1"/>
            <a:r>
              <a:rPr lang="en-US" altLang="zh-CN" b="1" dirty="0" smtClean="0">
                <a:ea typeface="宋体" pitchFamily="2" charset="-122"/>
              </a:rPr>
              <a:t>Restore Signals from transceiver(TX) to receiver(RX) at RX side with acceptable tolerance.</a:t>
            </a:r>
          </a:p>
          <a:p>
            <a:pPr lvl="2" eaLnBrk="1" hangingPunct="1"/>
            <a:r>
              <a:rPr lang="en-US" altLang="zh-CN" dirty="0" smtClean="0">
                <a:ea typeface="宋体" pitchFamily="2" charset="-122"/>
              </a:rPr>
              <a:t>Without any distortion is impractical</a:t>
            </a:r>
          </a:p>
          <a:p>
            <a:pPr lvl="2" eaLnBrk="1" hangingPunct="1"/>
            <a:r>
              <a:rPr lang="en-US" altLang="zh-CN" dirty="0" smtClean="0">
                <a:ea typeface="宋体" pitchFamily="2" charset="-122"/>
              </a:rPr>
              <a:t>Analog property of digital signal</a:t>
            </a:r>
          </a:p>
          <a:p>
            <a:pPr eaLnBrk="1" hangingPunct="1"/>
            <a:r>
              <a:rPr lang="en-US" altLang="zh-CN" b="1" dirty="0" smtClean="0">
                <a:solidFill>
                  <a:srgbClr val="FF0000"/>
                </a:solidFill>
                <a:ea typeface="宋体" pitchFamily="2" charset="-122"/>
              </a:rPr>
              <a:t>Why Distortion?</a:t>
            </a:r>
          </a:p>
        </p:txBody>
      </p:sp>
      <p:pic>
        <p:nvPicPr>
          <p:cNvPr id="512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1981200"/>
            <a:ext cx="2376487" cy="134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altLang="zh-CN" dirty="0" smtClean="0"/>
              <a:t>Why Signal Integrity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Signal is transmitted as electrical activity </a:t>
            </a:r>
          </a:p>
          <a:p>
            <a:pPr lvl="2"/>
            <a:r>
              <a:rPr lang="en-US" altLang="zh-CN" dirty="0" smtClean="0"/>
              <a:t>Signal, power, EM wave, light…</a:t>
            </a:r>
          </a:p>
          <a:p>
            <a:pPr lvl="2"/>
            <a:r>
              <a:rPr lang="en-US" altLang="zh-CN" dirty="0" smtClean="0"/>
              <a:t>Signal/Power Integrity</a:t>
            </a:r>
          </a:p>
          <a:p>
            <a:pPr lvl="2"/>
            <a:r>
              <a:rPr lang="en-US" altLang="zh-CN" dirty="0" smtClean="0"/>
              <a:t>Electromagnetic Integrity</a:t>
            </a:r>
          </a:p>
          <a:p>
            <a:pPr lvl="2"/>
            <a:r>
              <a:rPr lang="en-US" altLang="zh-CN" dirty="0" smtClean="0"/>
              <a:t>Mechanical Integrity</a:t>
            </a:r>
          </a:p>
          <a:p>
            <a:pPr lvl="2"/>
            <a:r>
              <a:rPr lang="en-US" altLang="zh-CN" dirty="0" smtClean="0"/>
              <a:t>System Integrity</a:t>
            </a:r>
          </a:p>
          <a:p>
            <a:pPr lvl="2"/>
            <a:r>
              <a:rPr lang="en-US" altLang="zh-CN" dirty="0" smtClean="0"/>
              <a:t>… </a:t>
            </a:r>
          </a:p>
          <a:p>
            <a:r>
              <a:rPr lang="en-US" altLang="zh-CN" dirty="0" smtClean="0"/>
              <a:t>Is signal happy and willing to go through the interconnects we designer?</a:t>
            </a:r>
          </a:p>
          <a:p>
            <a:pPr lvl="2"/>
            <a:r>
              <a:rPr lang="en-US" altLang="zh-CN" dirty="0" smtClean="0"/>
              <a:t>Listen to what signal is saying</a:t>
            </a:r>
          </a:p>
          <a:p>
            <a:pPr lvl="2"/>
            <a:r>
              <a:rPr lang="en-US" altLang="zh-CN" dirty="0" smtClean="0"/>
              <a:t>Democratic to signal</a:t>
            </a:r>
          </a:p>
          <a:p>
            <a:r>
              <a:rPr lang="en-US" altLang="zh-CN" dirty="0" smtClean="0"/>
              <a:t>Impact from interconnect</a:t>
            </a:r>
          </a:p>
          <a:p>
            <a:pPr lvl="2"/>
            <a:r>
              <a:rPr lang="en-US" altLang="zh-CN" dirty="0" smtClean="0"/>
              <a:t>Cost, performance </a:t>
            </a:r>
          </a:p>
          <a:p>
            <a:pPr lvl="2"/>
            <a:r>
              <a:rPr lang="en-US" altLang="zh-CN" dirty="0" smtClean="0"/>
              <a:t>Silicon Chip Design VS Package/Board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6AC0F0-B111-41D2-AE70-D08CE09940F1}" type="datetime1">
              <a:rPr lang="zh-CN" altLang="en-US" smtClean="0"/>
              <a:pPr>
                <a:defRPr/>
              </a:pPr>
              <a:t>2011/6/16</a:t>
            </a:fld>
            <a:endParaRPr lang="en-US"/>
          </a:p>
        </p:txBody>
      </p:sp>
      <p:pic>
        <p:nvPicPr>
          <p:cNvPr id="5" name="Picture 2" descr="http://www.mcblurb.com/images/stories/republican-or-democra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9466" y="3890673"/>
            <a:ext cx="2729317" cy="204698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27508" y="6032655"/>
            <a:ext cx="8300853" cy="307777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txBody>
          <a:bodyPr wrap="square" rtlCol="0">
            <a:spAutoFit/>
          </a:bodyPr>
          <a:lstStyle/>
          <a:p>
            <a:pPr marL="0" lvl="1" algn="ctr"/>
            <a:r>
              <a:rPr lang="en-US" altLang="zh-CN" sz="1400" b="1" dirty="0" smtClean="0">
                <a:solidFill>
                  <a:srgbClr val="FF0000"/>
                </a:solidFill>
              </a:rPr>
              <a:t>Why </a:t>
            </a:r>
            <a:r>
              <a:rPr lang="en-US" altLang="zh-CN" sz="1400" b="1" dirty="0" err="1" smtClean="0">
                <a:solidFill>
                  <a:srgbClr val="FF0000"/>
                </a:solidFill>
              </a:rPr>
              <a:t>ustrip</a:t>
            </a:r>
            <a:r>
              <a:rPr lang="en-US" altLang="zh-CN" sz="1400" b="1" dirty="0" smtClean="0">
                <a:solidFill>
                  <a:srgbClr val="FF0000"/>
                </a:solidFill>
              </a:rPr>
              <a:t>/</a:t>
            </a:r>
            <a:r>
              <a:rPr lang="en-US" altLang="zh-CN" sz="1400" b="1" dirty="0" err="1" smtClean="0">
                <a:solidFill>
                  <a:srgbClr val="FF0000"/>
                </a:solidFill>
              </a:rPr>
              <a:t>stripline</a:t>
            </a:r>
            <a:r>
              <a:rPr lang="en-US" altLang="zh-CN" sz="1400" b="1" dirty="0" smtClean="0">
                <a:solidFill>
                  <a:srgbClr val="FF0000"/>
                </a:solidFill>
              </a:rPr>
              <a:t> instead of waveguides are used to transmit digital signals?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altLang="zh-CN" dirty="0" smtClean="0"/>
              <a:t>How Signal Integrity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Signal Noise Ratio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Bit Error Rate/Ratio</a:t>
            </a:r>
          </a:p>
          <a:p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6AC0F0-B111-41D2-AE70-D08CE09940F1}" type="datetime1">
              <a:rPr lang="zh-CN" altLang="en-US" smtClean="0"/>
              <a:pPr>
                <a:defRPr/>
              </a:pPr>
              <a:t>2011/6/16</a:t>
            </a:fld>
            <a:endParaRPr lang="en-US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0951" y="1347664"/>
            <a:ext cx="5829918" cy="212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27133" y="3515345"/>
            <a:ext cx="4663724" cy="2120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Hexagon 17"/>
          <p:cNvSpPr/>
          <p:nvPr/>
        </p:nvSpPr>
        <p:spPr bwMode="auto">
          <a:xfrm>
            <a:off x="4322618" y="3776355"/>
            <a:ext cx="4013860" cy="1413164"/>
          </a:xfrm>
          <a:prstGeom prst="hexagon">
            <a:avLst>
              <a:gd name="adj" fmla="val 49370"/>
              <a:gd name="vf" fmla="val 115470"/>
            </a:avLst>
          </a:prstGeom>
          <a:noFill/>
          <a:ln w="50800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sp>
        <p:nvSpPr>
          <p:cNvPr id="19" name="Hexagon 18"/>
          <p:cNvSpPr/>
          <p:nvPr/>
        </p:nvSpPr>
        <p:spPr bwMode="auto">
          <a:xfrm>
            <a:off x="5332018" y="3928755"/>
            <a:ext cx="1995054" cy="1118260"/>
          </a:xfrm>
          <a:prstGeom prst="hexagon">
            <a:avLst>
              <a:gd name="adj" fmla="val 49370"/>
              <a:gd name="vf" fmla="val 115470"/>
            </a:avLst>
          </a:prstGeom>
          <a:blipFill dpi="0" rotWithShape="1">
            <a:blip r:embed="rId5" cstate="print">
              <a:alphaModFix amt="34000"/>
            </a:blip>
            <a:srcRect/>
            <a:tile tx="0" ty="0" sx="100000" sy="100000" flip="none" algn="tl"/>
          </a:blipFill>
          <a:ln w="50800" cap="flat" cmpd="sng" algn="ctr">
            <a:solidFill>
              <a:schemeClr val="tx2">
                <a:lumMod val="5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rPr>
              <a:t>Eye</a:t>
            </a:r>
            <a:r>
              <a:rPr kumimoji="0" lang="en-US" altLang="zh-CN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rPr>
              <a:t> Mask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graphicFrame>
        <p:nvGraphicFramePr>
          <p:cNvPr id="48132" name="Object 4"/>
          <p:cNvGraphicFramePr>
            <a:graphicFrameLocks noChangeAspect="1"/>
          </p:cNvGraphicFramePr>
          <p:nvPr/>
        </p:nvGraphicFramePr>
        <p:xfrm>
          <a:off x="914400" y="2362200"/>
          <a:ext cx="1584325" cy="866775"/>
        </p:xfrm>
        <a:graphic>
          <a:graphicData uri="http://schemas.openxmlformats.org/presentationml/2006/ole">
            <p:oleObj spid="_x0000_s2050" name="Equation" r:id="rId6" imgW="825480" imgH="457200" progId="Equation.3">
              <p:embed/>
            </p:oleObj>
          </a:graphicData>
        </a:graphic>
      </p:graphicFrame>
      <p:graphicFrame>
        <p:nvGraphicFramePr>
          <p:cNvPr id="48133" name="Object 5"/>
          <p:cNvGraphicFramePr>
            <a:graphicFrameLocks noChangeAspect="1"/>
          </p:cNvGraphicFramePr>
          <p:nvPr/>
        </p:nvGraphicFramePr>
        <p:xfrm>
          <a:off x="381000" y="4267200"/>
          <a:ext cx="3363913" cy="746125"/>
        </p:xfrm>
        <a:graphic>
          <a:graphicData uri="http://schemas.openxmlformats.org/presentationml/2006/ole">
            <p:oleObj spid="_x0000_s2051" name="Equation" r:id="rId7" imgW="1752480" imgH="393480" progId="Equation.3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343896" y="5628904"/>
            <a:ext cx="18290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Eye Diagram</a:t>
            </a:r>
            <a:endParaRPr lang="zh-CN" altLang="en-US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828800" y="5715000"/>
            <a:ext cx="1356462" cy="40011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Statistics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altLang="zh-CN" dirty="0" smtClean="0"/>
              <a:t>Fourier Transform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4649787" cy="4343400"/>
          </a:xfrm>
        </p:spPr>
        <p:txBody>
          <a:bodyPr/>
          <a:lstStyle/>
          <a:p>
            <a:pPr lvl="1"/>
            <a:r>
              <a:rPr lang="en-US" altLang="zh-CN" dirty="0" smtClean="0"/>
              <a:t>A mathematical operation that decomposes a signal into its constituent frequencies.</a:t>
            </a: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81" name="Object 1"/>
          <p:cNvGraphicFramePr>
            <a:graphicFrameLocks noChangeAspect="1"/>
          </p:cNvGraphicFramePr>
          <p:nvPr/>
        </p:nvGraphicFramePr>
        <p:xfrm>
          <a:off x="4953000" y="1600200"/>
          <a:ext cx="3800475" cy="1000125"/>
        </p:xfrm>
        <a:graphic>
          <a:graphicData uri="http://schemas.openxmlformats.org/presentationml/2006/ole">
            <p:oleObj spid="_x0000_s3074" name="Equation" r:id="rId3" imgW="3797300" imgH="1003300" progId="Equation.3">
              <p:embed/>
            </p:oleObj>
          </a:graphicData>
        </a:graphic>
      </p:graphicFrame>
      <p:grpSp>
        <p:nvGrpSpPr>
          <p:cNvPr id="4" name="Group 3"/>
          <p:cNvGrpSpPr>
            <a:grpSpLocks noChangeAspect="1"/>
          </p:cNvGrpSpPr>
          <p:nvPr/>
        </p:nvGrpSpPr>
        <p:grpSpPr bwMode="auto">
          <a:xfrm>
            <a:off x="1981200" y="3375025"/>
            <a:ext cx="5943600" cy="3482975"/>
            <a:chOff x="2527" y="4050"/>
            <a:chExt cx="10006" cy="5902"/>
          </a:xfrm>
        </p:grpSpPr>
        <p:sp>
          <p:nvSpPr>
            <p:cNvPr id="71684" name="AutoShape 4"/>
            <p:cNvSpPr>
              <a:spLocks noChangeAspect="1" noChangeArrowheads="1"/>
            </p:cNvSpPr>
            <p:nvPr/>
          </p:nvSpPr>
          <p:spPr bwMode="auto">
            <a:xfrm>
              <a:off x="2527" y="4050"/>
              <a:ext cx="10006" cy="59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1685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69" y="4050"/>
              <a:ext cx="2503" cy="18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1686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82" y="5979"/>
              <a:ext cx="2466" cy="1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1687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527" y="8054"/>
              <a:ext cx="2515" cy="18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1688" name="Text Box 8"/>
            <p:cNvSpPr txBox="1">
              <a:spLocks noChangeArrowheads="1"/>
            </p:cNvSpPr>
            <p:nvPr/>
          </p:nvSpPr>
          <p:spPr bwMode="auto">
            <a:xfrm>
              <a:off x="5009" y="4755"/>
              <a:ext cx="1064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65837" tIns="32918" rIns="65837" bIns="32918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8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1</a:t>
              </a:r>
              <a:r>
                <a:rPr kumimoji="0" lang="en-US" altLang="zh-CN" sz="800" b="1" i="0" u="none" strike="noStrike" cap="none" normalizeH="0" baseline="30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st</a:t>
              </a:r>
              <a:r>
                <a:rPr kumimoji="0" lang="en-US" altLang="zh-CN" sz="8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 harmonic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1689" name="Text Box 9"/>
            <p:cNvSpPr txBox="1">
              <a:spLocks noChangeArrowheads="1"/>
            </p:cNvSpPr>
            <p:nvPr/>
          </p:nvSpPr>
          <p:spPr bwMode="auto">
            <a:xfrm>
              <a:off x="4989" y="6689"/>
              <a:ext cx="2102" cy="5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65837" tIns="32918" rIns="65837" bIns="32918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1</a:t>
              </a:r>
              <a:r>
                <a:rPr kumimoji="0" lang="en-US" altLang="zh-CN" sz="800" b="1" i="0" u="none" strike="noStrike" cap="none" normalizeH="0" baseline="3000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st</a:t>
              </a:r>
              <a:r>
                <a:rPr kumimoji="0" lang="en-US" altLang="zh-CN" sz="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 harmonic +3</a:t>
              </a:r>
              <a:r>
                <a:rPr kumimoji="0" lang="en-US" altLang="zh-CN" sz="800" b="1" i="0" u="none" strike="noStrike" cap="none" normalizeH="0" baseline="3000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th</a:t>
              </a:r>
              <a:r>
                <a:rPr kumimoji="0" lang="en-US" altLang="zh-CN" sz="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 harmonic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1690" name="Text Box 10"/>
            <p:cNvSpPr txBox="1">
              <a:spLocks noChangeArrowheads="1"/>
            </p:cNvSpPr>
            <p:nvPr/>
          </p:nvSpPr>
          <p:spPr bwMode="auto">
            <a:xfrm>
              <a:off x="5002" y="8757"/>
              <a:ext cx="2238" cy="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65837" tIns="32918" rIns="65837" bIns="32918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1</a:t>
              </a:r>
              <a:r>
                <a:rPr kumimoji="0" lang="en-US" altLang="zh-CN" sz="800" b="1" i="0" u="none" strike="noStrike" cap="none" normalizeH="0" baseline="3000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st</a:t>
              </a:r>
              <a:r>
                <a:rPr kumimoji="0" lang="en-US" altLang="zh-CN" sz="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 harmonic +3</a:t>
              </a:r>
              <a:r>
                <a:rPr kumimoji="0" lang="en-US" altLang="zh-CN" sz="800" b="1" i="0" u="none" strike="noStrike" cap="none" normalizeH="0" baseline="3000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th</a:t>
              </a:r>
              <a:r>
                <a:rPr kumimoji="0" lang="en-US" altLang="zh-CN" sz="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 harmonic +5</a:t>
              </a:r>
              <a:r>
                <a:rPr kumimoji="0" lang="en-US" altLang="zh-CN" sz="800" b="1" i="0" u="none" strike="noStrike" cap="none" normalizeH="0" baseline="3000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th</a:t>
              </a:r>
              <a:r>
                <a:rPr kumimoji="0" lang="en-US" altLang="zh-CN" sz="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 harmonic +7</a:t>
              </a:r>
              <a:r>
                <a:rPr kumimoji="0" lang="en-US" altLang="zh-CN" sz="800" b="1" i="0" u="none" strike="noStrike" cap="none" normalizeH="0" baseline="3000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th </a:t>
              </a:r>
              <a:r>
                <a:rPr kumimoji="0" lang="en-US" altLang="zh-CN" sz="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harmonic</a:t>
              </a:r>
            </a:p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+ 9</a:t>
              </a:r>
              <a:r>
                <a:rPr kumimoji="0" lang="en-US" altLang="zh-CN" sz="800" b="1" i="0" u="none" strike="noStrike" cap="none" normalizeH="0" baseline="3000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th</a:t>
              </a:r>
              <a:r>
                <a:rPr kumimoji="0" lang="en-US" altLang="zh-CN" sz="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 harmonic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71691" name="Picture 1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759" y="5881"/>
              <a:ext cx="4619" cy="34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1692" name="Text Box 12"/>
            <p:cNvSpPr txBox="1">
              <a:spLocks noChangeArrowheads="1"/>
            </p:cNvSpPr>
            <p:nvPr/>
          </p:nvSpPr>
          <p:spPr bwMode="auto">
            <a:xfrm>
              <a:off x="7565" y="4259"/>
              <a:ext cx="4968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65837" tIns="32918" rIns="65837" bIns="32918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100" b="1" i="0" u="none" strike="noStrike" cap="none" normalizeH="0" baseline="0" smtClean="0">
                  <a:ln>
                    <a:noFill/>
                  </a:ln>
                  <a:solidFill>
                    <a:srgbClr val="003893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How to form a Square wave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1693" name="Rectangle 13"/>
            <p:cNvSpPr>
              <a:spLocks noChangeArrowheads="1"/>
            </p:cNvSpPr>
            <p:nvPr/>
          </p:nvSpPr>
          <p:spPr bwMode="auto">
            <a:xfrm>
              <a:off x="7378" y="5094"/>
              <a:ext cx="5046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65837" tIns="32918" rIns="65837" bIns="32918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  <a:hlinkClick r:id="rId8" action="ppaction://hlinkfile"/>
                </a:rPr>
                <a:t>a square-wave is made up of a sum of odd harmonics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800600" y="6519446"/>
            <a:ext cx="33007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FF0000"/>
                </a:solidFill>
              </a:rPr>
              <a:t>Why EMC </a:t>
            </a:r>
            <a:r>
              <a:rPr lang="en-US" altLang="zh-CN" sz="1600" dirty="0" smtClean="0">
                <a:solidFill>
                  <a:srgbClr val="FF0000"/>
                </a:solidFill>
              </a:rPr>
              <a:t>cares </a:t>
            </a:r>
            <a:r>
              <a:rPr lang="en-US" altLang="zh-CN" sz="1600" dirty="0" smtClean="0">
                <a:solidFill>
                  <a:srgbClr val="FF0000"/>
                </a:solidFill>
              </a:rPr>
              <a:t>about odd harmonics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altLang="zh-CN" dirty="0" smtClean="0"/>
              <a:t>Criteria of Non-Distortion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Two ways to improve the quality of received signal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Coding of transmitting signals </a:t>
            </a:r>
            <a:r>
              <a:rPr lang="en-US" altLang="zh-CN" i="1" dirty="0" smtClean="0">
                <a:latin typeface="Times" pitchFamily="18" charset="0"/>
                <a:cs typeface="Times" pitchFamily="18" charset="0"/>
              </a:rPr>
              <a:t>x</a:t>
            </a:r>
            <a:r>
              <a:rPr lang="en-US" altLang="zh-CN" dirty="0" smtClean="0"/>
              <a:t>(</a:t>
            </a:r>
            <a:r>
              <a:rPr lang="en-US" altLang="zh-CN" i="1" dirty="0" smtClean="0"/>
              <a:t>t</a:t>
            </a:r>
            <a:r>
              <a:rPr lang="en-US" altLang="zh-CN" dirty="0" smtClean="0"/>
              <a:t>)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Improving channel quality </a:t>
            </a:r>
            <a:r>
              <a:rPr lang="en-US" altLang="zh-CN" i="1" dirty="0" smtClean="0">
                <a:latin typeface="Times" pitchFamily="18" charset="0"/>
                <a:cs typeface="Times" pitchFamily="18" charset="0"/>
              </a:rPr>
              <a:t>h</a:t>
            </a:r>
            <a:r>
              <a:rPr lang="en-US" altLang="zh-CN" dirty="0" smtClean="0"/>
              <a:t>(</a:t>
            </a:r>
            <a:r>
              <a:rPr lang="en-US" altLang="zh-CN" i="1" dirty="0" smtClean="0"/>
              <a:t>t</a:t>
            </a:r>
            <a:r>
              <a:rPr lang="en-US" altLang="zh-CN" dirty="0" smtClean="0"/>
              <a:t>)</a:t>
            </a:r>
            <a:endParaRPr lang="zh-CN" altLang="zh-CN" dirty="0" smtClean="0"/>
          </a:p>
          <a:p>
            <a:endParaRPr lang="zh-CN" altLang="en-US" dirty="0"/>
          </a:p>
        </p:txBody>
      </p:sp>
      <p:grpSp>
        <p:nvGrpSpPr>
          <p:cNvPr id="4" name="Group 2"/>
          <p:cNvGrpSpPr>
            <a:grpSpLocks noChangeAspect="1"/>
          </p:cNvGrpSpPr>
          <p:nvPr/>
        </p:nvGrpSpPr>
        <p:grpSpPr bwMode="auto">
          <a:xfrm>
            <a:off x="2362200" y="3581400"/>
            <a:ext cx="4579937" cy="1838325"/>
            <a:chOff x="2692" y="3744"/>
            <a:chExt cx="7213" cy="2893"/>
          </a:xfrm>
        </p:grpSpPr>
        <p:sp>
          <p:nvSpPr>
            <p:cNvPr id="76803" name="AutoShape 3"/>
            <p:cNvSpPr>
              <a:spLocks noChangeAspect="1" noChangeArrowheads="1"/>
            </p:cNvSpPr>
            <p:nvPr/>
          </p:nvSpPr>
          <p:spPr bwMode="auto">
            <a:xfrm>
              <a:off x="2692" y="3744"/>
              <a:ext cx="7213" cy="28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04" name="Rectangle 4"/>
            <p:cNvSpPr>
              <a:spLocks noChangeArrowheads="1"/>
            </p:cNvSpPr>
            <p:nvPr/>
          </p:nvSpPr>
          <p:spPr bwMode="auto">
            <a:xfrm>
              <a:off x="4648" y="5364"/>
              <a:ext cx="2844" cy="913"/>
            </a:xfrm>
            <a:prstGeom prst="rect">
              <a:avLst/>
            </a:prstGeom>
            <a:solidFill>
              <a:srgbClr val="0072C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1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h</a:t>
              </a:r>
              <a:r>
                <a:rPr kumimoji="0" lang="en-US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(</a:t>
              </a:r>
              <a:r>
                <a:rPr kumimoji="0" lang="en-US" altLang="zh-CN" sz="2400" b="1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t</a:t>
              </a:r>
              <a:r>
                <a:rPr kumimoji="0" lang="en-US" altLang="zh-CN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)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6805" name="Oval 5"/>
            <p:cNvSpPr>
              <a:spLocks noChangeArrowheads="1"/>
            </p:cNvSpPr>
            <p:nvPr/>
          </p:nvSpPr>
          <p:spPr bwMode="auto">
            <a:xfrm>
              <a:off x="2923" y="5334"/>
              <a:ext cx="969" cy="1008"/>
            </a:xfrm>
            <a:prstGeom prst="ellipse">
              <a:avLst/>
            </a:prstGeom>
            <a:solidFill>
              <a:srgbClr val="0072C6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800" b="1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x</a:t>
              </a:r>
              <a:r>
                <a:rPr kumimoji="0" lang="en-US" altLang="zh-CN" sz="1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(</a:t>
              </a:r>
              <a:r>
                <a:rPr kumimoji="0" lang="en-US" altLang="zh-CN" sz="1800" b="1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t</a:t>
              </a:r>
              <a:r>
                <a:rPr kumimoji="0" lang="en-US" altLang="zh-CN" sz="1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)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6806" name="Line 6"/>
            <p:cNvSpPr>
              <a:spLocks noChangeShapeType="1"/>
            </p:cNvSpPr>
            <p:nvPr/>
          </p:nvSpPr>
          <p:spPr bwMode="auto">
            <a:xfrm>
              <a:off x="3892" y="5844"/>
              <a:ext cx="720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07" name="Line 7"/>
            <p:cNvSpPr>
              <a:spLocks noChangeShapeType="1"/>
            </p:cNvSpPr>
            <p:nvPr/>
          </p:nvSpPr>
          <p:spPr bwMode="auto">
            <a:xfrm>
              <a:off x="7483" y="5843"/>
              <a:ext cx="720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08" name="Oval 8"/>
            <p:cNvSpPr>
              <a:spLocks noChangeArrowheads="1"/>
            </p:cNvSpPr>
            <p:nvPr/>
          </p:nvSpPr>
          <p:spPr bwMode="auto">
            <a:xfrm>
              <a:off x="8212" y="5336"/>
              <a:ext cx="1008" cy="1008"/>
            </a:xfrm>
            <a:prstGeom prst="ellipse">
              <a:avLst/>
            </a:prstGeom>
            <a:solidFill>
              <a:srgbClr val="0072C6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600" b="1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y</a:t>
              </a:r>
              <a:r>
                <a:rPr kumimoji="0" lang="en-US" altLang="zh-CN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(</a:t>
              </a:r>
              <a:r>
                <a:rPr kumimoji="0" lang="en-US" altLang="zh-CN" sz="1600" b="1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t</a:t>
              </a:r>
              <a:r>
                <a:rPr kumimoji="0" lang="en-US" altLang="zh-CN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)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6809" name="Oval 9"/>
            <p:cNvSpPr>
              <a:spLocks noChangeArrowheads="1"/>
            </p:cNvSpPr>
            <p:nvPr/>
          </p:nvSpPr>
          <p:spPr bwMode="auto">
            <a:xfrm>
              <a:off x="5580" y="3744"/>
              <a:ext cx="1008" cy="1008"/>
            </a:xfrm>
            <a:prstGeom prst="ellipse">
              <a:avLst/>
            </a:prstGeom>
            <a:solidFill>
              <a:srgbClr val="0072C6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800" b="1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n</a:t>
              </a:r>
              <a:r>
                <a:rPr kumimoji="0" lang="en-US" altLang="zh-CN" sz="1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(</a:t>
              </a:r>
              <a:r>
                <a:rPr kumimoji="0" lang="en-US" altLang="zh-CN" sz="1800" b="1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t</a:t>
              </a:r>
              <a:r>
                <a:rPr kumimoji="0" lang="en-US" altLang="zh-CN" sz="18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)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76810" name="Line 10"/>
            <p:cNvSpPr>
              <a:spLocks noChangeShapeType="1"/>
            </p:cNvSpPr>
            <p:nvPr/>
          </p:nvSpPr>
          <p:spPr bwMode="auto">
            <a:xfrm flipH="1">
              <a:off x="6076" y="4737"/>
              <a:ext cx="13" cy="62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681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6811" name="Object 11"/>
          <p:cNvGraphicFramePr>
            <a:graphicFrameLocks noChangeAspect="1"/>
          </p:cNvGraphicFramePr>
          <p:nvPr/>
        </p:nvGraphicFramePr>
        <p:xfrm>
          <a:off x="3048000" y="5562600"/>
          <a:ext cx="3145536" cy="457200"/>
        </p:xfrm>
        <a:graphic>
          <a:graphicData uri="http://schemas.openxmlformats.org/presentationml/2006/ole">
            <p:oleObj spid="_x0000_s4098" name="Equation" r:id="rId3" imgW="1638300" imgH="241300" progId="Equation.3">
              <p:embed/>
            </p:oleObj>
          </a:graphicData>
        </a:graphic>
      </p:graphicFrame>
      <p:graphicFrame>
        <p:nvGraphicFramePr>
          <p:cNvPr id="76813" name="Object 13"/>
          <p:cNvGraphicFramePr>
            <a:graphicFrameLocks noChangeAspect="1"/>
          </p:cNvGraphicFramePr>
          <p:nvPr/>
        </p:nvGraphicFramePr>
        <p:xfrm>
          <a:off x="3336925" y="6272213"/>
          <a:ext cx="2413000" cy="409575"/>
        </p:xfrm>
        <a:graphic>
          <a:graphicData uri="http://schemas.openxmlformats.org/presentationml/2006/ole">
            <p:oleObj spid="_x0000_s4099" name="Equation" r:id="rId4" imgW="1257120" imgH="215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altLang="zh-CN" dirty="0" smtClean="0"/>
              <a:t>Criteria of Non-Distortion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dirty="0" smtClean="0"/>
              <a:t>Time Domain</a:t>
            </a:r>
          </a:p>
          <a:p>
            <a:pPr lvl="2"/>
            <a:r>
              <a:rPr lang="en-US" altLang="zh-CN" dirty="0" smtClean="0"/>
              <a:t>Constant magnitude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Constant time delay</a:t>
            </a:r>
            <a:endParaRPr lang="zh-CN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Frequency Domain</a:t>
            </a:r>
          </a:p>
          <a:p>
            <a:pPr lvl="2"/>
            <a:r>
              <a:rPr lang="en-US" altLang="zh-CN" dirty="0" smtClean="0"/>
              <a:t>Constant magnitude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Linear phase difference</a:t>
            </a:r>
            <a:endParaRPr lang="zh-CN" altLang="zh-CN" dirty="0" smtClean="0"/>
          </a:p>
          <a:p>
            <a:endParaRPr lang="zh-CN" altLang="en-US" dirty="0"/>
          </a:p>
        </p:txBody>
      </p:sp>
      <p:sp>
        <p:nvSpPr>
          <p:cNvPr id="778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7825" name="Object 1"/>
          <p:cNvGraphicFramePr>
            <a:graphicFrameLocks noChangeAspect="1"/>
          </p:cNvGraphicFramePr>
          <p:nvPr/>
        </p:nvGraphicFramePr>
        <p:xfrm>
          <a:off x="4235533" y="2248395"/>
          <a:ext cx="2286000" cy="457200"/>
        </p:xfrm>
        <a:graphic>
          <a:graphicData uri="http://schemas.openxmlformats.org/presentationml/2006/ole">
            <p:oleObj spid="_x0000_s5122" name="Equation" r:id="rId3" imgW="1143000" imgH="228600" progId="Equation.3">
              <p:embed/>
            </p:oleObj>
          </a:graphicData>
        </a:graphic>
      </p:graphicFrame>
      <p:sp>
        <p:nvSpPr>
          <p:cNvPr id="778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7827" name="Object 3"/>
          <p:cNvGraphicFramePr>
            <a:graphicFrameLocks noChangeAspect="1"/>
          </p:cNvGraphicFramePr>
          <p:nvPr/>
        </p:nvGraphicFramePr>
        <p:xfrm>
          <a:off x="4222707" y="3781302"/>
          <a:ext cx="2779776" cy="457200"/>
        </p:xfrm>
        <a:graphic>
          <a:graphicData uri="http://schemas.openxmlformats.org/presentationml/2006/ole">
            <p:oleObj spid="_x0000_s5123" name="Equation" r:id="rId4" imgW="1447800" imgH="241300" progId="Equation.3">
              <p:embed/>
            </p:oleObj>
          </a:graphicData>
        </a:graphic>
      </p:graphicFrame>
      <p:sp>
        <p:nvSpPr>
          <p:cNvPr id="778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783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783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861</Words>
  <Application>Microsoft Office PowerPoint</Application>
  <PresentationFormat>On-screen Show (4:3)</PresentationFormat>
  <Paragraphs>339</Paragraphs>
  <Slides>26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Office Theme</vt:lpstr>
      <vt:lpstr>Equation</vt:lpstr>
      <vt:lpstr>VISIO</vt:lpstr>
      <vt:lpstr>Introduction of Signal Integrity</vt:lpstr>
      <vt:lpstr>Contents</vt:lpstr>
      <vt:lpstr>What is Signal Integrity</vt:lpstr>
      <vt:lpstr>Why Signal Integrity</vt:lpstr>
      <vt:lpstr>Why Signal Integrity</vt:lpstr>
      <vt:lpstr>How Signal Integrity</vt:lpstr>
      <vt:lpstr>Fourier Transform</vt:lpstr>
      <vt:lpstr>Criteria of Non-Distortion</vt:lpstr>
      <vt:lpstr>Criteria of Non-Distortion</vt:lpstr>
      <vt:lpstr>Criteria of Non-Distortion</vt:lpstr>
      <vt:lpstr>Criteria of Non-Distortion</vt:lpstr>
      <vt:lpstr>Interconnect and Spectrum</vt:lpstr>
      <vt:lpstr>Interconnect and Spectrum</vt:lpstr>
      <vt:lpstr>Interconnect and Spectrum</vt:lpstr>
      <vt:lpstr>Noise</vt:lpstr>
      <vt:lpstr>Equalization</vt:lpstr>
      <vt:lpstr>Equalization</vt:lpstr>
      <vt:lpstr>Single-ended VS Differential</vt:lpstr>
      <vt:lpstr>Slide 19</vt:lpstr>
      <vt:lpstr>APP1: Return Path of Signal</vt:lpstr>
      <vt:lpstr>APP2: RLGC Model</vt:lpstr>
      <vt:lpstr>APP3: Time Domain VS Frequency Domain</vt:lpstr>
      <vt:lpstr>APP4: Transmission Line</vt:lpstr>
      <vt:lpstr>APP4: Transmission Line</vt:lpstr>
      <vt:lpstr>APP5: S-Parameter</vt:lpstr>
      <vt:lpstr>APP6: Time Domain Reflectometry (TDR)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of Signal Integrity</dc:title>
  <dc:creator>Yang, Long</dc:creator>
  <cp:lastModifiedBy>lyang7</cp:lastModifiedBy>
  <cp:revision>2</cp:revision>
  <dcterms:created xsi:type="dcterms:W3CDTF">2006-08-16T00:00:00Z</dcterms:created>
  <dcterms:modified xsi:type="dcterms:W3CDTF">2011-06-15T16:57:55Z</dcterms:modified>
</cp:coreProperties>
</file>