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6"/>
  </p:notesMasterIdLst>
  <p:handoutMasterIdLst>
    <p:handoutMasterId r:id="rId17"/>
  </p:handoutMasterIdLst>
  <p:sldIdLst>
    <p:sldId id="305" r:id="rId2"/>
    <p:sldId id="306" r:id="rId3"/>
    <p:sldId id="321" r:id="rId4"/>
    <p:sldId id="366" r:id="rId5"/>
    <p:sldId id="368" r:id="rId6"/>
    <p:sldId id="367" r:id="rId7"/>
    <p:sldId id="333" r:id="rId8"/>
    <p:sldId id="361" r:id="rId9"/>
    <p:sldId id="363" r:id="rId10"/>
    <p:sldId id="365" r:id="rId11"/>
    <p:sldId id="336" r:id="rId12"/>
    <p:sldId id="339" r:id="rId13"/>
    <p:sldId id="364" r:id="rId14"/>
    <p:sldId id="319" r:id="rId15"/>
  </p:sldIdLst>
  <p:sldSz cx="9144000" cy="6858000" type="screen4x3"/>
  <p:notesSz cx="6858000" cy="9144000"/>
  <p:defaultTextStyle>
    <a:defPPr>
      <a:defRPr lang="en-US"/>
    </a:defPPr>
    <a:lvl1pPr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1pPr>
    <a:lvl2pPr marL="4572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2pPr>
    <a:lvl3pPr marL="9144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3pPr>
    <a:lvl4pPr marL="13716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4pPr>
    <a:lvl5pPr marL="18288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5pPr>
    <a:lvl6pPr marL="2286000" algn="l" defTabSz="914400" rtl="0" eaLnBrk="1" latinLnBrk="0" hangingPunct="1">
      <a:defRPr sz="2000" kern="1200">
        <a:solidFill>
          <a:srgbClr val="191919"/>
        </a:solidFill>
        <a:latin typeface="HelvNeue Light for IBM" pitchFamily="34" charset="0"/>
        <a:ea typeface="+mn-ea"/>
        <a:cs typeface="+mn-cs"/>
      </a:defRPr>
    </a:lvl6pPr>
    <a:lvl7pPr marL="2743200" algn="l" defTabSz="914400" rtl="0" eaLnBrk="1" latinLnBrk="0" hangingPunct="1">
      <a:defRPr sz="2000" kern="1200">
        <a:solidFill>
          <a:srgbClr val="191919"/>
        </a:solidFill>
        <a:latin typeface="HelvNeue Light for IBM" pitchFamily="34" charset="0"/>
        <a:ea typeface="+mn-ea"/>
        <a:cs typeface="+mn-cs"/>
      </a:defRPr>
    </a:lvl7pPr>
    <a:lvl8pPr marL="3200400" algn="l" defTabSz="914400" rtl="0" eaLnBrk="1" latinLnBrk="0" hangingPunct="1">
      <a:defRPr sz="2000" kern="1200">
        <a:solidFill>
          <a:srgbClr val="191919"/>
        </a:solidFill>
        <a:latin typeface="HelvNeue Light for IBM" pitchFamily="34" charset="0"/>
        <a:ea typeface="+mn-ea"/>
        <a:cs typeface="+mn-cs"/>
      </a:defRPr>
    </a:lvl8pPr>
    <a:lvl9pPr marL="3657600" algn="l" defTabSz="914400" rtl="0" eaLnBrk="1" latinLnBrk="0" hangingPunct="1">
      <a:defRPr sz="2000" kern="1200">
        <a:solidFill>
          <a:srgbClr val="191919"/>
        </a:solidFill>
        <a:latin typeface="HelvNeue Light for IBM" pitchFamily="34" charset="0"/>
        <a:ea typeface="+mn-ea"/>
        <a:cs typeface="+mn-cs"/>
      </a:defRPr>
    </a:lvl9pPr>
  </p:defaultTextStyle>
  <p:extLst>
    <p:ext uri="{EFAFB233-063F-42B5-8137-9DF3F51BA10A}">
      <p15:sldGuideLst xmlns:p15="http://schemas.microsoft.com/office/powerpoint/2012/main">
        <p15:guide id="1" orient="horz" pos="1295">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13"/>
    <a:srgbClr val="FFFFFF"/>
    <a:srgbClr val="00B0DA"/>
    <a:srgbClr val="6D6E70"/>
    <a:srgbClr val="AB1A86"/>
    <a:srgbClr val="F19027"/>
    <a:srgbClr val="8CC63F"/>
    <a:srgbClr val="F04E37"/>
    <a:srgbClr val="00A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8578" autoAdjust="0"/>
  </p:normalViewPr>
  <p:slideViewPr>
    <p:cSldViewPr snapToGrid="0">
      <p:cViewPr varScale="1">
        <p:scale>
          <a:sx n="106" d="100"/>
          <a:sy n="106" d="100"/>
        </p:scale>
        <p:origin x="1746" y="102"/>
      </p:cViewPr>
      <p:guideLst>
        <p:guide orient="horz" pos="1295"/>
        <p:guide pos="2830"/>
      </p:guideLst>
    </p:cSldViewPr>
  </p:slideViewPr>
  <p:outlineViewPr>
    <p:cViewPr>
      <p:scale>
        <a:sx n="33" d="100"/>
        <a:sy n="33" d="100"/>
      </p:scale>
      <p:origin x="0" y="680"/>
    </p:cViewPr>
  </p:outlineViewPr>
  <p:notesTextViewPr>
    <p:cViewPr>
      <p:scale>
        <a:sx n="100" d="100"/>
        <a:sy n="100" d="100"/>
      </p:scale>
      <p:origin x="0" y="0"/>
    </p:cViewPr>
  </p:notesTextViewPr>
  <p:sorterViewPr>
    <p:cViewPr>
      <p:scale>
        <a:sx n="66" d="100"/>
        <a:sy n="66"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9099E1-2F6C-1143-9DF8-8ECBCD01D041}" type="datetimeFigureOut">
              <a:rPr lang="en-US" smtClean="0"/>
              <a:pPr/>
              <a:t>2/17/2017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454D96-FAC3-2D49-827B-F309FAD9DE71}"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latin typeface="Arial" charset="0"/>
              </a:defRPr>
            </a:lvl1pPr>
          </a:lstStyle>
          <a:p>
            <a:fld id="{05C4898A-41A8-49D6-8E48-9D853EBFDD60}"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59802C15-F0AF-423F-9099-92489543BBA5}" type="slidenum">
              <a:rPr lang="en-US" smtClean="0">
                <a:latin typeface="Arial" charset="0"/>
                <a:cs typeface="Arial" charset="0"/>
              </a:rPr>
              <a:pPr/>
              <a:t>2</a:t>
            </a:fld>
            <a:endParaRPr lang="en-US">
              <a:latin typeface="Arial" charset="0"/>
              <a:cs typeface="Arial" charset="0"/>
            </a:endParaRPr>
          </a:p>
        </p:txBody>
      </p:sp>
      <p:sp>
        <p:nvSpPr>
          <p:cNvPr id="24578" name="Rectangle 2"/>
          <p:cNvSpPr>
            <a:spLocks noGrp="1" noRot="1" noChangeAspect="1" noChangeArrowheads="1" noTextEdit="1"/>
          </p:cNvSpPr>
          <p:nvPr>
            <p:ph type="sldImg"/>
          </p:nvPr>
        </p:nvSpPr>
        <p:spPr>
          <a:xfrm>
            <a:off x="1157288" y="681038"/>
            <a:ext cx="4543425" cy="3406775"/>
          </a:xfrm>
          <a:ln/>
        </p:spPr>
      </p:sp>
      <p:sp>
        <p:nvSpPr>
          <p:cNvPr id="24579"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73482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284B4D5A-46C5-471F-91B2-E6CF85728817}" type="slidenum">
              <a:rPr lang="en-US" smtClean="0">
                <a:latin typeface="Arial" charset="0"/>
                <a:cs typeface="Arial" charset="0"/>
              </a:rPr>
              <a:pPr/>
              <a:t>11</a:t>
            </a:fld>
            <a:endParaRPr lang="en-US">
              <a:latin typeface="Arial" charset="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charset="0"/>
              </a:rPr>
              <a:t>This page provides you with some links to information and resources regarding this trend. </a:t>
            </a:r>
            <a:r>
              <a:rPr lang="en-US" baseline="0" dirty="0">
                <a:latin typeface="Arial" charset="0"/>
              </a:rPr>
              <a:t>The blue text is </a:t>
            </a:r>
            <a:r>
              <a:rPr lang="en-US" baseline="0" dirty="0" err="1">
                <a:latin typeface="Arial" charset="0"/>
              </a:rPr>
              <a:t>hotlinked</a:t>
            </a:r>
            <a:r>
              <a:rPr lang="en-US" baseline="0" dirty="0">
                <a:latin typeface="Arial" charset="0"/>
              </a:rPr>
              <a:t>, so just right click and then “open Hyperlink” go to the website.</a:t>
            </a:r>
            <a:endParaRPr lang="en-GB" dirty="0">
              <a:latin typeface="Calibri" pitchFamily="34" charset="0"/>
              <a:ea typeface="宋体" pitchFamily="2" charset="-12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accent2"/>
              </a:solidFill>
              <a:latin typeface="Arial" charset="0"/>
            </a:endParaRPr>
          </a:p>
        </p:txBody>
      </p:sp>
    </p:spTree>
    <p:extLst>
      <p:ext uri="{BB962C8B-B14F-4D97-AF65-F5344CB8AC3E}">
        <p14:creationId xmlns:p14="http://schemas.microsoft.com/office/powerpoint/2010/main" val="312738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284B4D5A-46C5-471F-91B2-E6CF85728817}" type="slidenum">
              <a:rPr lang="en-US" smtClean="0">
                <a:latin typeface="Arial" charset="0"/>
                <a:cs typeface="Arial" charset="0"/>
              </a:rPr>
              <a:pPr/>
              <a:t>12</a:t>
            </a:fld>
            <a:endParaRPr lang="en-US">
              <a:latin typeface="Arial" charset="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charset="0"/>
              </a:rPr>
              <a:t>This page provides you with some links to information and resources regarding this trend. </a:t>
            </a:r>
            <a:r>
              <a:rPr lang="en-US" baseline="0" dirty="0">
                <a:latin typeface="Arial" charset="0"/>
              </a:rPr>
              <a:t>The blue text is </a:t>
            </a:r>
            <a:r>
              <a:rPr lang="en-US" baseline="0" dirty="0" err="1">
                <a:latin typeface="Arial" charset="0"/>
              </a:rPr>
              <a:t>hotlinked</a:t>
            </a:r>
            <a:r>
              <a:rPr lang="en-US" baseline="0" dirty="0">
                <a:latin typeface="Arial" charset="0"/>
              </a:rPr>
              <a:t>, so just right click and then “open Hyperlink” go to the website.</a:t>
            </a:r>
            <a:endParaRPr lang="en-GB" dirty="0">
              <a:latin typeface="Calibri" pitchFamily="34" charset="0"/>
              <a:ea typeface="宋体" pitchFamily="2" charset="-12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accent2"/>
              </a:solidFill>
              <a:latin typeface="Arial" charset="0"/>
            </a:endParaRPr>
          </a:p>
        </p:txBody>
      </p:sp>
    </p:spTree>
    <p:extLst>
      <p:ext uri="{BB962C8B-B14F-4D97-AF65-F5344CB8AC3E}">
        <p14:creationId xmlns:p14="http://schemas.microsoft.com/office/powerpoint/2010/main" val="1947799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FE9CBE24-5BC9-49F6-810B-DEBA96ACD39C}" type="slidenum">
              <a:rPr lang="en-US" smtClean="0">
                <a:latin typeface="Arial" charset="0"/>
                <a:cs typeface="Arial" charset="0"/>
              </a:rPr>
              <a:pPr/>
              <a:t>13</a:t>
            </a:fld>
            <a:endParaRPr lang="en-US">
              <a:latin typeface="Arial" charset="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dirty="0">
                <a:latin typeface="Arial" charset="0"/>
              </a:rPr>
              <a:t>This page provides you with a list of Additional</a:t>
            </a:r>
            <a:r>
              <a:rPr lang="en-US" baseline="0" dirty="0">
                <a:latin typeface="Arial" charset="0"/>
              </a:rPr>
              <a:t> Information and Resources.  The blue text is </a:t>
            </a:r>
            <a:r>
              <a:rPr lang="en-US" baseline="0" dirty="0" err="1">
                <a:latin typeface="Arial" charset="0"/>
              </a:rPr>
              <a:t>hotlinked</a:t>
            </a:r>
            <a:r>
              <a:rPr lang="en-US" baseline="0" dirty="0">
                <a:latin typeface="Arial" charset="0"/>
              </a:rPr>
              <a:t>, so just right click and then “open Hyperlink” go to the website.</a:t>
            </a:r>
            <a:endParaRPr lang="en-US" dirty="0">
              <a:latin typeface="Arial" charset="0"/>
            </a:endParaRPr>
          </a:p>
        </p:txBody>
      </p:sp>
    </p:spTree>
    <p:extLst>
      <p:ext uri="{BB962C8B-B14F-4D97-AF65-F5344CB8AC3E}">
        <p14:creationId xmlns:p14="http://schemas.microsoft.com/office/powerpoint/2010/main" val="2464621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A736167-6C7A-46B8-AB62-553AAB9EC4EF}" type="slidenum">
              <a:rPr lang="en-US" smtClean="0">
                <a:latin typeface="Arial" charset="0"/>
                <a:cs typeface="Arial" charset="0"/>
              </a:rPr>
              <a:pPr/>
              <a:t>14</a:t>
            </a:fld>
            <a:endParaRPr lang="en-US">
              <a:latin typeface="Arial" charset="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17200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FE9CBE24-5BC9-49F6-810B-DEBA96ACD39C}" type="slidenum">
              <a:rPr lang="en-US" smtClean="0">
                <a:latin typeface="Arial" charset="0"/>
                <a:cs typeface="Arial" charset="0"/>
              </a:rPr>
              <a:pPr/>
              <a:t>3</a:t>
            </a:fld>
            <a:endParaRPr lang="en-US">
              <a:latin typeface="Arial" charset="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a:latin typeface="Arial" charset="0"/>
            </a:endParaRPr>
          </a:p>
        </p:txBody>
      </p:sp>
    </p:spTree>
    <p:extLst>
      <p:ext uri="{BB962C8B-B14F-4D97-AF65-F5344CB8AC3E}">
        <p14:creationId xmlns:p14="http://schemas.microsoft.com/office/powerpoint/2010/main" val="50481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473B9A-E3A0-6C4F-8A21-9CF881FF3374}" type="slidenum">
              <a:rPr lang="en-US" smtClean="0"/>
              <a:pPr/>
              <a:t>4</a:t>
            </a:fld>
            <a:endParaRPr lang="en-US" dirty="0"/>
          </a:p>
        </p:txBody>
      </p:sp>
    </p:spTree>
    <p:extLst>
      <p:ext uri="{BB962C8B-B14F-4D97-AF65-F5344CB8AC3E}">
        <p14:creationId xmlns:p14="http://schemas.microsoft.com/office/powerpoint/2010/main" val="3605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473B9A-E3A0-6C4F-8A21-9CF881FF3374}" type="slidenum">
              <a:rPr lang="en-US" smtClean="0"/>
              <a:pPr/>
              <a:t>5</a:t>
            </a:fld>
            <a:endParaRPr lang="en-US" dirty="0"/>
          </a:p>
        </p:txBody>
      </p:sp>
    </p:spTree>
    <p:extLst>
      <p:ext uri="{BB962C8B-B14F-4D97-AF65-F5344CB8AC3E}">
        <p14:creationId xmlns:p14="http://schemas.microsoft.com/office/powerpoint/2010/main" val="420616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473B9A-E3A0-6C4F-8A21-9CF881FF3374}" type="slidenum">
              <a:rPr lang="en-US" smtClean="0"/>
              <a:pPr/>
              <a:t>6</a:t>
            </a:fld>
            <a:endParaRPr lang="en-US" dirty="0"/>
          </a:p>
        </p:txBody>
      </p:sp>
    </p:spTree>
    <p:extLst>
      <p:ext uri="{BB962C8B-B14F-4D97-AF65-F5344CB8AC3E}">
        <p14:creationId xmlns:p14="http://schemas.microsoft.com/office/powerpoint/2010/main" val="87783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C6D082-9F3B-4967-9B65-0F2F31DF4AC7}" type="slidenum">
              <a:rPr lang="en-US" smtClean="0"/>
              <a:pPr>
                <a:defRPr/>
              </a:pPr>
              <a:t>7</a:t>
            </a:fld>
            <a:endParaRPr lang="en-US"/>
          </a:p>
        </p:txBody>
      </p:sp>
    </p:spTree>
    <p:extLst>
      <p:ext uri="{BB962C8B-B14F-4D97-AF65-F5344CB8AC3E}">
        <p14:creationId xmlns:p14="http://schemas.microsoft.com/office/powerpoint/2010/main" val="273077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284B4D5A-46C5-471F-91B2-E6CF85728817}" type="slidenum">
              <a:rPr lang="en-US" smtClean="0">
                <a:latin typeface="Arial" charset="0"/>
                <a:cs typeface="Arial" charset="0"/>
              </a:rPr>
              <a:pPr/>
              <a:t>8</a:t>
            </a:fld>
            <a:endParaRPr lang="en-US">
              <a:latin typeface="Arial" charset="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marL="0" marR="0" lvl="0" indent="0" algn="l" defTabSz="935340" rtl="0" eaLnBrk="0" fontAlgn="base" latinLnBrk="0" hangingPunct="0">
              <a:lnSpc>
                <a:spcPct val="100000"/>
              </a:lnSpc>
              <a:spcBef>
                <a:spcPct val="30000"/>
              </a:spcBef>
              <a:spcAft>
                <a:spcPct val="0"/>
              </a:spcAft>
              <a:buClrTx/>
              <a:buSzTx/>
              <a:buFontTx/>
              <a:buNone/>
              <a:tabLst/>
              <a:defRPr/>
            </a:pPr>
            <a:r>
              <a:rPr lang="en-US" dirty="0">
                <a:latin typeface="Arial" charset="0"/>
              </a:rPr>
              <a:t>This page provides you with some links to information and resources regarding this trend. </a:t>
            </a:r>
            <a:r>
              <a:rPr lang="en-US" baseline="0" dirty="0">
                <a:latin typeface="Arial" charset="0"/>
              </a:rPr>
              <a:t>The blue text is </a:t>
            </a:r>
            <a:r>
              <a:rPr lang="en-US" baseline="0" dirty="0" err="1">
                <a:latin typeface="Arial" charset="0"/>
              </a:rPr>
              <a:t>hotlinked</a:t>
            </a:r>
            <a:r>
              <a:rPr lang="en-US" baseline="0" dirty="0">
                <a:latin typeface="Arial" charset="0"/>
              </a:rPr>
              <a:t>, so just right click and then “open Hyperlink” go to the website.</a:t>
            </a:r>
            <a:endParaRPr lang="en-GB" dirty="0">
              <a:latin typeface="Calibri" pitchFamily="34" charset="0"/>
              <a:ea typeface="宋体" pitchFamily="2" charset="-122"/>
            </a:endParaRPr>
          </a:p>
          <a:p>
            <a:pPr defTabSz="935340" eaLnBrk="0" hangingPunct="0">
              <a:defRPr/>
            </a:pPr>
            <a:endParaRPr lang="en-US" dirty="0">
              <a:solidFill>
                <a:schemeClr val="accent2"/>
              </a:solidFill>
              <a:latin typeface="Arial" charset="0"/>
            </a:endParaRPr>
          </a:p>
        </p:txBody>
      </p:sp>
    </p:spTree>
    <p:extLst>
      <p:ext uri="{BB962C8B-B14F-4D97-AF65-F5344CB8AC3E}">
        <p14:creationId xmlns:p14="http://schemas.microsoft.com/office/powerpoint/2010/main" val="73383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FE9CBE24-5BC9-49F6-810B-DEBA96ACD39C}" type="slidenum">
              <a:rPr lang="en-US" smtClean="0">
                <a:latin typeface="Arial" charset="0"/>
                <a:cs typeface="Arial" charset="0"/>
              </a:rPr>
              <a:pPr/>
              <a:t>9</a:t>
            </a:fld>
            <a:endParaRPr lang="en-US">
              <a:latin typeface="Arial" charset="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dirty="0">
                <a:latin typeface="Arial" charset="0"/>
              </a:rPr>
              <a:t>This page provides you with a list of Additional</a:t>
            </a:r>
            <a:r>
              <a:rPr lang="en-US" baseline="0" dirty="0">
                <a:latin typeface="Arial" charset="0"/>
              </a:rPr>
              <a:t> Information and Resources.  The blue text is </a:t>
            </a:r>
            <a:r>
              <a:rPr lang="en-US" baseline="0" dirty="0" err="1">
                <a:latin typeface="Arial" charset="0"/>
              </a:rPr>
              <a:t>hotlinked</a:t>
            </a:r>
            <a:r>
              <a:rPr lang="en-US" baseline="0" dirty="0">
                <a:latin typeface="Arial" charset="0"/>
              </a:rPr>
              <a:t>, so just right click and then “open Hyperlink” go to the website.</a:t>
            </a:r>
            <a:endParaRPr lang="en-US" dirty="0">
              <a:latin typeface="Arial" charset="0"/>
            </a:endParaRPr>
          </a:p>
        </p:txBody>
      </p:sp>
    </p:spTree>
    <p:extLst>
      <p:ext uri="{BB962C8B-B14F-4D97-AF65-F5344CB8AC3E}">
        <p14:creationId xmlns:p14="http://schemas.microsoft.com/office/powerpoint/2010/main" val="130586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FE9CBE24-5BC9-49F6-810B-DEBA96ACD39C}" type="slidenum">
              <a:rPr lang="en-US" smtClean="0">
                <a:latin typeface="Arial" charset="0"/>
                <a:cs typeface="Arial" charset="0"/>
              </a:rPr>
              <a:pPr/>
              <a:t>10</a:t>
            </a:fld>
            <a:endParaRPr lang="en-US">
              <a:latin typeface="Arial" charset="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dirty="0">
                <a:latin typeface="Arial" charset="0"/>
              </a:rPr>
              <a:t>This page provides you with a list of Additional</a:t>
            </a:r>
            <a:r>
              <a:rPr lang="en-US" baseline="0" dirty="0">
                <a:latin typeface="Arial" charset="0"/>
              </a:rPr>
              <a:t> Information and Resources.  The blue text is </a:t>
            </a:r>
            <a:r>
              <a:rPr lang="en-US" baseline="0" dirty="0" err="1">
                <a:latin typeface="Arial" charset="0"/>
              </a:rPr>
              <a:t>hotlinked</a:t>
            </a:r>
            <a:r>
              <a:rPr lang="en-US" baseline="0" dirty="0">
                <a:latin typeface="Arial" charset="0"/>
              </a:rPr>
              <a:t>, so just right click and then “open Hyperlink” go to the website.</a:t>
            </a:r>
            <a:endParaRPr lang="en-US" dirty="0">
              <a:latin typeface="Arial" charset="0"/>
            </a:endParaRPr>
          </a:p>
        </p:txBody>
      </p:sp>
    </p:spTree>
    <p:extLst>
      <p:ext uri="{BB962C8B-B14F-4D97-AF65-F5344CB8AC3E}">
        <p14:creationId xmlns:p14="http://schemas.microsoft.com/office/powerpoint/2010/main" val="404156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z="900"/>
            </a:lvl1pPr>
          </a:lstStyle>
          <a:p>
            <a:fld id="{E98947E1-6E9C-4553-A175-053CB8F7220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2">
    <p:bg>
      <p:bgPr>
        <a:solidFill>
          <a:srgbClr val="8CC63F"/>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11"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3">
    <p:bg>
      <p:bgPr>
        <a:solidFill>
          <a:srgbClr val="00A6A0"/>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11"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4">
    <p:bg>
      <p:bgPr>
        <a:solidFill>
          <a:srgbClr val="FDB813"/>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6"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5">
    <p:bg>
      <p:bgPr>
        <a:solidFill>
          <a:srgbClr val="F19027"/>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6"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6">
    <p:bg>
      <p:bgPr>
        <a:solidFill>
          <a:srgbClr val="F04E37"/>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6"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7">
    <p:bg>
      <p:bgPr>
        <a:solidFill>
          <a:srgbClr val="AB1A86"/>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6"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8613" y="292100"/>
            <a:ext cx="8686800" cy="394980"/>
          </a:xfrm>
        </p:spPr>
        <p:txBody>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r>
              <a:rPr lang="en-US" dirty="0"/>
              <a:t>Table of contents/Agenda template</a:t>
            </a:r>
          </a:p>
        </p:txBody>
      </p:sp>
      <p:sp>
        <p:nvSpPr>
          <p:cNvPr id="3" name="Slide Number Placeholder 2"/>
          <p:cNvSpPr>
            <a:spLocks noGrp="1"/>
          </p:cNvSpPr>
          <p:nvPr>
            <p:ph type="sldNum" sz="quarter" idx="10"/>
          </p:nvPr>
        </p:nvSpPr>
        <p:spPr/>
        <p:txBody>
          <a:bodyPr/>
          <a:lstStyle>
            <a:lvl1pPr>
              <a:defRPr sz="900"/>
            </a:lvl1pPr>
          </a:lstStyle>
          <a:p>
            <a:fld id="{92EDDE8C-FCD3-47EF-B8D4-5308179AEE2C}" type="slidenum">
              <a:rPr lang="en-US" smtClean="0"/>
              <a:pPr/>
              <a:t>‹#›</a:t>
            </a:fld>
            <a:endParaRPr lang="en-US" dirty="0"/>
          </a:p>
        </p:txBody>
      </p:sp>
      <p:sp>
        <p:nvSpPr>
          <p:cNvPr id="8" name="Text Placeholder 6"/>
          <p:cNvSpPr>
            <a:spLocks noGrp="1"/>
          </p:cNvSpPr>
          <p:nvPr>
            <p:ph type="body" sz="quarter" idx="12" hasCustomPrompt="1"/>
          </p:nvPr>
        </p:nvSpPr>
        <p:spPr>
          <a:xfrm>
            <a:off x="3163823" y="1828800"/>
            <a:ext cx="5687845" cy="4114800"/>
          </a:xfrm>
        </p:spPr>
        <p:txBody>
          <a:bodyPr lIns="0" tIns="91440" bIns="0"/>
          <a:lstStyle>
            <a:lvl1pPr marL="0" indent="0">
              <a:lnSpc>
                <a:spcPts val="1300"/>
              </a:lnSpc>
              <a:spcBef>
                <a:spcPts val="1080"/>
              </a:spcBef>
              <a:buNone/>
              <a:defRPr sz="1200"/>
            </a:lvl1pPr>
          </a:lstStyle>
          <a:p>
            <a:pPr lvl="0"/>
            <a:r>
              <a:rPr lang="en-US" dirty="0"/>
              <a:t>Note that the contents/agenda items are written in sentence case</a:t>
            </a:r>
          </a:p>
          <a:p>
            <a:pPr lvl="0"/>
            <a:r>
              <a:rPr lang="en-US" dirty="0"/>
              <a:t>Title the page “Table of contents” if the document is meant to be read or is a “leave behind.” Use “Agenda” if the document will be presented formally</a:t>
            </a:r>
          </a:p>
          <a:p>
            <a:pPr lvl="0"/>
            <a:r>
              <a:rPr lang="en-US" dirty="0"/>
              <a:t>This page should appear at the beginning of each section, with the highlighted section appearing in blue and bold</a:t>
            </a:r>
          </a:p>
        </p:txBody>
      </p:sp>
      <p:sp>
        <p:nvSpPr>
          <p:cNvPr id="13" name="Text Placeholder 12"/>
          <p:cNvSpPr>
            <a:spLocks noGrp="1"/>
          </p:cNvSpPr>
          <p:nvPr>
            <p:ph type="body" sz="quarter" idx="13" hasCustomPrompt="1"/>
          </p:nvPr>
        </p:nvSpPr>
        <p:spPr>
          <a:xfrm>
            <a:off x="329184" y="1828800"/>
            <a:ext cx="2743200" cy="4114800"/>
          </a:xfrm>
        </p:spPr>
        <p:txBody>
          <a:bodyPr/>
          <a:lstStyle>
            <a:lvl1pPr marL="0" indent="0">
              <a:buNone/>
              <a:defRPr sz="1800"/>
            </a:lvl1pPr>
          </a:lstStyle>
          <a:p>
            <a:pPr lvl="0"/>
            <a:r>
              <a:rPr lang="en-US" dirty="0"/>
              <a:t>Content heading</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9144000" cy="6858000"/>
          </a:xfrm>
        </p:spPr>
        <p:txBody>
          <a:bodyPr tIns="914400" anchor="ctr" anchorCtr="0"/>
          <a:lstStyle>
            <a:lvl1pPr algn="ctr">
              <a:buNone/>
              <a:defRPr/>
            </a:lvl1pPr>
          </a:lstStyle>
          <a:p>
            <a:endParaRPr lang="en-US" dirty="0"/>
          </a:p>
        </p:txBody>
      </p:sp>
      <p:sp>
        <p:nvSpPr>
          <p:cNvPr id="2" name="Title 1"/>
          <p:cNvSpPr>
            <a:spLocks noGrp="1"/>
          </p:cNvSpPr>
          <p:nvPr>
            <p:ph type="title" hasCustomPrompt="1"/>
          </p:nvPr>
        </p:nvSpPr>
        <p:spPr>
          <a:xfrm>
            <a:off x="328613" y="5440680"/>
            <a:ext cx="8503920" cy="394980"/>
          </a:xfrm>
        </p:spPr>
        <p:txBody>
          <a:bodyPr/>
          <a:lstStyle>
            <a:lvl1pPr>
              <a:defRPr>
                <a:solidFill>
                  <a:srgbClr val="FDB813"/>
                </a:solidFill>
              </a:defRPr>
            </a:lvl1pPr>
          </a:lstStyle>
          <a:p>
            <a:r>
              <a:rPr lang="en-US" dirty="0"/>
              <a:t>Full bleed images preferred</a:t>
            </a:r>
          </a:p>
        </p:txBody>
      </p:sp>
      <p:sp>
        <p:nvSpPr>
          <p:cNvPr id="8" name="Text Placeholder 7"/>
          <p:cNvSpPr>
            <a:spLocks noGrp="1"/>
          </p:cNvSpPr>
          <p:nvPr>
            <p:ph type="body" sz="quarter" idx="10" hasCustomPrompt="1"/>
          </p:nvPr>
        </p:nvSpPr>
        <p:spPr>
          <a:xfrm>
            <a:off x="329184" y="5989320"/>
            <a:ext cx="8503920" cy="731520"/>
          </a:xfrm>
        </p:spPr>
        <p:txBody>
          <a:bodyPr/>
          <a:lstStyle>
            <a:lvl1pPr marL="0" indent="0">
              <a:buNone/>
              <a:defRPr lang="en-US" sz="1600" kern="1200" dirty="0" smtClean="0">
                <a:solidFill>
                  <a:srgbClr val="6D6E70"/>
                </a:solidFill>
                <a:latin typeface="Arial" pitchFamily="34" charset="0"/>
                <a:ea typeface="+mn-ea"/>
                <a:cs typeface="Arial" pitchFamily="34" charset="0"/>
              </a:defRPr>
            </a:lvl1pPr>
          </a:lstStyle>
          <a:p>
            <a:pPr marL="0" lvl="0" indent="0" algn="l" rtl="0" fontAlgn="base">
              <a:spcBef>
                <a:spcPct val="50000"/>
              </a:spcBef>
              <a:spcAft>
                <a:spcPct val="0"/>
              </a:spcAft>
              <a:buClr>
                <a:srgbClr val="6D6E70"/>
              </a:buClr>
              <a:buSzPct val="90000"/>
              <a:buFont typeface="Wingdings" pitchFamily="2" charset="2"/>
              <a:buNone/>
            </a:pPr>
            <a:r>
              <a:rPr lang="en-US" dirty="0"/>
              <a:t>Text over top of full bleed images would be in white or a color from the color palette that would offer good contrast. Also, colored text in Arial Bold would have greater impact.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ided Bleed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0" y="0"/>
            <a:ext cx="9144000" cy="4526280"/>
          </a:xfrm>
        </p:spPr>
        <p:txBody>
          <a:bodyPr tIns="914400" anchor="ctr" anchorCtr="0"/>
          <a:lstStyle>
            <a:lvl1pPr algn="ctr">
              <a:buNone/>
              <a:defRPr/>
            </a:lvl1pPr>
          </a:lstStyle>
          <a:p>
            <a:endParaRPr lang="en-US"/>
          </a:p>
        </p:txBody>
      </p:sp>
      <p:sp>
        <p:nvSpPr>
          <p:cNvPr id="2" name="Title 1"/>
          <p:cNvSpPr>
            <a:spLocks noGrp="1"/>
          </p:cNvSpPr>
          <p:nvPr>
            <p:ph type="title" hasCustomPrompt="1"/>
          </p:nvPr>
        </p:nvSpPr>
        <p:spPr>
          <a:xfrm>
            <a:off x="365760" y="5257800"/>
            <a:ext cx="8503920" cy="225703"/>
          </a:xfrm>
        </p:spPr>
        <p:txBody>
          <a:bodyPr/>
          <a:lstStyle>
            <a:lvl1pPr>
              <a:defRPr sz="1600">
                <a:solidFill>
                  <a:srgbClr val="00B0DA"/>
                </a:solidFill>
              </a:defRPr>
            </a:lvl1pPr>
          </a:lstStyle>
          <a:p>
            <a:r>
              <a:rPr lang="en-US" dirty="0"/>
              <a:t>Images also have more impact if they can bleed 3 sides</a:t>
            </a:r>
          </a:p>
        </p:txBody>
      </p:sp>
      <p:sp>
        <p:nvSpPr>
          <p:cNvPr id="6" name="Text Placeholder 5"/>
          <p:cNvSpPr>
            <a:spLocks noGrp="1"/>
          </p:cNvSpPr>
          <p:nvPr>
            <p:ph type="body" sz="quarter" idx="10" hasCustomPrompt="1"/>
          </p:nvPr>
        </p:nvSpPr>
        <p:spPr>
          <a:xfrm>
            <a:off x="365760" y="5532120"/>
            <a:ext cx="7315200" cy="914400"/>
          </a:xfrm>
        </p:spPr>
        <p:txBody>
          <a:bodyPr/>
          <a:lstStyle>
            <a:lvl1pPr marL="0" indent="0">
              <a:buNone/>
              <a:defRPr kern="1200">
                <a:solidFill>
                  <a:srgbClr val="6D6E70"/>
                </a:solidFill>
              </a:defRPr>
            </a:lvl1pPr>
          </a:lstStyle>
          <a:p>
            <a:pPr lvl="0"/>
            <a:r>
              <a:rPr lang="en-US" dirty="0"/>
              <a:t>Text under partial bleed images would be in 70% black or a color from the color palette. Also, colored text in Arial Bold would have greater impact. </a:t>
            </a:r>
          </a:p>
        </p:txBody>
      </p:sp>
      <p:sp>
        <p:nvSpPr>
          <p:cNvPr id="7" name="Slide Number Placeholder 6"/>
          <p:cNvSpPr>
            <a:spLocks noGrp="1"/>
          </p:cNvSpPr>
          <p:nvPr>
            <p:ph type="sldNum" sz="quarter" idx="11"/>
          </p:nvPr>
        </p:nvSpPr>
        <p:spPr/>
        <p:txBody>
          <a:bodyPr/>
          <a:lstStyle>
            <a:lvl1pPr>
              <a:defRPr sz="900"/>
            </a:lvl1pPr>
          </a:lstStyle>
          <a:p>
            <a:fld id="{92EDDE8C-FCD3-47EF-B8D4-5308179AEE2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07996"/>
          </a:xfrm>
        </p:spPr>
        <p:txBody>
          <a:bodyPr/>
          <a:lstStyle>
            <a:lvl1pPr algn="l">
              <a:defRPr sz="4000" b="0" cap="a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lvl1pPr>
              <a:defRPr sz="900"/>
            </a:lvl1pPr>
          </a:lstStyle>
          <a:p>
            <a:fld id="{C56F6E69-880F-4956-8549-CB4C2ABA649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pic>
        <p:nvPicPr>
          <p:cNvPr id="68654" name="Picture 46" descr="blue-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a:ln w="9525">
            <a:noFill/>
            <a:miter lim="800000"/>
            <a:headEnd/>
            <a:tailEnd/>
          </a:ln>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00B0DA"/>
                </a:solidFill>
              </a:defRPr>
            </a:lvl1pPr>
          </a:lstStyle>
          <a:p>
            <a:r>
              <a:rPr lang="en-US" dirty="0"/>
              <a:t>IBM Presentation Title</a:t>
            </a:r>
          </a:p>
        </p:txBody>
      </p:sp>
      <p:sp>
        <p:nvSpPr>
          <p:cNvPr id="7" name="Rectangle 6"/>
          <p:cNvSpPr/>
          <p:nvPr userDrawn="1"/>
        </p:nvSpPr>
        <p:spPr>
          <a:xfrm>
            <a:off x="549275" y="6642556"/>
            <a:ext cx="8424420" cy="215444"/>
          </a:xfrm>
          <a:prstGeom prst="rect">
            <a:avLst/>
          </a:prstGeom>
        </p:spPr>
        <p:txBody>
          <a:bodyPr wrap="square">
            <a:spAutoFit/>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r>
              <a:rPr lang="en-US" sz="800" kern="1200" baseline="0" dirty="0">
                <a:solidFill>
                  <a:schemeClr val="tx1"/>
                </a:solidFill>
                <a:latin typeface="Arial" charset="0"/>
                <a:ea typeface="+mn-ea"/>
                <a:cs typeface="Arial" charset="0"/>
              </a:rPr>
              <a:t>Note: This report is based on internal IBM analysis and is not meant to be a statement of direction by IBM nor is IBM committing to any particular technology or solution.</a:t>
            </a:r>
            <a:endParaRPr lang="es-MX" sz="8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328613" y="1827213"/>
            <a:ext cx="4151312" cy="365601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2325" y="1827213"/>
            <a:ext cx="4151313" cy="365601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sz="900"/>
            </a:lvl1pPr>
          </a:lstStyle>
          <a:p>
            <a:fld id="{243B09B9-FE11-485D-B193-4DE649C9C9A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7798"/>
          </a:xfrm>
        </p:spPr>
        <p:txBody>
          <a:bodyPr/>
          <a:lstStyle>
            <a:lvl1pPr>
              <a:defRPr>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sz="900"/>
            </a:lvl1pPr>
          </a:lstStyle>
          <a:p>
            <a:fld id="{DA39A948-DEA7-4EFA-9130-61B45069BCE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900"/>
            </a:lvl1pPr>
          </a:lstStyle>
          <a:p>
            <a:fld id="{6826F9A1-9B46-4608-B497-7E101192DDCD}"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53998"/>
          </a:xfrm>
        </p:spPr>
        <p:txBody>
          <a:bodyPr anchor="b"/>
          <a:lstStyle>
            <a:lvl1pPr algn="l">
              <a:defRPr sz="2000" b="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sz="900"/>
            </a:lvl1pPr>
          </a:lstStyle>
          <a:p>
            <a:fld id="{6F2D88F4-1BBD-4436-A230-2453F5FE0D1D}"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82619"/>
            <a:ext cx="5486400" cy="394980"/>
          </a:xfrm>
        </p:spPr>
        <p:txBody>
          <a:bodyPr anchor="b"/>
          <a:lstStyle>
            <a:lvl1pPr algn="l">
              <a:defRPr sz="2800" b="0">
                <a:latin typeface="Arial" pitchFamily="34" charset="0"/>
                <a:cs typeface="Arial"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sz="900">
                <a:latin typeface="Arial" pitchFamily="34" charset="0"/>
                <a:cs typeface="Arial" pitchFamily="34" charset="0"/>
              </a:defRPr>
            </a:lvl1pPr>
          </a:lstStyle>
          <a:p>
            <a:fld id="{24BC8B11-60A6-4B69-B419-B94172AA6415}"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z="900"/>
            </a:lvl1pPr>
          </a:lstStyle>
          <a:p>
            <a:fld id="{42D62209-4EDF-4572-8BE8-285CD08041F0}"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713" y="292100"/>
            <a:ext cx="2171700" cy="51911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28613" y="292100"/>
            <a:ext cx="6362700" cy="51911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z="900"/>
            </a:lvl1pPr>
          </a:lstStyle>
          <a:p>
            <a:fld id="{01724DF2-28ED-446F-A429-CB9011BDF207}"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7338" y="1371600"/>
            <a:ext cx="4214812"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4875" y="1371600"/>
            <a:ext cx="4214813"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283464" y="597808"/>
            <a:ext cx="8586216" cy="397032"/>
          </a:xfrm>
        </p:spPr>
        <p:txBody>
          <a:bodyPr>
            <a:spAutoFit/>
          </a:bodyPr>
          <a:lstStyle>
            <a:lvl1pPr>
              <a:defRPr/>
            </a:lvl1pPr>
          </a:lstStyle>
          <a:p>
            <a:r>
              <a:rPr lang="en-US"/>
              <a:t>Click to edit Master title style</a:t>
            </a:r>
            <a:endParaRPr lang="en-US" dirty="0"/>
          </a:p>
        </p:txBody>
      </p:sp>
      <p:sp>
        <p:nvSpPr>
          <p:cNvPr id="5" name="Rectangle 7"/>
          <p:cNvSpPr>
            <a:spLocks noGrp="1" noChangeArrowheads="1"/>
          </p:cNvSpPr>
          <p:nvPr>
            <p:ph type="sldNum" sz="quarter" idx="10"/>
          </p:nvPr>
        </p:nvSpPr>
        <p:spPr>
          <a:ln/>
        </p:spPr>
        <p:txBody>
          <a:bodyPr/>
          <a:lstStyle>
            <a:lvl1pPr>
              <a:defRPr/>
            </a:lvl1pPr>
          </a:lstStyle>
          <a:p>
            <a:pPr>
              <a:defRPr/>
            </a:pPr>
            <a:fld id="{21CA715F-D497-4635-8F00-8882F3EE530A}" type="slidenum">
              <a:rPr lang="en-US" smtClean="0"/>
              <a:pPr>
                <a:defRPr/>
              </a:pPr>
              <a:t>‹#›</a:t>
            </a:fld>
            <a:endParaRPr lang="en-US"/>
          </a:p>
        </p:txBody>
      </p:sp>
      <p:sp>
        <p:nvSpPr>
          <p:cNvPr id="7" name="Rectangle 8"/>
          <p:cNvSpPr>
            <a:spLocks noGrp="1" noChangeArrowheads="1"/>
          </p:cNvSpPr>
          <p:nvPr>
            <p:ph type="ftr" sz="quarter" idx="11"/>
          </p:nvPr>
        </p:nvSpPr>
        <p:spPr/>
        <p:txBody>
          <a:bodyPr/>
          <a:lstStyle>
            <a:lvl1pPr>
              <a:defRPr/>
            </a:lvl1pPr>
          </a:lstStyle>
          <a:p>
            <a:pPr>
              <a:defRPr/>
            </a:pPr>
            <a:r>
              <a:rPr lang="en-US"/>
              <a:t> </a:t>
            </a:r>
            <a:endParaRPr lang="en-US" dirty="0"/>
          </a:p>
        </p:txBody>
      </p:sp>
    </p:spTree>
    <p:extLst>
      <p:ext uri="{BB962C8B-B14F-4D97-AF65-F5344CB8AC3E}">
        <p14:creationId xmlns:p14="http://schemas.microsoft.com/office/powerpoint/2010/main" val="106081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283464" y="597807"/>
            <a:ext cx="8586216" cy="640080"/>
          </a:xfrm>
        </p:spPr>
        <p:txBody>
          <a:bodyPr>
            <a:spAutoFit/>
          </a:bodyPr>
          <a:lstStyle>
            <a:lvl1pPr>
              <a:defRPr/>
            </a:lvl1pPr>
          </a:lstStyle>
          <a:p>
            <a:r>
              <a:rPr lang="en-US"/>
              <a:t>Click to edit Master title style</a:t>
            </a:r>
            <a:endParaRPr lang="en-US" dirty="0"/>
          </a:p>
        </p:txBody>
      </p:sp>
      <p:sp>
        <p:nvSpPr>
          <p:cNvPr id="3" name="Rectangle 7"/>
          <p:cNvSpPr>
            <a:spLocks noGrp="1" noChangeArrowheads="1"/>
          </p:cNvSpPr>
          <p:nvPr>
            <p:ph type="sldNum" sz="quarter" idx="10"/>
          </p:nvPr>
        </p:nvSpPr>
        <p:spPr>
          <a:ln/>
        </p:spPr>
        <p:txBody>
          <a:bodyPr/>
          <a:lstStyle>
            <a:lvl1pPr>
              <a:defRPr/>
            </a:lvl1pPr>
          </a:lstStyle>
          <a:p>
            <a:fld id="{5CE03B02-BBAF-4010-BD16-10443296DF10}" type="slidenum">
              <a:rPr lang="en-US">
                <a:solidFill>
                  <a:srgbClr val="000000"/>
                </a:solidFill>
              </a:rPr>
              <a:pPr/>
              <a:t>‹#›</a:t>
            </a:fld>
            <a:endParaRPr lang="en-US" dirty="0">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pPr>
              <a:defRPr/>
            </a:pPr>
            <a:r>
              <a:rPr lang="en-US">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95298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8CC63F"/>
                </a:solidFill>
              </a:defRPr>
            </a:lvl1pPr>
          </a:lstStyle>
          <a:p>
            <a:r>
              <a:rPr lang="en-US" dirty="0"/>
              <a:t>IBM Presentation Title</a:t>
            </a:r>
          </a:p>
        </p:txBody>
      </p:sp>
      <p:pic>
        <p:nvPicPr>
          <p:cNvPr id="7" name="Picture 5" descr="green-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00A6A0"/>
                </a:solidFill>
              </a:defRPr>
            </a:lvl1pPr>
          </a:lstStyle>
          <a:p>
            <a:r>
              <a:rPr lang="en-US" dirty="0"/>
              <a:t>IBM Presentation Title</a:t>
            </a:r>
          </a:p>
        </p:txBody>
      </p:sp>
      <p:pic>
        <p:nvPicPr>
          <p:cNvPr id="7" name="Picture 5" descr="teal-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FDB813"/>
                </a:solidFill>
              </a:defRPr>
            </a:lvl1pPr>
          </a:lstStyle>
          <a:p>
            <a:r>
              <a:rPr lang="en-US" dirty="0"/>
              <a:t>IBM Presentation Title</a:t>
            </a:r>
          </a:p>
        </p:txBody>
      </p:sp>
      <p:pic>
        <p:nvPicPr>
          <p:cNvPr id="7" name="Picture 5" descr="yellow-tri-color-logo"/>
          <p:cNvPicPr>
            <a:picLocks noChangeAspect="1" noChangeArrowheads="1"/>
          </p:cNvPicPr>
          <p:nvPr userDrawn="1"/>
        </p:nvPicPr>
        <p:blipFill>
          <a:blip r:embed="rId3"/>
          <a:srcRect/>
          <a:stretch>
            <a:fillRect/>
          </a:stretch>
        </p:blipFill>
        <p:spPr bwMode="auto">
          <a:xfrm>
            <a:off x="8229600" y="6354763"/>
            <a:ext cx="630936" cy="259162"/>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F19027"/>
                </a:solidFill>
              </a:defRPr>
            </a:lvl1pPr>
          </a:lstStyle>
          <a:p>
            <a:r>
              <a:rPr lang="en-US" dirty="0"/>
              <a:t>IBM Presentation Title</a:t>
            </a:r>
          </a:p>
        </p:txBody>
      </p:sp>
      <p:pic>
        <p:nvPicPr>
          <p:cNvPr id="7" name="Picture 5" descr="orange-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F04E37"/>
                </a:solidFill>
              </a:defRPr>
            </a:lvl1pPr>
          </a:lstStyle>
          <a:p>
            <a:r>
              <a:rPr lang="en-US" dirty="0"/>
              <a:t>IBM Presentation Title</a:t>
            </a:r>
          </a:p>
        </p:txBody>
      </p:sp>
      <p:pic>
        <p:nvPicPr>
          <p:cNvPr id="7" name="Picture 5" descr="red-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pic>
        <p:nvPicPr>
          <p:cNvPr id="68652" name="Picture 44" descr="cover-wallerpaper"/>
          <p:cNvPicPr>
            <a:picLocks noChangeAspect="1" noChangeArrowheads="1"/>
          </p:cNvPicPr>
          <p:nvPr userDrawn="1"/>
        </p:nvPicPr>
        <p:blipFill>
          <a:blip r:embed="rId2" cstate="print"/>
          <a:srcRect/>
          <a:stretch>
            <a:fillRect/>
          </a:stretch>
        </p:blipFill>
        <p:spPr bwMode="auto">
          <a:xfrm>
            <a:off x="0" y="0"/>
            <a:ext cx="9144000" cy="4248150"/>
          </a:xfrm>
          <a:prstGeom prst="rect">
            <a:avLst/>
          </a:prstGeom>
          <a:noFill/>
        </p:spPr>
      </p:pic>
      <p:sp>
        <p:nvSpPr>
          <p:cNvPr id="6" name="Text Placeholder 5"/>
          <p:cNvSpPr>
            <a:spLocks noGrp="1"/>
          </p:cNvSpPr>
          <p:nvPr>
            <p:ph type="body" sz="quarter" idx="10" hasCustomPrompt="1"/>
          </p:nvPr>
        </p:nvSpPr>
        <p:spPr>
          <a:xfrm>
            <a:off x="338328" y="3703320"/>
            <a:ext cx="8503920" cy="338328"/>
          </a:xfrm>
        </p:spPr>
        <p:txBody>
          <a:bodyPr anchor="b" anchorCtr="0"/>
          <a:lstStyle>
            <a:lvl1pPr marL="0" indent="0">
              <a:spcBef>
                <a:spcPts val="1320"/>
              </a:spcBef>
              <a:buNone/>
              <a:defRPr sz="2200">
                <a:solidFill>
                  <a:schemeClr val="tx2"/>
                </a:solidFill>
              </a:defRPr>
            </a:lvl1pPr>
            <a:lvl5pPr>
              <a:buNone/>
              <a:defRPr/>
            </a:lvl5pPr>
          </a:lstStyle>
          <a:p>
            <a:pPr lvl="0"/>
            <a:r>
              <a:rPr lang="en-US" dirty="0"/>
              <a:t>Subtitle of presentation in this location as long as needed</a:t>
            </a:r>
          </a:p>
        </p:txBody>
      </p:sp>
      <p:sp>
        <p:nvSpPr>
          <p:cNvPr id="8" name="Text Placeholder 7"/>
          <p:cNvSpPr>
            <a:spLocks noGrp="1"/>
          </p:cNvSpPr>
          <p:nvPr>
            <p:ph type="body" sz="quarter" idx="11" hasCustomPrompt="1"/>
          </p:nvPr>
        </p:nvSpPr>
        <p:spPr>
          <a:xfrm>
            <a:off x="365760" y="5120640"/>
            <a:ext cx="8503920" cy="365760"/>
          </a:xfrm>
        </p:spPr>
        <p:txBody>
          <a:bodyPr/>
          <a:lstStyle>
            <a:lvl1pPr marL="0" indent="0">
              <a:spcBef>
                <a:spcPts val="0"/>
              </a:spcBef>
              <a:buNone/>
              <a:defRPr sz="1200"/>
            </a:lvl1pPr>
          </a:lstStyle>
          <a:p>
            <a:pPr lvl="0"/>
            <a:r>
              <a:rPr lang="en-US" dirty="0"/>
              <a:t>Name of presenter, Title of presenter if needed</a:t>
            </a:r>
            <a:br>
              <a:rPr lang="en-US" dirty="0"/>
            </a:br>
            <a:r>
              <a:rPr lang="en-US" dirty="0"/>
              <a:t>Date in local format</a:t>
            </a:r>
          </a:p>
        </p:txBody>
      </p:sp>
      <p:sp>
        <p:nvSpPr>
          <p:cNvPr id="9" name="Title 8"/>
          <p:cNvSpPr>
            <a:spLocks noGrp="1"/>
          </p:cNvSpPr>
          <p:nvPr>
            <p:ph type="title" hasCustomPrompt="1"/>
          </p:nvPr>
        </p:nvSpPr>
        <p:spPr>
          <a:xfrm>
            <a:off x="338328" y="3007924"/>
            <a:ext cx="8503920" cy="677108"/>
          </a:xfrm>
        </p:spPr>
        <p:txBody>
          <a:bodyPr anchor="b" anchorCtr="0"/>
          <a:lstStyle>
            <a:lvl1pPr>
              <a:defRPr sz="4800">
                <a:solidFill>
                  <a:srgbClr val="AB1A86"/>
                </a:solidFill>
              </a:defRPr>
            </a:lvl1pPr>
          </a:lstStyle>
          <a:p>
            <a:r>
              <a:rPr lang="en-US" dirty="0"/>
              <a:t>IBM Presentation Title</a:t>
            </a:r>
          </a:p>
        </p:txBody>
      </p:sp>
      <p:pic>
        <p:nvPicPr>
          <p:cNvPr id="7" name="Picture 5" descr="purple-tri-color-logo"/>
          <p:cNvPicPr>
            <a:picLocks noChangeAspect="1" noChangeArrowheads="1"/>
          </p:cNvPicPr>
          <p:nvPr userDrawn="1"/>
        </p:nvPicPr>
        <p:blipFill>
          <a:blip r:embed="rId3"/>
          <a:srcRect/>
          <a:stretch>
            <a:fillRect/>
          </a:stretch>
        </p:blipFill>
        <p:spPr bwMode="auto">
          <a:xfrm>
            <a:off x="8229600" y="6354763"/>
            <a:ext cx="630238" cy="255587"/>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1">
    <p:bg>
      <p:bgPr>
        <a:solidFill>
          <a:srgbClr val="00B0DA"/>
        </a:solidFill>
        <a:effectLst/>
      </p:bgPr>
    </p:bg>
    <p:spTree>
      <p:nvGrpSpPr>
        <p:cNvPr id="1" name=""/>
        <p:cNvGrpSpPr/>
        <p:nvPr/>
      </p:nvGrpSpPr>
      <p:grpSpPr>
        <a:xfrm>
          <a:off x="0" y="0"/>
          <a:ext cx="0" cy="0"/>
          <a:chOff x="0" y="0"/>
          <a:chExt cx="0" cy="0"/>
        </a:xfrm>
      </p:grpSpPr>
      <p:pic>
        <p:nvPicPr>
          <p:cNvPr id="7" name="Picture 5" descr="faded-logo-wallpaper"/>
          <p:cNvPicPr>
            <a:picLocks noChangeAspect="1" noChangeArrowheads="1"/>
          </p:cNvPicPr>
          <p:nvPr userDrawn="1"/>
        </p:nvPicPr>
        <p:blipFill>
          <a:blip r:embed="rId2"/>
          <a:srcRect/>
          <a:stretch>
            <a:fillRect/>
          </a:stretch>
        </p:blipFill>
        <p:spPr bwMode="auto">
          <a:xfrm>
            <a:off x="0" y="0"/>
            <a:ext cx="9144000" cy="4191000"/>
          </a:xfrm>
          <a:prstGeom prst="rect">
            <a:avLst/>
          </a:prstGeom>
          <a:noFill/>
        </p:spPr>
      </p:pic>
      <p:sp>
        <p:nvSpPr>
          <p:cNvPr id="9" name="Title 8"/>
          <p:cNvSpPr>
            <a:spLocks noGrp="1"/>
          </p:cNvSpPr>
          <p:nvPr>
            <p:ph type="title" hasCustomPrompt="1"/>
          </p:nvPr>
        </p:nvSpPr>
        <p:spPr>
          <a:xfrm>
            <a:off x="338328" y="3050243"/>
            <a:ext cx="8503920" cy="634789"/>
          </a:xfrm>
        </p:spPr>
        <p:txBody>
          <a:bodyPr anchor="b" anchorCtr="0"/>
          <a:lstStyle>
            <a:lvl1pPr>
              <a:defRPr sz="4500">
                <a:solidFill>
                  <a:schemeClr val="bg1"/>
                </a:solidFill>
              </a:defRPr>
            </a:lvl1pPr>
          </a:lstStyle>
          <a:p>
            <a:r>
              <a:rPr lang="en-US" dirty="0"/>
              <a:t>Section page</a:t>
            </a:r>
          </a:p>
        </p:txBody>
      </p:sp>
      <p:sp>
        <p:nvSpPr>
          <p:cNvPr id="11" name="Text Placeholder 10"/>
          <p:cNvSpPr>
            <a:spLocks noGrp="1"/>
          </p:cNvSpPr>
          <p:nvPr>
            <p:ph type="body" sz="quarter" idx="10" hasCustomPrompt="1"/>
          </p:nvPr>
        </p:nvSpPr>
        <p:spPr>
          <a:xfrm>
            <a:off x="365760" y="3703320"/>
            <a:ext cx="8476488" cy="338328"/>
          </a:xfrm>
        </p:spPr>
        <p:txBody>
          <a:bodyPr lIns="0" anchor="b" anchorCtr="0"/>
          <a:lstStyle>
            <a:lvl1pPr>
              <a:buNone/>
              <a:defRPr sz="2200">
                <a:solidFill>
                  <a:schemeClr val="bg1">
                    <a:lumMod val="95000"/>
                  </a:schemeClr>
                </a:solidFill>
              </a:defRPr>
            </a:lvl1pPr>
          </a:lstStyle>
          <a:p>
            <a:pPr lvl="0"/>
            <a:r>
              <a:rPr lang="en-US" dirty="0"/>
              <a:t>More text on one line in this location if needed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bwMode="auto">
          <a:xfrm>
            <a:off x="328613" y="1827213"/>
            <a:ext cx="8455025" cy="36560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endParaRPr lang="en-US" dirty="0"/>
          </a:p>
          <a:p>
            <a:pPr lvl="4"/>
            <a:endParaRPr lang="en-US" dirty="0"/>
          </a:p>
        </p:txBody>
      </p:sp>
      <p:sp>
        <p:nvSpPr>
          <p:cNvPr id="67597" name="Rectangle 13"/>
          <p:cNvSpPr>
            <a:spLocks noGrp="1" noChangeArrowheads="1"/>
          </p:cNvSpPr>
          <p:nvPr>
            <p:ph type="title"/>
          </p:nvPr>
        </p:nvSpPr>
        <p:spPr bwMode="auto">
          <a:xfrm>
            <a:off x="328613" y="292100"/>
            <a:ext cx="86868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67636" name="Rectangle 52"/>
          <p:cNvSpPr>
            <a:spLocks noGrp="1" noChangeArrowheads="1"/>
          </p:cNvSpPr>
          <p:nvPr>
            <p:ph type="sldNum" sz="quarter" idx="4"/>
          </p:nvPr>
        </p:nvSpPr>
        <p:spPr bwMode="auto">
          <a:xfrm>
            <a:off x="328613" y="6524625"/>
            <a:ext cx="2124075"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defRPr sz="900">
                <a:solidFill>
                  <a:srgbClr val="7F7F7F"/>
                </a:solidFill>
                <a:latin typeface="Arial" pitchFamily="34" charset="0"/>
                <a:cs typeface="Arial" pitchFamily="34" charset="0"/>
              </a:defRPr>
            </a:lvl1pPr>
          </a:lstStyle>
          <a:p>
            <a:fld id="{92EDDE8C-FCD3-47EF-B8D4-5308179AEE2C}" type="slidenum">
              <a:rPr lang="en-US" smtClean="0"/>
              <a:pPr/>
              <a:t>‹#›</a:t>
            </a:fld>
            <a:endParaRPr lang="en-US" dirty="0"/>
          </a:p>
        </p:txBody>
      </p:sp>
      <p:pic>
        <p:nvPicPr>
          <p:cNvPr id="67637" name="Picture 53" descr="IBM-logo-50-black"/>
          <p:cNvPicPr>
            <a:picLocks noChangeAspect="1" noChangeArrowheads="1"/>
          </p:cNvPicPr>
          <p:nvPr userDrawn="1"/>
        </p:nvPicPr>
        <p:blipFill>
          <a:blip r:embed="rId30" cstate="print"/>
          <a:srcRect/>
          <a:stretch>
            <a:fillRect/>
          </a:stretch>
        </p:blipFill>
        <p:spPr bwMode="auto">
          <a:xfrm>
            <a:off x="8716963" y="6070600"/>
            <a:ext cx="215900" cy="577850"/>
          </a:xfrm>
          <a:prstGeom prst="rect">
            <a:avLst/>
          </a:prstGeom>
          <a:noFill/>
        </p:spPr>
      </p:pic>
      <p:sp>
        <p:nvSpPr>
          <p:cNvPr id="6" name="Rectangle 5"/>
          <p:cNvSpPr/>
          <p:nvPr userDrawn="1"/>
        </p:nvSpPr>
        <p:spPr>
          <a:xfrm>
            <a:off x="549275" y="6642556"/>
            <a:ext cx="8424420" cy="215444"/>
          </a:xfrm>
          <a:prstGeom prst="rect">
            <a:avLst/>
          </a:prstGeom>
        </p:spPr>
        <p:txBody>
          <a:bodyPr wrap="square">
            <a:spAutoFit/>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r>
              <a:rPr lang="en-US" sz="800" kern="1200" baseline="0" dirty="0">
                <a:solidFill>
                  <a:schemeClr val="tx1"/>
                </a:solidFill>
                <a:latin typeface="Arial" charset="0"/>
                <a:ea typeface="+mn-ea"/>
                <a:cs typeface="Arial" charset="0"/>
              </a:rPr>
              <a:t>Note: This report is based on internal IBM analysis and is not meant to be a statement of direction by IBM nor is IBM committing to any particular technology or solution.</a:t>
            </a:r>
            <a:endParaRPr lang="es-MX" sz="800" dirty="0"/>
          </a:p>
        </p:txBody>
      </p:sp>
    </p:spTree>
  </p:cSld>
  <p:clrMap bg1="lt1" tx1="dk1" bg2="lt2" tx2="dk2" accent1="accent1" accent2="accent2" accent3="accent3" accent4="accent4" accent5="accent5" accent6="accent6" hlink="hlink" folHlink="folHlink"/>
  <p:sldLayoutIdLst>
    <p:sldLayoutId id="2147483666" r:id="rId1"/>
    <p:sldLayoutId id="2147483653" r:id="rId2"/>
    <p:sldLayoutId id="2147483676" r:id="rId3"/>
    <p:sldLayoutId id="2147483677" r:id="rId4"/>
    <p:sldLayoutId id="2147483678" r:id="rId5"/>
    <p:sldLayoutId id="2147483679" r:id="rId6"/>
    <p:sldLayoutId id="2147483680" r:id="rId7"/>
    <p:sldLayoutId id="2147483681" r:id="rId8"/>
    <p:sldLayoutId id="2147483682" r:id="rId9"/>
    <p:sldLayoutId id="2147483687" r:id="rId10"/>
    <p:sldLayoutId id="2147483688" r:id="rId11"/>
    <p:sldLayoutId id="2147483686" r:id="rId12"/>
    <p:sldLayoutId id="2147483683" r:id="rId13"/>
    <p:sldLayoutId id="2147483684" r:id="rId14"/>
    <p:sldLayoutId id="2147483685" r:id="rId15"/>
    <p:sldLayoutId id="2147483693" r:id="rId16"/>
    <p:sldLayoutId id="2147483690" r:id="rId17"/>
    <p:sldLayoutId id="2147483691" r:id="rId18"/>
    <p:sldLayoutId id="2147483667" r:id="rId19"/>
    <p:sldLayoutId id="2147483668" r:id="rId20"/>
    <p:sldLayoutId id="2147483669" r:id="rId21"/>
    <p:sldLayoutId id="2147483671" r:id="rId22"/>
    <p:sldLayoutId id="2147483672" r:id="rId23"/>
    <p:sldLayoutId id="2147483673" r:id="rId24"/>
    <p:sldLayoutId id="2147483674" r:id="rId25"/>
    <p:sldLayoutId id="2147483675" r:id="rId26"/>
    <p:sldLayoutId id="2147483694" r:id="rId27"/>
    <p:sldLayoutId id="2147483695" r:id="rId28"/>
  </p:sldLayoutIdLst>
  <p:hf hdr="0" dt="0"/>
  <p:txStyles>
    <p:titleStyle>
      <a:lvl1pPr algn="l" rtl="0" fontAlgn="base">
        <a:lnSpc>
          <a:spcPct val="90000"/>
        </a:lnSpc>
        <a:spcBef>
          <a:spcPct val="0"/>
        </a:spcBef>
        <a:spcAft>
          <a:spcPct val="0"/>
        </a:spcAft>
        <a:defRPr sz="2800">
          <a:solidFill>
            <a:srgbClr val="191919"/>
          </a:solidFill>
          <a:latin typeface="Arial" pitchFamily="34"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p:titleStyle>
    <p:bodyStyle>
      <a:lvl1pPr marL="173038" indent="-173038" algn="l" rtl="0" fontAlgn="base">
        <a:spcBef>
          <a:spcPct val="50000"/>
        </a:spcBef>
        <a:spcAft>
          <a:spcPct val="0"/>
        </a:spcAft>
        <a:buClr>
          <a:srgbClr val="6D6E70"/>
        </a:buClr>
        <a:buSzPct val="90000"/>
        <a:buFont typeface="Wingdings" pitchFamily="2" charset="2"/>
        <a:buChar char="§"/>
        <a:defRPr sz="1600">
          <a:solidFill>
            <a:srgbClr val="6D6E70"/>
          </a:solidFill>
          <a:latin typeface="Arial" pitchFamily="34" charset="0"/>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rgbClr val="6D6E70"/>
          </a:solidFill>
          <a:latin typeface="Arial" pitchFamily="34" charset="0"/>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rgbClr val="6D6E70"/>
          </a:solidFill>
          <a:latin typeface="Arial" pitchFamily="34" charset="0"/>
          <a:cs typeface="Arial" pitchFamily="34" charset="0"/>
        </a:defRPr>
      </a:lvl3pPr>
      <a:lvl4pPr marL="1203325" indent="-173038" algn="l" rtl="0" fontAlgn="base">
        <a:spcBef>
          <a:spcPct val="20000"/>
        </a:spcBef>
        <a:spcAft>
          <a:spcPct val="0"/>
        </a:spcAft>
        <a:buClr>
          <a:schemeClr val="bg1"/>
        </a:buClr>
        <a:defRPr sz="1600">
          <a:solidFill>
            <a:schemeClr val="bg1"/>
          </a:solidFill>
          <a:latin typeface="Arial" charset="0"/>
        </a:defRPr>
      </a:lvl4pPr>
      <a:lvl5pPr marL="1539875" indent="-163513" algn="l" rtl="0" fontAlgn="base">
        <a:spcBef>
          <a:spcPct val="20000"/>
        </a:spcBef>
        <a:spcAft>
          <a:spcPct val="0"/>
        </a:spcAft>
        <a:buClr>
          <a:schemeClr val="bg1"/>
        </a:buClr>
        <a:buChar char="»"/>
        <a:defRPr sz="1600">
          <a:solidFill>
            <a:schemeClr val="bg1"/>
          </a:solidFill>
          <a:latin typeface="Arial" charset="0"/>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twitter.com/" TargetMode="External"/><Relationship Id="rId13" Type="http://schemas.openxmlformats.org/officeDocument/2006/relationships/image" Target="../media/image24.png"/><Relationship Id="rId3" Type="http://schemas.openxmlformats.org/officeDocument/2006/relationships/hyperlink" Target="https://www.google.com/search?q=%22cloud+computing%22" TargetMode="External"/><Relationship Id="rId7" Type="http://schemas.openxmlformats.org/officeDocument/2006/relationships/hyperlink" Target="https://twitter.com/search?q=" TargetMode="External"/><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google.com/search?q=intitle:%22cloud+computing%22+site:slideshare.net" TargetMode="External"/><Relationship Id="rId11" Type="http://schemas.openxmlformats.org/officeDocument/2006/relationships/hyperlink" Target="http://www.youtube.com/results?search_query=%22cloud+computing%22,+channel" TargetMode="External"/><Relationship Id="rId5" Type="http://schemas.openxmlformats.org/officeDocument/2006/relationships/hyperlink" Target="http://pinterest.com/search/pins/?q=%22cloud+computing%22" TargetMode="External"/><Relationship Id="rId10" Type="http://schemas.openxmlformats.org/officeDocument/2006/relationships/hyperlink" Target="http://www.youtube.com/results?search_query=%22cloud+computing%22,+playlist" TargetMode="External"/><Relationship Id="rId4" Type="http://schemas.openxmlformats.org/officeDocument/2006/relationships/hyperlink" Target="https://www.google.com/search?q=%22cloud+computing%22+site:www.linkedin.com/groups" TargetMode="External"/><Relationship Id="rId9" Type="http://schemas.openxmlformats.org/officeDocument/2006/relationships/hyperlink" Target="http://www.tumblr.com/tagged/cloud+computing" TargetMode="External"/><Relationship Id="rId14" Type="http://schemas.openxmlformats.org/officeDocument/2006/relationships/hyperlink" Target="https://www.linkedin.com/search/results/groups/?keywords=Cloud%20Computi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instagram.com/explore/tags/ibmcloud/" TargetMode="External"/><Relationship Id="rId13" Type="http://schemas.openxmlformats.org/officeDocument/2006/relationships/image" Target="../media/image18.png"/><Relationship Id="rId3" Type="http://schemas.openxmlformats.org/officeDocument/2006/relationships/hyperlink" Target="http://thoughtsoncloud.com/" TargetMode="External"/><Relationship Id="rId7" Type="http://schemas.openxmlformats.org/officeDocument/2006/relationships/hyperlink" Target="http://www.facebook.com/IBMCloud" TargetMode="External"/><Relationship Id="rId12" Type="http://schemas.openxmlformats.org/officeDocument/2006/relationships/hyperlink" Target="http://www.ibm.com/developerworks/cloud/connect.html" TargetMode="External"/><Relationship Id="rId17"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hyperlink" Target="https://twitter.com/search?q=" TargetMode="External"/><Relationship Id="rId11" Type="http://schemas.openxmlformats.org/officeDocument/2006/relationships/hyperlink" Target="http://www.linkedin.com/groups/IBM-Cloud-Computing-2002441" TargetMode="External"/><Relationship Id="rId5" Type="http://schemas.openxmlformats.org/officeDocument/2006/relationships/hyperlink" Target="http://twitter.com/ibmcloud" TargetMode="External"/><Relationship Id="rId15" Type="http://schemas.openxmlformats.org/officeDocument/2006/relationships/image" Target="../media/image25.png"/><Relationship Id="rId10" Type="http://schemas.openxmlformats.org/officeDocument/2006/relationships/hyperlink" Target="https://plus.google.com/u/0/105308978410787250865/" TargetMode="External"/><Relationship Id="rId4" Type="http://schemas.openxmlformats.org/officeDocument/2006/relationships/hyperlink" Target="https://www.ibm.com/developerworks/community/blogs/home/tags/cloud?lang=en" TargetMode="External"/><Relationship Id="rId9" Type="http://schemas.openxmlformats.org/officeDocument/2006/relationships/hyperlink" Target="http://www.youtube.com/user/IBMCloud" TargetMode="External"/><Relationship Id="rId14" Type="http://schemas.openxmlformats.org/officeDocument/2006/relationships/hyperlink" Target="https://www.youtube.com/user/IBMCloud"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cloudtweaks.com/2017/01/year-adopt-ai-focused-cloud/" TargetMode="External"/><Relationship Id="rId13" Type="http://schemas.openxmlformats.org/officeDocument/2006/relationships/hyperlink" Target="http://www.silicon.co.uk/cloud/trends-expect-cloud-2017-203891" TargetMode="External"/><Relationship Id="rId3" Type="http://schemas.openxmlformats.org/officeDocument/2006/relationships/image" Target="../media/image18.png"/><Relationship Id="rId7" Type="http://schemas.openxmlformats.org/officeDocument/2006/relationships/hyperlink" Target="http://cloudacademy.com/blog/2017-trends-in-cloud-computing/" TargetMode="External"/><Relationship Id="rId12" Type="http://schemas.openxmlformats.org/officeDocument/2006/relationships/hyperlink" Target="http://www.idg.tv/video/72097/trends-in-enterprise-cloud-adoption" TargetMode="External"/><Relationship Id="rId2" Type="http://schemas.openxmlformats.org/officeDocument/2006/relationships/notesSlide" Target="../notesSlides/notesSlide11.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hyperlink" Target="http://www.cio-today.com/article/index.php?story_id=13100267X00R" TargetMode="External"/><Relationship Id="rId11" Type="http://schemas.openxmlformats.org/officeDocument/2006/relationships/hyperlink" Target="http://www.infoworld.com/article/3155764/cloud-computing/3-reasons-why-2017-will-see-massive-cloud-migration.html" TargetMode="External"/><Relationship Id="rId5" Type="http://schemas.openxmlformats.org/officeDocument/2006/relationships/hyperlink" Target="https://www.bloomberg.com/enterprise/blog/5-trends-cloud-computing-data-center-2017/" TargetMode="External"/><Relationship Id="rId15" Type="http://schemas.openxmlformats.org/officeDocument/2006/relationships/image" Target="../media/image28.png"/><Relationship Id="rId10" Type="http://schemas.openxmlformats.org/officeDocument/2006/relationships/hyperlink" Target="http://reg.interop.com/inlv17-stateofcloud?kcode=inlv17_cr_iw_em" TargetMode="External"/><Relationship Id="rId4" Type="http://schemas.openxmlformats.org/officeDocument/2006/relationships/hyperlink" Target="https://451research.com/report-long?icid=4046&amp;task=download&amp;file=summary" TargetMode="External"/><Relationship Id="rId9" Type="http://schemas.openxmlformats.org/officeDocument/2006/relationships/hyperlink" Target="https://www.ibm.com/blogs/cloud-computing/2017/01/adopting-cloud-managed-services/" TargetMode="External"/><Relationship Id="rId14" Type="http://schemas.openxmlformats.org/officeDocument/2006/relationships/hyperlink" Target="http://www.ibm.com/cloud-computing/what-is-cloud-computing.htm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informationweek.com/cloud.asp" TargetMode="External"/><Relationship Id="rId13" Type="http://schemas.openxmlformats.org/officeDocument/2006/relationships/hyperlink" Target="http://www.networkcomputing.com/cloud-computing" TargetMode="External"/><Relationship Id="rId18" Type="http://schemas.openxmlformats.org/officeDocument/2006/relationships/hyperlink" Target="http://en.wikipedia.org/wiki/Network_as_a_service" TargetMode="External"/><Relationship Id="rId3" Type="http://schemas.openxmlformats.org/officeDocument/2006/relationships/hyperlink" Target="http://www.cio.com/topic/3024/Cloud_Computing" TargetMode="External"/><Relationship Id="rId21" Type="http://schemas.openxmlformats.org/officeDocument/2006/relationships/image" Target="../media/image30.png"/><Relationship Id="rId7" Type="http://schemas.openxmlformats.org/officeDocument/2006/relationships/hyperlink" Target="http://computer.howstuffworks.com/cloud-computing/cloud-computing.htm" TargetMode="External"/><Relationship Id="rId12" Type="http://schemas.openxmlformats.org/officeDocument/2006/relationships/hyperlink" Target="http://www.infoworld.com/d/cloud-computing" TargetMode="External"/><Relationship Id="rId17" Type="http://schemas.openxmlformats.org/officeDocument/2006/relationships/hyperlink" Target="http://en.wikipedia.org/wiki/Software_as_a_service" TargetMode="External"/><Relationship Id="rId2" Type="http://schemas.openxmlformats.org/officeDocument/2006/relationships/notesSlide" Target="../notesSlides/notesSlide12.xml"/><Relationship Id="rId16" Type="http://schemas.openxmlformats.org/officeDocument/2006/relationships/hyperlink" Target="http://en.wikipedia.org/wiki/Platform_as_a_service" TargetMode="External"/><Relationship Id="rId20" Type="http://schemas.openxmlformats.org/officeDocument/2006/relationships/hyperlink" Target="https://en.wikipedia.org/wiki/Fog_computing" TargetMode="External"/><Relationship Id="rId1" Type="http://schemas.openxmlformats.org/officeDocument/2006/relationships/slideLayout" Target="../slideLayouts/slideLayout1.xml"/><Relationship Id="rId6" Type="http://schemas.openxmlformats.org/officeDocument/2006/relationships/hyperlink" Target="http://www.forbes.com/cloud-computing/" TargetMode="External"/><Relationship Id="rId11" Type="http://schemas.openxmlformats.org/officeDocument/2006/relationships/hyperlink" Target="http://www.informationweek.com/infrastructure-as-a-service.asp" TargetMode="External"/><Relationship Id="rId5" Type="http://schemas.openxmlformats.org/officeDocument/2006/relationships/hyperlink" Target="http://www.eweek.com/cloud/" TargetMode="External"/><Relationship Id="rId15" Type="http://schemas.openxmlformats.org/officeDocument/2006/relationships/hyperlink" Target="http://en.wikipedia.org/wiki/Cloud_computing" TargetMode="External"/><Relationship Id="rId10" Type="http://schemas.openxmlformats.org/officeDocument/2006/relationships/hyperlink" Target="http://www.informationweek.com/platform-as-a-service.asp" TargetMode="External"/><Relationship Id="rId19" Type="http://schemas.openxmlformats.org/officeDocument/2006/relationships/hyperlink" Target="http://en.wikipedia.org/wiki/Cloud_storage" TargetMode="External"/><Relationship Id="rId4" Type="http://schemas.openxmlformats.org/officeDocument/2006/relationships/hyperlink" Target="http://www.computerworld.com/s/topic/158/Cloud+Computing" TargetMode="External"/><Relationship Id="rId9" Type="http://schemas.openxmlformats.org/officeDocument/2006/relationships/hyperlink" Target="http://www.informationweek.com/software-as-a-service.asp" TargetMode="External"/><Relationship Id="rId14" Type="http://schemas.openxmlformats.org/officeDocument/2006/relationships/hyperlink" Target="http://www.networkworld.com/topics/cloud-computing.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research.ibm.com/5-in-5/" TargetMode="External"/><Relationship Id="rId3" Type="http://schemas.openxmlformats.org/officeDocument/2006/relationships/hyperlink" Target="http://www.slideshare.net/HorizonWatching" TargetMode="External"/><Relationship Id="rId7" Type="http://schemas.openxmlformats.org/officeDocument/2006/relationships/hyperlink" Target="http://ibmresearchnews.blogspot.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research.ibm.com/" TargetMode="External"/><Relationship Id="rId5" Type="http://schemas.openxmlformats.org/officeDocument/2006/relationships/hyperlink" Target="http://www-935.ibm.com/services/us/gbs/thoughtleadership/" TargetMode="External"/><Relationship Id="rId10" Type="http://schemas.openxmlformats.org/officeDocument/2006/relationships/hyperlink" Target="https://www.youtube.com/user/ibmthinkacademy" TargetMode="External"/><Relationship Id="rId4" Type="http://schemas.openxmlformats.org/officeDocument/2006/relationships/hyperlink" Target="http://www-03.ibm.com/ibm/academy/index.html" TargetMode="External"/><Relationship Id="rId9" Type="http://schemas.openxmlformats.org/officeDocument/2006/relationships/hyperlink" Target="http://www.ibm.com/blogs/thin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lideshare.net/horizonwatching"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hyperlink" Target="https://www.forrester.com/webinar/Welcome+To+The+Clouds+Second+Decade+10+Key+Developments+In+Cloud+Computing+You+Must+Know/-/E-WEB22903"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idc.com/promo/thirdplatform/fourpillars/cloud" TargetMode="External"/><Relationship Id="rId5" Type="http://schemas.openxmlformats.org/officeDocument/2006/relationships/hyperlink" Target="https://www.ibm.com/developerworks/community/blogs/5things/entry/5_Things_to_Know_about_Shifts_in_Key_Business_Drivers_for_Cloud_Computing_Usage?lang=en"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gartner.com/doc/3512924/market-trends-convergence-iaas-paas"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hyperlink" Target="http://www.zdnet.com/article/the-clouds-future-is-vertical/" TargetMode="External"/><Relationship Id="rId5" Type="http://schemas.openxmlformats.org/officeDocument/2006/relationships/image" Target="../media/image13.png"/><Relationship Id="rId4" Type="http://schemas.openxmlformats.org/officeDocument/2006/relationships/hyperlink" Target="https://www.ibm.com/blogs/cloud-computing/2016/12/future-cloud-a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logs.forrester.com/charlie_dai/17-02-03-master_the_cloud_native_solution_ecosystem_of_container_software"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hyperlink" Target="https://www.idc.com/getdoc.jsp?containerId=prUS42056316" TargetMode="External"/><Relationship Id="rId4" Type="http://schemas.openxmlformats.org/officeDocument/2006/relationships/hyperlink" Target="https://451research.com/report-short?entityId=89913&amp;referrer=marketing&amp;utm_source=website_homepage&amp;utm_medium=website&amp;utm_term=business_applications&amp;utm_content=apply_for_trial&amp;utm_campaign=2016_market_insigh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hyperlink" Target="http://www.forbes.com/sites/ibm/2017/01/03/learn-about-the-top-five-trends-to-watch-in-cloud-computing-during-2017/#4fac08646e41" TargetMode="External"/><Relationship Id="rId5" Type="http://schemas.openxmlformats.org/officeDocument/2006/relationships/image" Target="../media/image15.png"/><Relationship Id="rId4" Type="http://schemas.openxmlformats.org/officeDocument/2006/relationships/hyperlink" Target="https://www.ibm.com/blogs/cloud-computing/2016/05/serverless-architecture-openwhisk/"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www.ibm.com/security/cloud/"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cio.com/article/3093453/cloud-computing/businesses-struggle-to-hire-workers-with-cloud-skills.html" TargetMode="External"/><Relationship Id="rId5" Type="http://schemas.openxmlformats.org/officeDocument/2006/relationships/image" Target="../media/image16.png"/><Relationship Id="rId4" Type="http://schemas.openxmlformats.org/officeDocument/2006/relationships/hyperlink" Target="http://www.cio.com/article/3106771/cloud-computing/the-top-challenges-of-cloud-adoption-and-optimization-you-must-plan-for.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hub.jazz.net/?utm_source=dw&amp;utm_campaign=bluemix&amp;utm_content=cloud-index&amp;utm_medium=landing" TargetMode="External"/><Relationship Id="rId13" Type="http://schemas.openxmlformats.org/officeDocument/2006/relationships/hyperlink" Target="http://www.ibm.com/developerworks/cloud/services.html" TargetMode="External"/><Relationship Id="rId18" Type="http://schemas.openxmlformats.org/officeDocument/2006/relationships/image" Target="../media/image20.png"/><Relationship Id="rId3" Type="http://schemas.openxmlformats.org/officeDocument/2006/relationships/hyperlink" Target="http://www.ibm.com/cloud-computing" TargetMode="External"/><Relationship Id="rId7" Type="http://schemas.openxmlformats.org/officeDocument/2006/relationships/hyperlink" Target="http://www.softlayer.com/" TargetMode="External"/><Relationship Id="rId12" Type="http://schemas.openxmlformats.org/officeDocument/2006/relationships/hyperlink" Target="http://www.ibm.com/developerworks/cloud/about.html" TargetMode="External"/><Relationship Id="rId17"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hyperlink" Target="https://console.ng.bluemix.net/" TargetMode="External"/><Relationship Id="rId11" Type="http://schemas.openxmlformats.org/officeDocument/2006/relationships/hyperlink" Target="http://www.ibm.com/developerworks/cloud/" TargetMode="External"/><Relationship Id="rId5" Type="http://schemas.openxmlformats.org/officeDocument/2006/relationships/hyperlink" Target="http://www.ibm.com/cloud-computing/us/en/cloud-solutions/" TargetMode="External"/><Relationship Id="rId15" Type="http://schemas.openxmlformats.org/officeDocument/2006/relationships/hyperlink" Target="http://www.redbooks.ibm.com/Redbooks.nsf/domains/cloud?Open" TargetMode="External"/><Relationship Id="rId10" Type="http://schemas.openxmlformats.org/officeDocument/2006/relationships/hyperlink" Target="https://www.ibm.com/cloud-computing/services/cloud-managed-services" TargetMode="External"/><Relationship Id="rId19" Type="http://schemas.openxmlformats.org/officeDocument/2006/relationships/hyperlink" Target="http://www.redbooks.ibm.com/redpapers/pdfs/redp5390.pdf" TargetMode="External"/><Relationship Id="rId4" Type="http://schemas.openxmlformats.org/officeDocument/2006/relationships/hyperlink" Target="http://www.ibm.com/marketplace/cloud" TargetMode="External"/><Relationship Id="rId9" Type="http://schemas.openxmlformats.org/officeDocument/2006/relationships/hyperlink" Target="https://www.ibm.com/cloud-computing/products/hybrid-integration/" TargetMode="External"/><Relationship Id="rId14" Type="http://schemas.openxmlformats.org/officeDocument/2006/relationships/hyperlink" Target="http://www-304.ibm.com/partnerworld/wps/servlet/ContentHandler/pw_com_sol_cloud_computin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artner.com/technology/research/cloud-computing/index.jsp" TargetMode="External"/><Relationship Id="rId13" Type="http://schemas.openxmlformats.org/officeDocument/2006/relationships/hyperlink" Target="https://www.srgresearch.com/research" TargetMode="External"/><Relationship Id="rId3" Type="http://schemas.openxmlformats.org/officeDocument/2006/relationships/hyperlink" Target="https://451research.com/search?keyword=cloud&amp;sector=906" TargetMode="External"/><Relationship Id="rId7" Type="http://schemas.openxmlformats.org/officeDocument/2006/relationships/hyperlink" Target="http://www.frost.com/srch/catalog-search.do?sortBy=D&amp;queryText=%22cloud+computing%22&amp;searchType=&amp;pageSize=12" TargetMode="External"/><Relationship Id="rId12" Type="http://schemas.openxmlformats.org/officeDocument/2006/relationships/hyperlink" Target="https://www.srgresearch.com/articles" TargetMode="External"/><Relationship Id="rId17" Type="http://schemas.openxmlformats.org/officeDocument/2006/relationships/hyperlink" Target="https://www.forrester.com/report/The+Public+Cloud+Services+Market+Will+Grow+Rapidly+To+236+Billion+In+2020/-/E-RES132004" TargetMode="External"/><Relationship Id="rId2" Type="http://schemas.openxmlformats.org/officeDocument/2006/relationships/notesSlide" Target="../notesSlides/notesSlide8.xml"/><Relationship Id="rId16" Type="http://schemas.openxmlformats.org/officeDocument/2006/relationships/hyperlink" Target="https://www.forrester.com/webinar/Welcome+To+The+Clouds+Second+Decade+10+Key+Developments+In+Cloud+Computing+You+Must+Know/-/E-WEB22903" TargetMode="External"/><Relationship Id="rId1" Type="http://schemas.openxmlformats.org/officeDocument/2006/relationships/slideLayout" Target="../slideLayouts/slideLayout1.xml"/><Relationship Id="rId6" Type="http://schemas.openxmlformats.org/officeDocument/2006/relationships/hyperlink" Target="http://www.forrester.com/search?N=10003+5014&amp;range=504001&amp;tmtxt=cloud" TargetMode="External"/><Relationship Id="rId11" Type="http://schemas.openxmlformats.org/officeDocument/2006/relationships/hyperlink" Target="http://www.idc.com/prodserv/idc_cloud.jsp" TargetMode="External"/><Relationship Id="rId5" Type="http://schemas.openxmlformats.org/officeDocument/2006/relationships/hyperlink" Target="http://www.forrester.com/Cloud-Computing" TargetMode="External"/><Relationship Id="rId15" Type="http://schemas.openxmlformats.org/officeDocument/2006/relationships/image" Target="../media/image22.png"/><Relationship Id="rId10" Type="http://schemas.openxmlformats.org/officeDocument/2006/relationships/hyperlink" Target="https://gigaom.com/topic/cloud/" TargetMode="External"/><Relationship Id="rId4" Type="http://schemas.openxmlformats.org/officeDocument/2006/relationships/hyperlink" Target="http://tbri.com/research-areas/cloud/" TargetMode="External"/><Relationship Id="rId9" Type="http://schemas.openxmlformats.org/officeDocument/2006/relationships/hyperlink" Target="https://www.google.com/search?q=%22cloud+computing%22+site:http://blogs.gartner.com" TargetMode="External"/><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38328" y="3778135"/>
            <a:ext cx="8503920" cy="338328"/>
          </a:xfrm>
        </p:spPr>
        <p:txBody>
          <a:bodyPr/>
          <a:lstStyle/>
          <a:p>
            <a:r>
              <a:rPr lang="en-US" sz="2400" dirty="0"/>
              <a:t>Mobile, </a:t>
            </a:r>
            <a:r>
              <a:rPr lang="en-US" sz="2400" dirty="0" err="1"/>
              <a:t>IoT</a:t>
            </a:r>
            <a:r>
              <a:rPr lang="en-US" sz="2400" dirty="0"/>
              <a:t> and AI drive increased cloud adoption</a:t>
            </a:r>
            <a:endParaRPr lang="en-US" dirty="0">
              <a:ea typeface="ＭＳ Ｐゴシック" charset="0"/>
            </a:endParaRPr>
          </a:p>
        </p:txBody>
      </p:sp>
      <p:sp>
        <p:nvSpPr>
          <p:cNvPr id="10" name="Text Placeholder 9"/>
          <p:cNvSpPr>
            <a:spLocks noGrp="1"/>
          </p:cNvSpPr>
          <p:nvPr>
            <p:ph type="body" sz="quarter" idx="11"/>
          </p:nvPr>
        </p:nvSpPr>
        <p:spPr>
          <a:xfrm>
            <a:off x="365760" y="5120640"/>
            <a:ext cx="7887694" cy="365760"/>
          </a:xfrm>
        </p:spPr>
        <p:txBody>
          <a:bodyPr/>
          <a:lstStyle/>
          <a:p>
            <a:pPr>
              <a:lnSpc>
                <a:spcPct val="100000"/>
              </a:lnSpc>
            </a:pPr>
            <a:r>
              <a:rPr lang="en-US" dirty="0">
                <a:solidFill>
                  <a:srgbClr val="808284"/>
                </a:solidFill>
              </a:rPr>
              <a:t>David Vincent, Senior Analyst, Cloud Market Development, MD&amp;I </a:t>
            </a:r>
          </a:p>
          <a:p>
            <a:pPr>
              <a:lnSpc>
                <a:spcPct val="100000"/>
              </a:lnSpc>
            </a:pPr>
            <a:r>
              <a:rPr lang="en-US" dirty="0">
                <a:solidFill>
                  <a:srgbClr val="808284"/>
                </a:solidFill>
              </a:rPr>
              <a:t>Bill Chamberlin,  Distinguished Market Intelligence Professional, MD&amp;I </a:t>
            </a:r>
            <a:r>
              <a:rPr lang="en-US" dirty="0" err="1">
                <a:solidFill>
                  <a:srgbClr val="808284"/>
                </a:solidFill>
              </a:rPr>
              <a:t>HorizonWatch</a:t>
            </a:r>
            <a:r>
              <a:rPr lang="en-US" dirty="0">
                <a:solidFill>
                  <a:srgbClr val="808284"/>
                </a:solidFill>
              </a:rPr>
              <a:t> </a:t>
            </a:r>
          </a:p>
          <a:p>
            <a:pPr>
              <a:lnSpc>
                <a:spcPct val="100000"/>
              </a:lnSpc>
            </a:pPr>
            <a:r>
              <a:rPr lang="en-US" dirty="0">
                <a:solidFill>
                  <a:srgbClr val="808284"/>
                </a:solidFill>
              </a:rPr>
              <a:t>February 15, 2017</a:t>
            </a:r>
          </a:p>
        </p:txBody>
      </p:sp>
      <p:sp>
        <p:nvSpPr>
          <p:cNvPr id="8" name="Title 7"/>
          <p:cNvSpPr>
            <a:spLocks noGrp="1"/>
          </p:cNvSpPr>
          <p:nvPr>
            <p:ph type="title"/>
          </p:nvPr>
        </p:nvSpPr>
        <p:spPr>
          <a:xfrm>
            <a:off x="338328" y="2355437"/>
            <a:ext cx="8503920" cy="1329595"/>
          </a:xfrm>
        </p:spPr>
        <p:txBody>
          <a:bodyPr/>
          <a:lstStyle/>
          <a:p>
            <a:r>
              <a:rPr lang="en-US" dirty="0"/>
              <a:t>Cloud Computing Trend Report,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93688" y="392906"/>
            <a:ext cx="8458200" cy="387798"/>
          </a:xfrm>
        </p:spPr>
        <p:txBody>
          <a:bodyPr/>
          <a:lstStyle/>
          <a:p>
            <a:r>
              <a:rPr lang="en-US" dirty="0">
                <a:solidFill>
                  <a:schemeClr val="tx2"/>
                </a:solidFill>
              </a:rPr>
              <a:t>Selected Social Media Websites &amp; Searches</a:t>
            </a:r>
          </a:p>
        </p:txBody>
      </p:sp>
      <p:sp>
        <p:nvSpPr>
          <p:cNvPr id="40962" name="Slide Number Placeholder 3"/>
          <p:cNvSpPr>
            <a:spLocks noGrp="1"/>
          </p:cNvSpPr>
          <p:nvPr>
            <p:ph type="sldNum" sz="quarter" idx="10"/>
          </p:nvPr>
        </p:nvSpPr>
        <p:spPr>
          <a:noFill/>
        </p:spPr>
        <p:txBody>
          <a:bodyPr/>
          <a:lstStyle/>
          <a:p>
            <a:fld id="{E313FBDC-A3DF-4388-A419-BE69EED7679A}" type="slidenum">
              <a:rPr lang="en-US"/>
              <a:pPr/>
              <a:t>10</a:t>
            </a:fld>
            <a:endParaRPr lang="en-US"/>
          </a:p>
        </p:txBody>
      </p:sp>
      <p:sp>
        <p:nvSpPr>
          <p:cNvPr id="4" name="Footer Placeholder 3"/>
          <p:cNvSpPr>
            <a:spLocks noGrp="1"/>
          </p:cNvSpPr>
          <p:nvPr>
            <p:ph type="ftr" sz="quarter" idx="11"/>
          </p:nvPr>
        </p:nvSpPr>
        <p:spPr/>
        <p:txBody>
          <a:bodyPr/>
          <a:lstStyle/>
          <a:p>
            <a:pPr>
              <a:defRPr/>
            </a:pPr>
            <a:r>
              <a:rPr lang="en-US"/>
              <a:t> </a:t>
            </a:r>
            <a:endParaRPr lang="en-US" dirty="0"/>
          </a:p>
        </p:txBody>
      </p:sp>
      <p:sp>
        <p:nvSpPr>
          <p:cNvPr id="18" name="Date Placeholder 8"/>
          <p:cNvSpPr>
            <a:spLocks noGrp="1"/>
          </p:cNvSpPr>
          <p:nvPr>
            <p:ph type="dt" sz="half" idx="12"/>
          </p:nvPr>
        </p:nvSpPr>
        <p:spPr>
          <a:xfrm>
            <a:off x="0" y="6537325"/>
            <a:ext cx="1004888" cy="184150"/>
          </a:xfrm>
        </p:spPr>
        <p:txBody>
          <a:bodyPr/>
          <a:lstStyle/>
          <a:p>
            <a:r>
              <a:rPr lang="en-US" dirty="0"/>
              <a:t> </a:t>
            </a:r>
          </a:p>
        </p:txBody>
      </p:sp>
      <p:sp>
        <p:nvSpPr>
          <p:cNvPr id="40966" name="Text Box 5"/>
          <p:cNvSpPr txBox="1">
            <a:spLocks noChangeArrowheads="1"/>
          </p:cNvSpPr>
          <p:nvPr/>
        </p:nvSpPr>
        <p:spPr bwMode="auto">
          <a:xfrm>
            <a:off x="232229" y="1477456"/>
            <a:ext cx="4251281" cy="3231654"/>
          </a:xfrm>
          <a:prstGeom prst="rect">
            <a:avLst/>
          </a:prstGeom>
          <a:noFill/>
          <a:ln w="9525">
            <a:noFill/>
            <a:miter lim="800000"/>
            <a:headEnd/>
            <a:tailEnd/>
          </a:ln>
        </p:spPr>
        <p:txBody>
          <a:bodyPr wrap="square">
            <a:spAutoFit/>
          </a:bodyPr>
          <a:lstStyle/>
          <a:p>
            <a:pPr marL="285750" indent="-285750" algn="l">
              <a:spcBef>
                <a:spcPts val="1200"/>
              </a:spcBef>
              <a:buFont typeface="Wingdings" panose="05000000000000000000" pitchFamily="2" charset="2"/>
              <a:buChar char="§"/>
            </a:pPr>
            <a:r>
              <a:rPr lang="en-US" sz="1600" dirty="0">
                <a:solidFill>
                  <a:schemeClr val="tx1"/>
                </a:solidFill>
              </a:rPr>
              <a:t>Google Search:  </a:t>
            </a:r>
            <a:r>
              <a:rPr lang="en-US" sz="1600" dirty="0">
                <a:solidFill>
                  <a:schemeClr val="tx1"/>
                </a:solidFill>
                <a:hlinkClick r:id="rId3" invalidUrl="https://www.google.com/search?q=&quot;cloud+computing&quot;"/>
              </a:rPr>
              <a:t>Cloud Computing</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LinkedIn Group Search:  </a:t>
            </a:r>
            <a:r>
              <a:rPr lang="en-US" sz="1600" dirty="0">
                <a:solidFill>
                  <a:schemeClr val="tx1"/>
                </a:solidFill>
                <a:hlinkClick r:id="rId4" invalidUrl="https://www.google.com/search?q=&quot;cloud+computing&quot;+site:www.linkedin.com/groups"/>
              </a:rPr>
              <a:t>Cloud Computing</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err="1">
                <a:solidFill>
                  <a:schemeClr val="tx1"/>
                </a:solidFill>
              </a:rPr>
              <a:t>Pinterest</a:t>
            </a:r>
            <a:r>
              <a:rPr lang="en-US" sz="1600" dirty="0">
                <a:solidFill>
                  <a:schemeClr val="tx1"/>
                </a:solidFill>
              </a:rPr>
              <a:t> Search:  </a:t>
            </a:r>
            <a:r>
              <a:rPr lang="en-US" sz="1600" dirty="0">
                <a:solidFill>
                  <a:schemeClr val="tx1"/>
                </a:solidFill>
                <a:hlinkClick r:id="rId5" invalidUrl="http://pinterest.com/search/pins/?q=&quot;cloud+computing&quot;"/>
              </a:rPr>
              <a:t>Cloud Computing</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err="1">
                <a:solidFill>
                  <a:schemeClr val="tx1"/>
                </a:solidFill>
              </a:rPr>
              <a:t>Slideshare</a:t>
            </a:r>
            <a:r>
              <a:rPr lang="en-US" sz="1600" dirty="0">
                <a:solidFill>
                  <a:schemeClr val="tx1"/>
                </a:solidFill>
              </a:rPr>
              <a:t> search:  </a:t>
            </a:r>
            <a:r>
              <a:rPr lang="en-US" sz="1600" dirty="0">
                <a:solidFill>
                  <a:schemeClr val="tx1"/>
                </a:solidFill>
                <a:hlinkClick r:id="rId6" invalidUrl="https://www.google.com/search?q=intitle:&quot;cloud+computing&quot;+site:slideshare.net"/>
              </a:rPr>
              <a:t>Cloud Computing</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Twitter hashtags: </a:t>
            </a:r>
            <a:r>
              <a:rPr lang="en-US" sz="1600" dirty="0">
                <a:solidFill>
                  <a:schemeClr val="tx1"/>
                </a:solidFill>
                <a:hlinkClick r:id="rId7"/>
              </a:rPr>
              <a:t>#cloud</a:t>
            </a:r>
            <a:r>
              <a:rPr lang="en-US" sz="1600" dirty="0">
                <a:solidFill>
                  <a:schemeClr val="tx1"/>
                </a:solidFill>
              </a:rPr>
              <a:t> /  </a:t>
            </a:r>
            <a:r>
              <a:rPr lang="en-US" sz="1600" dirty="0">
                <a:solidFill>
                  <a:schemeClr val="tx1"/>
                </a:solidFill>
                <a:hlinkClick r:id="rId8"/>
              </a:rPr>
              <a:t>#</a:t>
            </a:r>
            <a:r>
              <a:rPr lang="en-US" sz="1600" dirty="0" err="1">
                <a:solidFill>
                  <a:schemeClr val="tx1"/>
                </a:solidFill>
                <a:hlinkClick r:id="rId7"/>
              </a:rPr>
              <a:t>cloudcomputing</a:t>
            </a:r>
            <a:r>
              <a:rPr lang="en-US" sz="1600" dirty="0">
                <a:solidFill>
                  <a:schemeClr val="tx1"/>
                </a:solidFill>
              </a:rPr>
              <a:t> / </a:t>
            </a:r>
            <a:r>
              <a:rPr lang="en-US" sz="1600" dirty="0">
                <a:solidFill>
                  <a:schemeClr val="tx1"/>
                </a:solidFill>
                <a:hlinkClick r:id="rId7"/>
              </a:rPr>
              <a:t>#</a:t>
            </a:r>
            <a:r>
              <a:rPr lang="en-US" sz="1600" dirty="0" err="1">
                <a:solidFill>
                  <a:schemeClr val="tx1"/>
                </a:solidFill>
                <a:hlinkClick r:id="rId7"/>
              </a:rPr>
              <a:t>cloudchat</a:t>
            </a:r>
            <a:endParaRPr lang="en-US" sz="1600" dirty="0">
              <a:solidFill>
                <a:schemeClr val="tx1"/>
              </a:solidFill>
            </a:endParaRPr>
          </a:p>
          <a:p>
            <a:pPr marL="285750" indent="-285750" algn="l">
              <a:spcBef>
                <a:spcPts val="1200"/>
              </a:spcBef>
              <a:buFont typeface="Wingdings" panose="05000000000000000000" pitchFamily="2" charset="2"/>
              <a:buChar char="§"/>
            </a:pPr>
            <a:r>
              <a:rPr lang="en-US" sz="1600" dirty="0" err="1">
                <a:solidFill>
                  <a:schemeClr val="tx1"/>
                </a:solidFill>
              </a:rPr>
              <a:t>Tumblr</a:t>
            </a:r>
            <a:r>
              <a:rPr lang="en-US" sz="1600" dirty="0">
                <a:solidFill>
                  <a:schemeClr val="tx1"/>
                </a:solidFill>
              </a:rPr>
              <a:t> Search:  </a:t>
            </a:r>
            <a:r>
              <a:rPr lang="en-US" sz="1600" dirty="0">
                <a:solidFill>
                  <a:schemeClr val="tx1"/>
                </a:solidFill>
                <a:hlinkClick r:id="rId9"/>
              </a:rPr>
              <a:t>Cloud Computing</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YouTube:  </a:t>
            </a:r>
            <a:r>
              <a:rPr lang="en-US" sz="1600" dirty="0">
                <a:solidFill>
                  <a:schemeClr val="tx1"/>
                </a:solidFill>
                <a:hlinkClick r:id="rId10" invalidUrl="http://www.youtube.com/results?search_query=&quot;cloud+computing&quot;,+playlist"/>
              </a:rPr>
              <a:t>Cloud Computing Playlists</a:t>
            </a:r>
            <a:r>
              <a:rPr lang="en-US" sz="1600" dirty="0">
                <a:solidFill>
                  <a:schemeClr val="tx1"/>
                </a:solidFill>
              </a:rPr>
              <a:t> and </a:t>
            </a:r>
            <a:r>
              <a:rPr lang="en-US" sz="1600" dirty="0">
                <a:solidFill>
                  <a:schemeClr val="tx1"/>
                </a:solidFill>
                <a:hlinkClick r:id="rId11" invalidUrl="http://www.youtube.com/results?search_query=&quot;cloud+computing&quot;,+channel"/>
              </a:rPr>
              <a:t>Cloud Computing Channels</a:t>
            </a:r>
            <a:r>
              <a:rPr lang="en-US" sz="1600" dirty="0">
                <a:solidFill>
                  <a:schemeClr val="tx1"/>
                </a:solidFill>
              </a:rPr>
              <a:t> </a:t>
            </a:r>
          </a:p>
        </p:txBody>
      </p:sp>
      <p:pic>
        <p:nvPicPr>
          <p:cNvPr id="2" name="Picture 1"/>
          <p:cNvPicPr>
            <a:picLocks noChangeAspect="1"/>
          </p:cNvPicPr>
          <p:nvPr/>
        </p:nvPicPr>
        <p:blipFill>
          <a:blip r:embed="rId12"/>
          <a:stretch>
            <a:fillRect/>
          </a:stretch>
        </p:blipFill>
        <p:spPr>
          <a:xfrm>
            <a:off x="5125991" y="1665443"/>
            <a:ext cx="2927080" cy="1467371"/>
          </a:xfrm>
          <a:prstGeom prst="rect">
            <a:avLst/>
          </a:prstGeom>
          <a:ln>
            <a:solidFill>
              <a:schemeClr val="accent1"/>
            </a:solidFill>
          </a:ln>
        </p:spPr>
      </p:pic>
      <p:sp>
        <p:nvSpPr>
          <p:cNvPr id="3" name="Rectangle 2"/>
          <p:cNvSpPr/>
          <p:nvPr/>
        </p:nvSpPr>
        <p:spPr>
          <a:xfrm>
            <a:off x="5125991" y="1379211"/>
            <a:ext cx="2675732" cy="258532"/>
          </a:xfrm>
          <a:prstGeom prst="rect">
            <a:avLst/>
          </a:prstGeom>
        </p:spPr>
        <p:txBody>
          <a:bodyPr wrap="none">
            <a:spAutoFit/>
          </a:bodyPr>
          <a:lstStyle/>
          <a:p>
            <a:pPr algn="l">
              <a:spcBef>
                <a:spcPts val="1200"/>
              </a:spcBef>
            </a:pPr>
            <a:r>
              <a:rPr lang="en-US" sz="1200" dirty="0">
                <a:solidFill>
                  <a:schemeClr val="tx1"/>
                </a:solidFill>
              </a:rPr>
              <a:t>Pinterest Search:  </a:t>
            </a:r>
            <a:r>
              <a:rPr lang="en-US" sz="1200" dirty="0">
                <a:solidFill>
                  <a:schemeClr val="tx1"/>
                </a:solidFill>
                <a:hlinkClick r:id="rId5" invalidUrl="http://pinterest.com/search/pins/?q=&quot;cloud+computing&quot;"/>
              </a:rPr>
              <a:t>Cloud Computing</a:t>
            </a:r>
            <a:r>
              <a:rPr lang="en-US" sz="1200" dirty="0">
                <a:solidFill>
                  <a:schemeClr val="tx1"/>
                </a:solidFill>
              </a:rPr>
              <a:t> </a:t>
            </a:r>
          </a:p>
        </p:txBody>
      </p:sp>
      <p:pic>
        <p:nvPicPr>
          <p:cNvPr id="5" name="Picture 4"/>
          <p:cNvPicPr>
            <a:picLocks noChangeAspect="1"/>
          </p:cNvPicPr>
          <p:nvPr/>
        </p:nvPicPr>
        <p:blipFill>
          <a:blip r:embed="rId13"/>
          <a:stretch>
            <a:fillRect/>
          </a:stretch>
        </p:blipFill>
        <p:spPr>
          <a:xfrm>
            <a:off x="5125990" y="3758735"/>
            <a:ext cx="3068453" cy="2570503"/>
          </a:xfrm>
          <a:prstGeom prst="rect">
            <a:avLst/>
          </a:prstGeom>
          <a:ln>
            <a:solidFill>
              <a:schemeClr val="accent4">
                <a:lumMod val="50000"/>
              </a:schemeClr>
            </a:solidFill>
          </a:ln>
        </p:spPr>
      </p:pic>
      <p:sp>
        <p:nvSpPr>
          <p:cNvPr id="11" name="Rectangle 10"/>
          <p:cNvSpPr/>
          <p:nvPr/>
        </p:nvSpPr>
        <p:spPr>
          <a:xfrm>
            <a:off x="5021780" y="3419046"/>
            <a:ext cx="3118161" cy="258532"/>
          </a:xfrm>
          <a:prstGeom prst="rect">
            <a:avLst/>
          </a:prstGeom>
        </p:spPr>
        <p:txBody>
          <a:bodyPr wrap="none">
            <a:spAutoFit/>
          </a:bodyPr>
          <a:lstStyle/>
          <a:p>
            <a:pPr algn="l">
              <a:spcBef>
                <a:spcPts val="1200"/>
              </a:spcBef>
            </a:pPr>
            <a:r>
              <a:rPr lang="en-US" sz="1200" dirty="0">
                <a:solidFill>
                  <a:schemeClr val="tx1"/>
                </a:solidFill>
              </a:rPr>
              <a:t>LinkedIn Group Search:  </a:t>
            </a:r>
            <a:r>
              <a:rPr lang="en-US" sz="1200" dirty="0">
                <a:solidFill>
                  <a:schemeClr val="tx1"/>
                </a:solidFill>
                <a:hlinkClick r:id="rId14" invalidUrl="https://www.linkedin.com/search/results/groups/?keywords=Cloud Computing"/>
              </a:rPr>
              <a:t>Cloud Computing</a:t>
            </a:r>
            <a:r>
              <a:rPr lang="en-US" sz="1200" dirty="0">
                <a:solidFill>
                  <a:schemeClr val="tx1"/>
                </a:solidFill>
              </a:rPr>
              <a:t> </a:t>
            </a:r>
          </a:p>
        </p:txBody>
      </p:sp>
      <p:sp>
        <p:nvSpPr>
          <p:cNvPr id="12" name="Oval 10"/>
          <p:cNvSpPr>
            <a:spLocks noChangeArrowheads="1"/>
          </p:cNvSpPr>
          <p:nvPr/>
        </p:nvSpPr>
        <p:spPr bwMode="auto">
          <a:xfrm>
            <a:off x="293688" y="12526"/>
            <a:ext cx="2355850" cy="239713"/>
          </a:xfrm>
          <a:prstGeom prst="rect">
            <a:avLst/>
          </a:prstGeom>
          <a:solidFill>
            <a:schemeClr val="accent4">
              <a:lumMod val="50000"/>
            </a:schemeClr>
          </a:solidFill>
          <a:ln w="25400">
            <a:noFill/>
            <a:round/>
            <a:headEnd/>
            <a:tailEnd/>
          </a:ln>
          <a:extLst/>
        </p:spPr>
        <p:txBody>
          <a:bodyPr tIns="91440" bIns="91440" anchor="ctr"/>
          <a:lstStyle/>
          <a:p>
            <a:pPr eaLnBrk="1" hangingPunct="1">
              <a:spcBef>
                <a:spcPts val="600"/>
              </a:spcBef>
              <a:defRPr/>
            </a:pPr>
            <a:r>
              <a:rPr lang="en-US" sz="1100" b="1" dirty="0">
                <a:solidFill>
                  <a:srgbClr val="FFFFFF"/>
                </a:solidFill>
              </a:rPr>
              <a:t>Featured Links</a:t>
            </a:r>
          </a:p>
        </p:txBody>
      </p:sp>
      <p:sp>
        <p:nvSpPr>
          <p:cNvPr id="13"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14"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338807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333375" y="363786"/>
            <a:ext cx="8458200" cy="387798"/>
          </a:xfrm>
        </p:spPr>
        <p:txBody>
          <a:bodyPr/>
          <a:lstStyle/>
          <a:p>
            <a:r>
              <a:rPr lang="en-US" dirty="0"/>
              <a:t>Selected IBM Social Media Channels</a:t>
            </a:r>
          </a:p>
        </p:txBody>
      </p:sp>
      <p:sp>
        <p:nvSpPr>
          <p:cNvPr id="43010" name="Slide Number Placeholder 3"/>
          <p:cNvSpPr>
            <a:spLocks noGrp="1"/>
          </p:cNvSpPr>
          <p:nvPr>
            <p:ph type="sldNum" sz="quarter" idx="10"/>
          </p:nvPr>
        </p:nvSpPr>
        <p:spPr>
          <a:noFill/>
        </p:spPr>
        <p:txBody>
          <a:bodyPr/>
          <a:lstStyle/>
          <a:p>
            <a:fld id="{7935CC8B-ADAD-4729-8160-7FA0E6A7F740}" type="slidenum">
              <a:rPr lang="en-US"/>
              <a:pPr/>
              <a:t>11</a:t>
            </a:fld>
            <a:endParaRPr lang="en-US"/>
          </a:p>
        </p:txBody>
      </p:sp>
      <p:sp>
        <p:nvSpPr>
          <p:cNvPr id="15365" name="Text Box 5"/>
          <p:cNvSpPr txBox="1">
            <a:spLocks noChangeArrowheads="1"/>
          </p:cNvSpPr>
          <p:nvPr/>
        </p:nvSpPr>
        <p:spPr bwMode="auto">
          <a:xfrm>
            <a:off x="248664" y="965466"/>
            <a:ext cx="5527881" cy="2779222"/>
          </a:xfrm>
          <a:prstGeom prst="rect">
            <a:avLst/>
          </a:prstGeom>
          <a:noFill/>
          <a:ln w="9525">
            <a:noFill/>
            <a:miter lim="800000"/>
            <a:headEnd/>
            <a:tailEnd/>
          </a:ln>
        </p:spPr>
        <p:txBody>
          <a:bodyPr wrap="square">
            <a:spAutoFit/>
          </a:bodyPr>
          <a:lstStyle/>
          <a:p>
            <a:pPr>
              <a:defRPr/>
            </a:pPr>
            <a:r>
              <a:rPr lang="en-US" sz="1800" b="1" dirty="0">
                <a:solidFill>
                  <a:schemeClr val="tx1"/>
                </a:solidFill>
                <a:latin typeface="Arial" pitchFamily="34" charset="0"/>
                <a:cs typeface="Arial" pitchFamily="34" charset="0"/>
              </a:rPr>
              <a:t>IBM Social Media Sites and Accounts</a:t>
            </a:r>
          </a:p>
          <a:p>
            <a:pPr marL="285750" indent="-285750">
              <a:spcBef>
                <a:spcPts val="600"/>
              </a:spcBef>
              <a:buFont typeface="Wingdings" panose="05000000000000000000" pitchFamily="2" charset="2"/>
              <a:buChar char="§"/>
            </a:pPr>
            <a:r>
              <a:rPr lang="en-US" sz="1400" dirty="0">
                <a:solidFill>
                  <a:schemeClr val="tx1"/>
                </a:solidFill>
              </a:rPr>
              <a:t>Thought Leadership Blog:  </a:t>
            </a:r>
            <a:r>
              <a:rPr lang="en-US" sz="1400" dirty="0">
                <a:solidFill>
                  <a:schemeClr val="tx1"/>
                </a:solidFill>
                <a:hlinkClick r:id="rId3"/>
              </a:rPr>
              <a:t>Thoughts on Cloud</a:t>
            </a:r>
            <a:endParaRPr lang="en-US" sz="1400" dirty="0">
              <a:solidFill>
                <a:schemeClr val="tx1"/>
              </a:solidFill>
            </a:endParaRPr>
          </a:p>
          <a:p>
            <a:pPr marL="285750" indent="-285750">
              <a:spcBef>
                <a:spcPts val="600"/>
              </a:spcBef>
              <a:buFont typeface="Wingdings" panose="05000000000000000000" pitchFamily="2" charset="2"/>
              <a:buChar char="§"/>
            </a:pPr>
            <a:r>
              <a:rPr lang="en-US" sz="1400" dirty="0">
                <a:solidFill>
                  <a:schemeClr val="tx1"/>
                </a:solidFill>
              </a:rPr>
              <a:t>DeveloperWorks:   </a:t>
            </a:r>
            <a:r>
              <a:rPr lang="en-US" sz="1400" dirty="0">
                <a:solidFill>
                  <a:schemeClr val="tx1"/>
                </a:solidFill>
                <a:hlinkClick r:id="rId4"/>
              </a:rPr>
              <a:t>Blogs tagged cloud</a:t>
            </a:r>
            <a:endParaRPr lang="en-US" sz="1400" dirty="0">
              <a:solidFill>
                <a:schemeClr val="tx1"/>
              </a:solidFill>
            </a:endParaRPr>
          </a:p>
          <a:p>
            <a:pPr marL="285750" indent="-285750">
              <a:spcBef>
                <a:spcPts val="600"/>
              </a:spcBef>
              <a:buFont typeface="Wingdings" panose="05000000000000000000" pitchFamily="2" charset="2"/>
              <a:buChar char="§"/>
            </a:pPr>
            <a:r>
              <a:rPr lang="en-US" sz="1400" dirty="0">
                <a:solidFill>
                  <a:schemeClr val="tx1"/>
                </a:solidFill>
              </a:rPr>
              <a:t>Twitter  </a:t>
            </a:r>
            <a:r>
              <a:rPr lang="en-US" sz="1400" dirty="0">
                <a:solidFill>
                  <a:schemeClr val="tx1"/>
                </a:solidFill>
                <a:hlinkClick r:id="rId5"/>
              </a:rPr>
              <a:t>IBMCloud</a:t>
            </a:r>
            <a:r>
              <a:rPr lang="en-US" sz="1400" dirty="0">
                <a:solidFill>
                  <a:schemeClr val="tx1"/>
                </a:solidFill>
              </a:rPr>
              <a:t>  / Hashtags: </a:t>
            </a:r>
            <a:r>
              <a:rPr lang="en-US" sz="1400" dirty="0">
                <a:solidFill>
                  <a:schemeClr val="tx1"/>
                </a:solidFill>
                <a:hlinkClick r:id="rId6"/>
              </a:rPr>
              <a:t>#</a:t>
            </a:r>
            <a:r>
              <a:rPr lang="en-US" sz="1400" dirty="0" err="1">
                <a:solidFill>
                  <a:schemeClr val="tx1"/>
                </a:solidFill>
                <a:hlinkClick r:id="rId6"/>
              </a:rPr>
              <a:t>ibmcloud</a:t>
            </a:r>
            <a:r>
              <a:rPr lang="en-US" sz="1400" dirty="0">
                <a:solidFill>
                  <a:schemeClr val="tx1"/>
                </a:solidFill>
              </a:rPr>
              <a:t> / </a:t>
            </a:r>
            <a:r>
              <a:rPr lang="en-US" sz="1400" dirty="0">
                <a:solidFill>
                  <a:schemeClr val="tx1"/>
                </a:solidFill>
                <a:hlinkClick r:id="rId6"/>
              </a:rPr>
              <a:t>#</a:t>
            </a:r>
            <a:r>
              <a:rPr lang="en-US" sz="1400" dirty="0" err="1">
                <a:solidFill>
                  <a:schemeClr val="tx1"/>
                </a:solidFill>
                <a:hlinkClick r:id="rId6"/>
              </a:rPr>
              <a:t>smartcloud</a:t>
            </a:r>
            <a:endParaRPr lang="en-US" sz="1400" dirty="0">
              <a:solidFill>
                <a:schemeClr val="tx1"/>
              </a:solidFill>
            </a:endParaRPr>
          </a:p>
          <a:p>
            <a:pPr marL="285750" indent="-285750">
              <a:spcBef>
                <a:spcPts val="600"/>
              </a:spcBef>
              <a:buFont typeface="Wingdings" panose="05000000000000000000" pitchFamily="2" charset="2"/>
              <a:buChar char="§"/>
            </a:pPr>
            <a:r>
              <a:rPr lang="en-US" sz="1400" dirty="0">
                <a:solidFill>
                  <a:schemeClr val="tx1"/>
                </a:solidFill>
              </a:rPr>
              <a:t>Facebook Page: </a:t>
            </a:r>
            <a:r>
              <a:rPr lang="en-US" sz="1400" dirty="0">
                <a:solidFill>
                  <a:schemeClr val="tx1"/>
                </a:solidFill>
                <a:hlinkClick r:id="rId7"/>
              </a:rPr>
              <a:t>IBM Cloud</a:t>
            </a:r>
            <a:endParaRPr lang="en-US" sz="1400" dirty="0">
              <a:solidFill>
                <a:schemeClr val="tx1"/>
              </a:solidFill>
            </a:endParaRPr>
          </a:p>
          <a:p>
            <a:pPr marL="285750" indent="-285750">
              <a:spcBef>
                <a:spcPts val="600"/>
              </a:spcBef>
              <a:buFont typeface="Wingdings" panose="05000000000000000000" pitchFamily="2" charset="2"/>
              <a:buChar char="§"/>
            </a:pPr>
            <a:r>
              <a:rPr lang="en-US" sz="1400" dirty="0">
                <a:solidFill>
                  <a:schemeClr val="tx1"/>
                </a:solidFill>
              </a:rPr>
              <a:t>Instagram:   Posts tagged </a:t>
            </a:r>
            <a:r>
              <a:rPr lang="en-US" sz="1400" dirty="0">
                <a:solidFill>
                  <a:schemeClr val="tx1"/>
                </a:solidFill>
                <a:hlinkClick r:id="rId8"/>
              </a:rPr>
              <a:t>#</a:t>
            </a:r>
            <a:r>
              <a:rPr lang="en-US" sz="1400" dirty="0" err="1">
                <a:solidFill>
                  <a:schemeClr val="tx1"/>
                </a:solidFill>
                <a:hlinkClick r:id="rId8"/>
              </a:rPr>
              <a:t>ibmcloud</a:t>
            </a:r>
            <a:endParaRPr lang="en-US" sz="1400" dirty="0">
              <a:solidFill>
                <a:schemeClr val="tx1"/>
              </a:solidFill>
            </a:endParaRPr>
          </a:p>
          <a:p>
            <a:pPr marL="285750" indent="-285750">
              <a:spcBef>
                <a:spcPts val="600"/>
              </a:spcBef>
              <a:buFont typeface="Wingdings" panose="05000000000000000000" pitchFamily="2" charset="2"/>
              <a:buChar char="§"/>
            </a:pPr>
            <a:r>
              <a:rPr lang="en-US" sz="1400" dirty="0">
                <a:solidFill>
                  <a:schemeClr val="tx1"/>
                </a:solidFill>
              </a:rPr>
              <a:t>YouTube:  </a:t>
            </a:r>
            <a:r>
              <a:rPr lang="en-US" sz="1400" dirty="0">
                <a:solidFill>
                  <a:schemeClr val="tx1"/>
                </a:solidFill>
                <a:hlinkClick r:id="rId9"/>
              </a:rPr>
              <a:t>IBM Cloud</a:t>
            </a:r>
            <a:endParaRPr lang="en-US" sz="1400" dirty="0">
              <a:solidFill>
                <a:schemeClr val="tx1"/>
              </a:solidFill>
            </a:endParaRPr>
          </a:p>
          <a:p>
            <a:pPr marL="285750" indent="-285750">
              <a:spcBef>
                <a:spcPts val="600"/>
              </a:spcBef>
              <a:buFont typeface="Wingdings" panose="05000000000000000000" pitchFamily="2" charset="2"/>
              <a:buChar char="§"/>
            </a:pPr>
            <a:r>
              <a:rPr lang="en-US" sz="1400" dirty="0">
                <a:solidFill>
                  <a:schemeClr val="tx1"/>
                </a:solidFill>
              </a:rPr>
              <a:t>Google+ page:  </a:t>
            </a:r>
            <a:r>
              <a:rPr lang="en-US" sz="1400" dirty="0">
                <a:solidFill>
                  <a:schemeClr val="tx1"/>
                </a:solidFill>
                <a:hlinkClick r:id="rId10"/>
              </a:rPr>
              <a:t>IBM Cloud Computing</a:t>
            </a:r>
            <a:endParaRPr lang="en-US" sz="1400" dirty="0">
              <a:solidFill>
                <a:schemeClr val="tx1"/>
              </a:solidFill>
            </a:endParaRPr>
          </a:p>
          <a:p>
            <a:pPr marL="285750" indent="-285750">
              <a:spcBef>
                <a:spcPts val="600"/>
              </a:spcBef>
              <a:buFont typeface="Wingdings" panose="05000000000000000000" pitchFamily="2" charset="2"/>
              <a:buChar char="§"/>
            </a:pPr>
            <a:r>
              <a:rPr lang="en-US" sz="1400" dirty="0">
                <a:solidFill>
                  <a:schemeClr val="tx1"/>
                </a:solidFill>
              </a:rPr>
              <a:t>LinkedIn Group:  </a:t>
            </a:r>
            <a:r>
              <a:rPr lang="en-US" sz="1400" dirty="0">
                <a:solidFill>
                  <a:schemeClr val="tx1"/>
                </a:solidFill>
                <a:hlinkClick r:id="rId11"/>
              </a:rPr>
              <a:t>IBM Cloud Computing</a:t>
            </a:r>
            <a:endParaRPr lang="en-US" sz="1400" dirty="0">
              <a:solidFill>
                <a:schemeClr val="tx1"/>
              </a:solidFill>
            </a:endParaRPr>
          </a:p>
          <a:p>
            <a:pPr marL="285750" indent="-285750">
              <a:spcBef>
                <a:spcPts val="600"/>
              </a:spcBef>
              <a:buFont typeface="Wingdings" panose="05000000000000000000" pitchFamily="2" charset="2"/>
              <a:buChar char="§"/>
            </a:pPr>
            <a:r>
              <a:rPr lang="en-US" sz="1400" dirty="0" err="1">
                <a:solidFill>
                  <a:schemeClr val="tx1"/>
                </a:solidFill>
              </a:rPr>
              <a:t>Developerworks</a:t>
            </a:r>
            <a:r>
              <a:rPr lang="en-US" sz="1400" dirty="0">
                <a:solidFill>
                  <a:schemeClr val="tx1"/>
                </a:solidFill>
              </a:rPr>
              <a:t>: </a:t>
            </a:r>
            <a:r>
              <a:rPr lang="en-US" sz="1400" dirty="0">
                <a:solidFill>
                  <a:schemeClr val="tx1"/>
                </a:solidFill>
                <a:hlinkClick r:id="rId12"/>
              </a:rPr>
              <a:t>Connect and Collaborate on Cloud Topic</a:t>
            </a:r>
            <a:endParaRPr lang="en-US" sz="1400" dirty="0">
              <a:solidFill>
                <a:schemeClr val="tx1"/>
              </a:solidFill>
            </a:endParaRPr>
          </a:p>
        </p:txBody>
      </p:sp>
      <p:pic>
        <p:nvPicPr>
          <p:cNvPr id="1026" name="Picture 2"/>
          <p:cNvPicPr>
            <a:picLocks noChangeAspect="1" noChangeArrowheads="1"/>
          </p:cNvPicPr>
          <p:nvPr/>
        </p:nvPicPr>
        <p:blipFill>
          <a:blip r:embed="rId13" cstate="print"/>
          <a:srcRect/>
          <a:stretch>
            <a:fillRect/>
          </a:stretch>
        </p:blipFill>
        <p:spPr bwMode="auto">
          <a:xfrm>
            <a:off x="4562475" y="3414713"/>
            <a:ext cx="19050" cy="28575"/>
          </a:xfrm>
          <a:prstGeom prst="rect">
            <a:avLst/>
          </a:prstGeom>
          <a:noFill/>
          <a:ln w="9525">
            <a:noFill/>
            <a:miter lim="800000"/>
            <a:headEnd/>
            <a:tailEnd/>
          </a:ln>
        </p:spPr>
      </p:pic>
      <p:sp>
        <p:nvSpPr>
          <p:cNvPr id="13" name="TextBox 12"/>
          <p:cNvSpPr txBox="1"/>
          <p:nvPr/>
        </p:nvSpPr>
        <p:spPr>
          <a:xfrm>
            <a:off x="5899355" y="1053577"/>
            <a:ext cx="2703888" cy="258532"/>
          </a:xfrm>
          <a:prstGeom prst="rect">
            <a:avLst/>
          </a:prstGeom>
          <a:noFill/>
        </p:spPr>
        <p:txBody>
          <a:bodyPr wrap="square" rtlCol="0">
            <a:spAutoFit/>
          </a:bodyPr>
          <a:lstStyle/>
          <a:p>
            <a:r>
              <a:rPr lang="es-MX" sz="1200" dirty="0" err="1">
                <a:solidFill>
                  <a:schemeClr val="tx1"/>
                </a:solidFill>
              </a:rPr>
              <a:t>Youtube</a:t>
            </a:r>
            <a:r>
              <a:rPr lang="es-MX" sz="1200" dirty="0">
                <a:solidFill>
                  <a:schemeClr val="tx1"/>
                </a:solidFill>
              </a:rPr>
              <a:t>:  </a:t>
            </a:r>
            <a:r>
              <a:rPr lang="es-MX" sz="1200" dirty="0">
                <a:solidFill>
                  <a:schemeClr val="tx1"/>
                </a:solidFill>
                <a:hlinkClick r:id="rId14"/>
              </a:rPr>
              <a:t>IBM </a:t>
            </a:r>
            <a:r>
              <a:rPr lang="es-MX" sz="1200" dirty="0" err="1">
                <a:solidFill>
                  <a:schemeClr val="tx1"/>
                </a:solidFill>
                <a:hlinkClick r:id="rId14"/>
              </a:rPr>
              <a:t>Channel</a:t>
            </a:r>
            <a:endParaRPr lang="es-MX" sz="1200" i="1" dirty="0">
              <a:solidFill>
                <a:schemeClr val="tx1"/>
              </a:solidFill>
            </a:endParaRPr>
          </a:p>
        </p:txBody>
      </p:sp>
      <p:sp>
        <p:nvSpPr>
          <p:cNvPr id="5" name="Rectangle 4"/>
          <p:cNvSpPr/>
          <p:nvPr/>
        </p:nvSpPr>
        <p:spPr>
          <a:xfrm>
            <a:off x="365919" y="4106530"/>
            <a:ext cx="1481303" cy="258532"/>
          </a:xfrm>
          <a:prstGeom prst="rect">
            <a:avLst/>
          </a:prstGeom>
        </p:spPr>
        <p:txBody>
          <a:bodyPr wrap="none">
            <a:spAutoFit/>
          </a:bodyPr>
          <a:lstStyle/>
          <a:p>
            <a:r>
              <a:rPr lang="en-US" sz="1200" dirty="0">
                <a:solidFill>
                  <a:schemeClr val="tx1"/>
                </a:solidFill>
              </a:rPr>
              <a:t>Twitter  </a:t>
            </a:r>
            <a:r>
              <a:rPr lang="en-US" sz="1200" dirty="0">
                <a:solidFill>
                  <a:schemeClr val="tx1"/>
                </a:solidFill>
                <a:hlinkClick r:id="rId5"/>
              </a:rPr>
              <a:t>IBMCloud</a:t>
            </a:r>
            <a:r>
              <a:rPr lang="en-US" sz="1200" dirty="0">
                <a:solidFill>
                  <a:schemeClr val="tx1"/>
                </a:solidFill>
              </a:rPr>
              <a:t> </a:t>
            </a:r>
          </a:p>
        </p:txBody>
      </p:sp>
      <p:pic>
        <p:nvPicPr>
          <p:cNvPr id="6" name="Picture 5"/>
          <p:cNvPicPr>
            <a:picLocks noChangeAspect="1"/>
          </p:cNvPicPr>
          <p:nvPr/>
        </p:nvPicPr>
        <p:blipFill>
          <a:blip r:embed="rId15"/>
          <a:stretch>
            <a:fillRect/>
          </a:stretch>
        </p:blipFill>
        <p:spPr>
          <a:xfrm>
            <a:off x="6011564" y="3751269"/>
            <a:ext cx="2107239" cy="2510898"/>
          </a:xfrm>
          <a:prstGeom prst="rect">
            <a:avLst/>
          </a:prstGeom>
          <a:ln>
            <a:solidFill>
              <a:schemeClr val="accent4">
                <a:lumMod val="50000"/>
              </a:schemeClr>
            </a:solidFill>
          </a:ln>
        </p:spPr>
      </p:pic>
      <p:sp>
        <p:nvSpPr>
          <p:cNvPr id="7" name="Rectangle 6"/>
          <p:cNvSpPr/>
          <p:nvPr/>
        </p:nvSpPr>
        <p:spPr>
          <a:xfrm>
            <a:off x="5899355" y="3519952"/>
            <a:ext cx="1975221" cy="258532"/>
          </a:xfrm>
          <a:prstGeom prst="rect">
            <a:avLst/>
          </a:prstGeom>
        </p:spPr>
        <p:txBody>
          <a:bodyPr wrap="none">
            <a:spAutoFit/>
          </a:bodyPr>
          <a:lstStyle/>
          <a:p>
            <a:r>
              <a:rPr lang="en-US" sz="1200" dirty="0">
                <a:hlinkClick r:id="rId3"/>
              </a:rPr>
              <a:t>Thoughts on Cloud (Blog)</a:t>
            </a:r>
            <a:endParaRPr lang="en-US" sz="1200" dirty="0"/>
          </a:p>
        </p:txBody>
      </p:sp>
      <p:sp>
        <p:nvSpPr>
          <p:cNvPr id="2" name="Footer Placeholder 1"/>
          <p:cNvSpPr>
            <a:spLocks noGrp="1"/>
          </p:cNvSpPr>
          <p:nvPr>
            <p:ph type="ftr" sz="quarter" idx="11"/>
          </p:nvPr>
        </p:nvSpPr>
        <p:spPr/>
        <p:txBody>
          <a:bodyPr/>
          <a:lstStyle/>
          <a:p>
            <a:pPr>
              <a:defRPr/>
            </a:pPr>
            <a:r>
              <a:rPr lang="en-US"/>
              <a:t> </a:t>
            </a:r>
            <a:endParaRPr lang="en-US" dirty="0"/>
          </a:p>
        </p:txBody>
      </p:sp>
      <p:sp>
        <p:nvSpPr>
          <p:cNvPr id="16" name="Oval 10"/>
          <p:cNvSpPr>
            <a:spLocks noChangeArrowheads="1"/>
          </p:cNvSpPr>
          <p:nvPr/>
        </p:nvSpPr>
        <p:spPr bwMode="auto">
          <a:xfrm>
            <a:off x="293688" y="12526"/>
            <a:ext cx="2355850" cy="239713"/>
          </a:xfrm>
          <a:prstGeom prst="rect">
            <a:avLst/>
          </a:prstGeom>
          <a:solidFill>
            <a:schemeClr val="accent4">
              <a:lumMod val="50000"/>
            </a:schemeClr>
          </a:solidFill>
          <a:ln w="25400">
            <a:noFill/>
            <a:round/>
            <a:headEnd/>
            <a:tailEnd/>
          </a:ln>
          <a:extLst/>
        </p:spPr>
        <p:txBody>
          <a:bodyPr tIns="91440" bIns="91440" anchor="ctr"/>
          <a:lstStyle/>
          <a:p>
            <a:pPr eaLnBrk="1" hangingPunct="1">
              <a:spcBef>
                <a:spcPts val="600"/>
              </a:spcBef>
              <a:defRPr/>
            </a:pPr>
            <a:r>
              <a:rPr lang="en-US" sz="1100" b="1" dirty="0">
                <a:solidFill>
                  <a:srgbClr val="FFFFFF"/>
                </a:solidFill>
              </a:rPr>
              <a:t>Featured Links</a:t>
            </a:r>
          </a:p>
        </p:txBody>
      </p:sp>
      <p:pic>
        <p:nvPicPr>
          <p:cNvPr id="4" name="Picture 3"/>
          <p:cNvPicPr>
            <a:picLocks noChangeAspect="1"/>
          </p:cNvPicPr>
          <p:nvPr/>
        </p:nvPicPr>
        <p:blipFill>
          <a:blip r:embed="rId16"/>
          <a:stretch>
            <a:fillRect/>
          </a:stretch>
        </p:blipFill>
        <p:spPr>
          <a:xfrm>
            <a:off x="6011564" y="1515242"/>
            <a:ext cx="2380952" cy="1571429"/>
          </a:xfrm>
          <a:prstGeom prst="rect">
            <a:avLst/>
          </a:prstGeom>
          <a:ln>
            <a:solidFill>
              <a:schemeClr val="accent4">
                <a:lumMod val="50000"/>
              </a:schemeClr>
            </a:solidFill>
          </a:ln>
        </p:spPr>
      </p:pic>
      <p:pic>
        <p:nvPicPr>
          <p:cNvPr id="9" name="Picture 8"/>
          <p:cNvPicPr>
            <a:picLocks noChangeAspect="1"/>
          </p:cNvPicPr>
          <p:nvPr/>
        </p:nvPicPr>
        <p:blipFill>
          <a:blip r:embed="rId17"/>
          <a:stretch>
            <a:fillRect/>
          </a:stretch>
        </p:blipFill>
        <p:spPr>
          <a:xfrm>
            <a:off x="946205" y="4457279"/>
            <a:ext cx="3188473" cy="1851158"/>
          </a:xfrm>
          <a:prstGeom prst="rect">
            <a:avLst/>
          </a:prstGeom>
          <a:ln>
            <a:solidFill>
              <a:schemeClr val="accent4">
                <a:lumMod val="50000"/>
              </a:schemeClr>
            </a:solidFill>
          </a:ln>
        </p:spPr>
      </p:pic>
      <p:sp>
        <p:nvSpPr>
          <p:cNvPr id="20"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21"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359043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293688" y="387273"/>
            <a:ext cx="8458200" cy="387798"/>
          </a:xfrm>
        </p:spPr>
        <p:txBody>
          <a:bodyPr/>
          <a:lstStyle/>
          <a:p>
            <a:r>
              <a:rPr lang="en-US" dirty="0"/>
              <a:t>Other Selected Reports and Resources</a:t>
            </a:r>
          </a:p>
        </p:txBody>
      </p:sp>
      <p:sp>
        <p:nvSpPr>
          <p:cNvPr id="43010" name="Slide Number Placeholder 3"/>
          <p:cNvSpPr>
            <a:spLocks noGrp="1"/>
          </p:cNvSpPr>
          <p:nvPr>
            <p:ph type="sldNum" sz="quarter" idx="10"/>
          </p:nvPr>
        </p:nvSpPr>
        <p:spPr>
          <a:noFill/>
        </p:spPr>
        <p:txBody>
          <a:bodyPr/>
          <a:lstStyle/>
          <a:p>
            <a:fld id="{7935CC8B-ADAD-4729-8160-7FA0E6A7F740}" type="slidenum">
              <a:rPr lang="en-US"/>
              <a:pPr/>
              <a:t>12</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4562475" y="3414713"/>
            <a:ext cx="19050" cy="28575"/>
          </a:xfrm>
          <a:prstGeom prst="rect">
            <a:avLst/>
          </a:prstGeom>
          <a:noFill/>
          <a:ln w="9525">
            <a:noFill/>
            <a:miter lim="800000"/>
            <a:headEnd/>
            <a:tailEnd/>
          </a:ln>
        </p:spPr>
      </p:pic>
      <p:sp>
        <p:nvSpPr>
          <p:cNvPr id="11" name="Rectangle 10"/>
          <p:cNvSpPr/>
          <p:nvPr/>
        </p:nvSpPr>
        <p:spPr>
          <a:xfrm>
            <a:off x="189617" y="1247263"/>
            <a:ext cx="5090049" cy="4081117"/>
          </a:xfrm>
          <a:prstGeom prst="rect">
            <a:avLst/>
          </a:prstGeom>
        </p:spPr>
        <p:txBody>
          <a:bodyPr wrap="square">
            <a:spAutoFit/>
          </a:bodyPr>
          <a:lstStyle/>
          <a:p>
            <a:pPr marL="285750" indent="-285750">
              <a:spcBef>
                <a:spcPts val="600"/>
              </a:spcBef>
              <a:buFont typeface="Wingdings" panose="05000000000000000000" pitchFamily="2" charset="2"/>
              <a:buChar char="§"/>
            </a:pPr>
            <a:r>
              <a:rPr lang="en-US" sz="1400" dirty="0"/>
              <a:t>451 Research:  </a:t>
            </a:r>
            <a:r>
              <a:rPr lang="en-US" sz="1400" dirty="0">
                <a:hlinkClick r:id="rId4"/>
              </a:rPr>
              <a:t>2017 Trends in Cloud Transformation (Exec Summary)</a:t>
            </a:r>
            <a:endParaRPr lang="en-US" sz="1400" dirty="0"/>
          </a:p>
          <a:p>
            <a:pPr marL="285750" indent="-285750">
              <a:spcBef>
                <a:spcPts val="600"/>
              </a:spcBef>
              <a:buFont typeface="Wingdings" panose="05000000000000000000" pitchFamily="2" charset="2"/>
              <a:buChar char="§"/>
            </a:pPr>
            <a:r>
              <a:rPr lang="en-US" sz="1400" dirty="0"/>
              <a:t>Bloomberg:  </a:t>
            </a:r>
            <a:r>
              <a:rPr lang="en-US" sz="1400" dirty="0">
                <a:hlinkClick r:id="rId5"/>
              </a:rPr>
              <a:t>5 trends for cloud computing and the data center in 2017</a:t>
            </a:r>
            <a:endParaRPr lang="en-US" sz="1400" dirty="0"/>
          </a:p>
          <a:p>
            <a:pPr marL="285750" indent="-285750">
              <a:spcBef>
                <a:spcPts val="600"/>
              </a:spcBef>
              <a:buFont typeface="Wingdings" panose="05000000000000000000" pitchFamily="2" charset="2"/>
              <a:buChar char="§"/>
            </a:pPr>
            <a:r>
              <a:rPr lang="en-US" sz="1400" dirty="0"/>
              <a:t>CIO Today:  </a:t>
            </a:r>
            <a:r>
              <a:rPr lang="en-US" sz="1400" dirty="0">
                <a:hlinkClick r:id="rId6"/>
              </a:rPr>
              <a:t>Infrastructure-as-a-Service Predictions for 2017</a:t>
            </a:r>
            <a:endParaRPr lang="en-US" sz="1400" dirty="0"/>
          </a:p>
          <a:p>
            <a:pPr marL="285750" indent="-285750">
              <a:spcBef>
                <a:spcPts val="600"/>
              </a:spcBef>
              <a:buFont typeface="Wingdings" panose="05000000000000000000" pitchFamily="2" charset="2"/>
              <a:buChar char="§"/>
            </a:pPr>
            <a:r>
              <a:rPr lang="en-US" sz="1400" dirty="0"/>
              <a:t>Cloud Academy:  </a:t>
            </a:r>
            <a:r>
              <a:rPr lang="en-US" sz="1400" dirty="0">
                <a:hlinkClick r:id="rId7"/>
              </a:rPr>
              <a:t>2017 Trends in Cloud Computing: Cloud is the new normal</a:t>
            </a:r>
            <a:endParaRPr lang="en-US" sz="1400" dirty="0"/>
          </a:p>
          <a:p>
            <a:pPr marL="285750" indent="-285750">
              <a:spcBef>
                <a:spcPts val="600"/>
              </a:spcBef>
              <a:buFont typeface="Wingdings" panose="05000000000000000000" pitchFamily="2" charset="2"/>
              <a:buChar char="§"/>
            </a:pPr>
            <a:r>
              <a:rPr lang="en-US" sz="1400" dirty="0" err="1"/>
              <a:t>CloudTweaks</a:t>
            </a:r>
            <a:r>
              <a:rPr lang="en-US" sz="1400" dirty="0"/>
              <a:t>:  </a:t>
            </a:r>
            <a:r>
              <a:rPr lang="en-US" sz="1400" dirty="0">
                <a:hlinkClick r:id="rId8"/>
              </a:rPr>
              <a:t>2017 will be the year we adopt the AI-Focused Cloud</a:t>
            </a:r>
            <a:endParaRPr lang="en-US" sz="1400" dirty="0"/>
          </a:p>
          <a:p>
            <a:pPr marL="285750" indent="-285750">
              <a:spcBef>
                <a:spcPts val="600"/>
              </a:spcBef>
              <a:buFont typeface="Wingdings" panose="05000000000000000000" pitchFamily="2" charset="2"/>
              <a:buChar char="§"/>
            </a:pPr>
            <a:r>
              <a:rPr lang="en-US" sz="1400" dirty="0"/>
              <a:t>IBM:   </a:t>
            </a:r>
            <a:r>
              <a:rPr lang="en-US" sz="1400" dirty="0">
                <a:hlinkClick r:id="rId9"/>
              </a:rPr>
              <a:t>Cloud trends: More businesses are adopting cloud managed services</a:t>
            </a:r>
            <a:endParaRPr lang="en-US" sz="1400" dirty="0"/>
          </a:p>
          <a:p>
            <a:pPr marL="285750" indent="-285750">
              <a:spcBef>
                <a:spcPts val="600"/>
              </a:spcBef>
              <a:buFont typeface="Wingdings" panose="05000000000000000000" pitchFamily="2" charset="2"/>
              <a:buChar char="§"/>
            </a:pPr>
            <a:r>
              <a:rPr lang="en-US" sz="1400" dirty="0"/>
              <a:t>Information Week:  </a:t>
            </a:r>
            <a:r>
              <a:rPr lang="en-US" sz="1400" dirty="0">
                <a:hlinkClick r:id="rId10"/>
              </a:rPr>
              <a:t>2017 State of the Cloud Report</a:t>
            </a:r>
            <a:endParaRPr lang="en-US" sz="1400" dirty="0"/>
          </a:p>
          <a:p>
            <a:pPr marL="285750" indent="-285750">
              <a:spcBef>
                <a:spcPts val="600"/>
              </a:spcBef>
              <a:buFont typeface="Wingdings" panose="05000000000000000000" pitchFamily="2" charset="2"/>
              <a:buChar char="§"/>
            </a:pPr>
            <a:r>
              <a:rPr lang="en-US" sz="1400" dirty="0"/>
              <a:t>InfoWorld:  </a:t>
            </a:r>
            <a:r>
              <a:rPr lang="en-US" sz="1400" dirty="0">
                <a:hlinkClick r:id="rId11"/>
              </a:rPr>
              <a:t>3 reasons why 2017 will see massive cloud migration</a:t>
            </a:r>
            <a:endParaRPr lang="en-US" sz="1400" dirty="0"/>
          </a:p>
          <a:p>
            <a:pPr marL="285750" indent="-285750">
              <a:spcBef>
                <a:spcPts val="600"/>
              </a:spcBef>
              <a:buFont typeface="Wingdings" panose="05000000000000000000" pitchFamily="2" charset="2"/>
              <a:buChar char="§"/>
            </a:pPr>
            <a:r>
              <a:rPr lang="en-US" sz="1400" dirty="0"/>
              <a:t>Network World:  </a:t>
            </a:r>
            <a:r>
              <a:rPr lang="en-US" sz="1400" dirty="0">
                <a:hlinkClick r:id="rId12"/>
              </a:rPr>
              <a:t>Trends in Enterprise Cloud Adoption</a:t>
            </a:r>
            <a:endParaRPr lang="en-US" sz="1400" dirty="0"/>
          </a:p>
          <a:p>
            <a:pPr marL="285750" indent="-285750">
              <a:spcBef>
                <a:spcPts val="600"/>
              </a:spcBef>
              <a:buFont typeface="Wingdings" panose="05000000000000000000" pitchFamily="2" charset="2"/>
              <a:buChar char="§"/>
            </a:pPr>
            <a:r>
              <a:rPr lang="en-US" sz="1400" dirty="0"/>
              <a:t>Silicon:  </a:t>
            </a:r>
            <a:r>
              <a:rPr lang="en-US" sz="1400" dirty="0">
                <a:hlinkClick r:id="rId13"/>
              </a:rPr>
              <a:t>Four Cloud Computing Trends To Expect In 2017</a:t>
            </a:r>
            <a:endParaRPr lang="en-US" sz="1050" dirty="0">
              <a:solidFill>
                <a:schemeClr val="tx1"/>
              </a:solidFill>
            </a:endParaRPr>
          </a:p>
        </p:txBody>
      </p:sp>
      <p:sp>
        <p:nvSpPr>
          <p:cNvPr id="3" name="Rectangle 2"/>
          <p:cNvSpPr/>
          <p:nvPr/>
        </p:nvSpPr>
        <p:spPr>
          <a:xfrm>
            <a:off x="8407081" y="2362070"/>
            <a:ext cx="595724" cy="276999"/>
          </a:xfrm>
          <a:prstGeom prst="rect">
            <a:avLst/>
          </a:prstGeom>
        </p:spPr>
        <p:txBody>
          <a:bodyPr wrap="square">
            <a:spAutoFit/>
          </a:bodyPr>
          <a:lstStyle/>
          <a:p>
            <a:r>
              <a:rPr lang="en-US" sz="1200" i="1" dirty="0">
                <a:hlinkClick r:id="rId14"/>
              </a:rPr>
              <a:t>IBM</a:t>
            </a:r>
            <a:endParaRPr lang="en-US" sz="1200" i="1" dirty="0"/>
          </a:p>
        </p:txBody>
      </p:sp>
      <p:sp>
        <p:nvSpPr>
          <p:cNvPr id="4" name="Footer Placeholder 3"/>
          <p:cNvSpPr>
            <a:spLocks noGrp="1"/>
          </p:cNvSpPr>
          <p:nvPr>
            <p:ph type="ftr" sz="quarter" idx="11"/>
          </p:nvPr>
        </p:nvSpPr>
        <p:spPr/>
        <p:txBody>
          <a:bodyPr/>
          <a:lstStyle/>
          <a:p>
            <a:pPr>
              <a:defRPr/>
            </a:pPr>
            <a:r>
              <a:rPr lang="en-US"/>
              <a:t> </a:t>
            </a:r>
            <a:endParaRPr lang="en-US" dirty="0"/>
          </a:p>
        </p:txBody>
      </p:sp>
      <p:pic>
        <p:nvPicPr>
          <p:cNvPr id="6" name="Picture 5"/>
          <p:cNvPicPr>
            <a:picLocks noChangeAspect="1"/>
          </p:cNvPicPr>
          <p:nvPr/>
        </p:nvPicPr>
        <p:blipFill>
          <a:blip r:embed="rId15"/>
          <a:stretch>
            <a:fillRect/>
          </a:stretch>
        </p:blipFill>
        <p:spPr>
          <a:xfrm>
            <a:off x="5606955" y="1307690"/>
            <a:ext cx="3225635" cy="1018289"/>
          </a:xfrm>
          <a:prstGeom prst="rect">
            <a:avLst/>
          </a:prstGeom>
          <a:ln>
            <a:solidFill>
              <a:schemeClr val="accent1"/>
            </a:solidFill>
          </a:ln>
        </p:spPr>
      </p:pic>
      <p:sp>
        <p:nvSpPr>
          <p:cNvPr id="16" name="Rectangle 15"/>
          <p:cNvSpPr/>
          <p:nvPr/>
        </p:nvSpPr>
        <p:spPr>
          <a:xfrm>
            <a:off x="8151878" y="4745596"/>
            <a:ext cx="510405" cy="258532"/>
          </a:xfrm>
          <a:prstGeom prst="rect">
            <a:avLst/>
          </a:prstGeom>
        </p:spPr>
        <p:txBody>
          <a:bodyPr wrap="square">
            <a:spAutoFit/>
          </a:bodyPr>
          <a:lstStyle/>
          <a:p>
            <a:r>
              <a:rPr lang="en-US" sz="1200" i="1" dirty="0">
                <a:hlinkClick r:id="rId9"/>
              </a:rPr>
              <a:t>IBM</a:t>
            </a:r>
            <a:endParaRPr lang="en-US" sz="1200" i="1" dirty="0"/>
          </a:p>
        </p:txBody>
      </p:sp>
      <p:sp>
        <p:nvSpPr>
          <p:cNvPr id="17" name="Oval 10"/>
          <p:cNvSpPr>
            <a:spLocks noChangeArrowheads="1"/>
          </p:cNvSpPr>
          <p:nvPr/>
        </p:nvSpPr>
        <p:spPr bwMode="auto">
          <a:xfrm>
            <a:off x="293688" y="12526"/>
            <a:ext cx="2355850" cy="239713"/>
          </a:xfrm>
          <a:prstGeom prst="rect">
            <a:avLst/>
          </a:prstGeom>
          <a:solidFill>
            <a:schemeClr val="accent4">
              <a:lumMod val="50000"/>
            </a:schemeClr>
          </a:solidFill>
          <a:ln w="25400">
            <a:noFill/>
            <a:round/>
            <a:headEnd/>
            <a:tailEnd/>
          </a:ln>
          <a:extLst/>
        </p:spPr>
        <p:txBody>
          <a:bodyPr tIns="91440" bIns="91440" anchor="ctr"/>
          <a:lstStyle/>
          <a:p>
            <a:pPr eaLnBrk="1" hangingPunct="1">
              <a:spcBef>
                <a:spcPts val="600"/>
              </a:spcBef>
              <a:defRPr/>
            </a:pPr>
            <a:r>
              <a:rPr lang="en-US" sz="1100" b="1" dirty="0">
                <a:solidFill>
                  <a:srgbClr val="FFFFFF"/>
                </a:solidFill>
              </a:rPr>
              <a:t>Featured Links</a:t>
            </a:r>
          </a:p>
        </p:txBody>
      </p:sp>
      <p:pic>
        <p:nvPicPr>
          <p:cNvPr id="2" name="Picture 1"/>
          <p:cNvPicPr>
            <a:picLocks noChangeAspect="1"/>
          </p:cNvPicPr>
          <p:nvPr/>
        </p:nvPicPr>
        <p:blipFill>
          <a:blip r:embed="rId16"/>
          <a:stretch>
            <a:fillRect/>
          </a:stretch>
        </p:blipFill>
        <p:spPr>
          <a:xfrm>
            <a:off x="5606955" y="2882566"/>
            <a:ext cx="3225635" cy="1863030"/>
          </a:xfrm>
          <a:prstGeom prst="rect">
            <a:avLst/>
          </a:prstGeom>
          <a:ln>
            <a:solidFill>
              <a:schemeClr val="accent4">
                <a:lumMod val="50000"/>
              </a:schemeClr>
            </a:solidFill>
          </a:ln>
        </p:spPr>
      </p:pic>
      <p:sp>
        <p:nvSpPr>
          <p:cNvPr id="18"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19"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48929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28613" y="369083"/>
            <a:ext cx="8458200" cy="387798"/>
          </a:xfrm>
        </p:spPr>
        <p:txBody>
          <a:bodyPr/>
          <a:lstStyle/>
          <a:p>
            <a:r>
              <a:rPr lang="en-US" dirty="0">
                <a:solidFill>
                  <a:schemeClr val="tx2"/>
                </a:solidFill>
              </a:rPr>
              <a:t>Selected Media Websites &amp; Resources</a:t>
            </a:r>
          </a:p>
        </p:txBody>
      </p:sp>
      <p:sp>
        <p:nvSpPr>
          <p:cNvPr id="40962" name="Slide Number Placeholder 3"/>
          <p:cNvSpPr>
            <a:spLocks noGrp="1"/>
          </p:cNvSpPr>
          <p:nvPr>
            <p:ph type="sldNum" sz="quarter" idx="10"/>
          </p:nvPr>
        </p:nvSpPr>
        <p:spPr>
          <a:noFill/>
        </p:spPr>
        <p:txBody>
          <a:bodyPr/>
          <a:lstStyle/>
          <a:p>
            <a:fld id="{E313FBDC-A3DF-4388-A419-BE69EED7679A}" type="slidenum">
              <a:rPr lang="en-US"/>
              <a:pPr/>
              <a:t>13</a:t>
            </a:fld>
            <a:endParaRPr lang="en-US"/>
          </a:p>
        </p:txBody>
      </p:sp>
      <p:sp>
        <p:nvSpPr>
          <p:cNvPr id="2" name="Footer Placeholder 1"/>
          <p:cNvSpPr>
            <a:spLocks noGrp="1"/>
          </p:cNvSpPr>
          <p:nvPr>
            <p:ph type="ftr" sz="quarter" idx="11"/>
          </p:nvPr>
        </p:nvSpPr>
        <p:spPr/>
        <p:txBody>
          <a:bodyPr/>
          <a:lstStyle/>
          <a:p>
            <a:pPr>
              <a:defRPr/>
            </a:pPr>
            <a:r>
              <a:rPr lang="en-US"/>
              <a:t> </a:t>
            </a:r>
            <a:endParaRPr lang="en-US" dirty="0"/>
          </a:p>
        </p:txBody>
      </p:sp>
      <p:sp>
        <p:nvSpPr>
          <p:cNvPr id="19" name="Date Placeholder 8"/>
          <p:cNvSpPr>
            <a:spLocks noGrp="1"/>
          </p:cNvSpPr>
          <p:nvPr>
            <p:ph type="dt" sz="half" idx="12"/>
          </p:nvPr>
        </p:nvSpPr>
        <p:spPr>
          <a:xfrm>
            <a:off x="0" y="6537325"/>
            <a:ext cx="1004888" cy="184150"/>
          </a:xfrm>
        </p:spPr>
        <p:txBody>
          <a:bodyPr/>
          <a:lstStyle/>
          <a:p>
            <a:r>
              <a:rPr lang="en-US" dirty="0"/>
              <a:t> </a:t>
            </a:r>
          </a:p>
        </p:txBody>
      </p:sp>
      <p:sp>
        <p:nvSpPr>
          <p:cNvPr id="40966" name="Text Box 5"/>
          <p:cNvSpPr txBox="1">
            <a:spLocks noChangeArrowheads="1"/>
          </p:cNvSpPr>
          <p:nvPr/>
        </p:nvSpPr>
        <p:spPr bwMode="auto">
          <a:xfrm>
            <a:off x="206308" y="1132309"/>
            <a:ext cx="6956492" cy="3914918"/>
          </a:xfrm>
          <a:prstGeom prst="rect">
            <a:avLst/>
          </a:prstGeom>
          <a:noFill/>
          <a:ln w="9525">
            <a:noFill/>
            <a:miter lim="800000"/>
            <a:headEnd/>
            <a:tailEnd/>
          </a:ln>
        </p:spPr>
        <p:txBody>
          <a:bodyPr wrap="square">
            <a:spAutoFit/>
          </a:bodyPr>
          <a:lstStyle/>
          <a:p>
            <a:pPr marL="285750" indent="-285750" algn="l">
              <a:spcBef>
                <a:spcPts val="1200"/>
              </a:spcBef>
              <a:buFont typeface="Wingdings" panose="05000000000000000000" pitchFamily="2" charset="2"/>
              <a:buChar char="§"/>
            </a:pPr>
            <a:r>
              <a:rPr lang="en-US" sz="1600" dirty="0">
                <a:solidFill>
                  <a:schemeClr val="tx1"/>
                </a:solidFill>
              </a:rPr>
              <a:t>CIO.com: </a:t>
            </a:r>
            <a:r>
              <a:rPr lang="en-US" sz="1600" dirty="0">
                <a:solidFill>
                  <a:schemeClr val="tx1"/>
                </a:solidFill>
                <a:hlinkClick r:id="rId3"/>
              </a:rPr>
              <a:t>Cloud Computing</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err="1">
                <a:solidFill>
                  <a:schemeClr val="tx1"/>
                </a:solidFill>
              </a:rPr>
              <a:t>ComputerWorld</a:t>
            </a:r>
            <a:r>
              <a:rPr lang="en-US" sz="1600" dirty="0">
                <a:solidFill>
                  <a:schemeClr val="tx1"/>
                </a:solidFill>
              </a:rPr>
              <a:t>:  </a:t>
            </a:r>
            <a:r>
              <a:rPr lang="en-US" sz="1600" dirty="0">
                <a:solidFill>
                  <a:schemeClr val="tx1"/>
                </a:solidFill>
                <a:hlinkClick r:id="rId4"/>
              </a:rPr>
              <a:t>Cloud Computing</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err="1">
                <a:solidFill>
                  <a:schemeClr val="tx1"/>
                </a:solidFill>
              </a:rPr>
              <a:t>eWeek</a:t>
            </a:r>
            <a:r>
              <a:rPr lang="en-US" sz="1600" dirty="0">
                <a:solidFill>
                  <a:schemeClr val="tx1"/>
                </a:solidFill>
              </a:rPr>
              <a:t>: </a:t>
            </a:r>
            <a:r>
              <a:rPr lang="en-US" sz="1600" dirty="0">
                <a:solidFill>
                  <a:schemeClr val="tx1"/>
                </a:solidFill>
                <a:hlinkClick r:id="rId5"/>
              </a:rPr>
              <a:t>Cloud</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Forbes:  </a:t>
            </a:r>
            <a:r>
              <a:rPr lang="en-US" sz="1600" dirty="0">
                <a:solidFill>
                  <a:schemeClr val="tx1"/>
                </a:solidFill>
                <a:hlinkClick r:id="rId6"/>
              </a:rPr>
              <a:t>Cloud Computing</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How Stuff Works: </a:t>
            </a:r>
            <a:r>
              <a:rPr lang="en-US" sz="1600" dirty="0">
                <a:solidFill>
                  <a:schemeClr val="tx1"/>
                </a:solidFill>
                <a:hlinkClick r:id="rId7"/>
              </a:rPr>
              <a:t>Cloud Computing</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InformationWeek: </a:t>
            </a:r>
            <a:r>
              <a:rPr lang="en-US" sz="1600" dirty="0">
                <a:solidFill>
                  <a:schemeClr val="tx1"/>
                </a:solidFill>
                <a:hlinkClick r:id="rId8"/>
              </a:rPr>
              <a:t>Cloud</a:t>
            </a:r>
            <a:r>
              <a:rPr lang="en-US" sz="1600" dirty="0">
                <a:solidFill>
                  <a:schemeClr val="tx1"/>
                </a:solidFill>
              </a:rPr>
              <a:t> / </a:t>
            </a:r>
            <a:r>
              <a:rPr lang="en-US" sz="1600" dirty="0">
                <a:solidFill>
                  <a:schemeClr val="tx1"/>
                </a:solidFill>
                <a:hlinkClick r:id="rId9"/>
              </a:rPr>
              <a:t>SaaS</a:t>
            </a:r>
            <a:r>
              <a:rPr lang="en-US" sz="1600" dirty="0">
                <a:solidFill>
                  <a:schemeClr val="tx1"/>
                </a:solidFill>
              </a:rPr>
              <a:t> / </a:t>
            </a:r>
            <a:r>
              <a:rPr lang="en-US" sz="1600" dirty="0">
                <a:solidFill>
                  <a:schemeClr val="tx1"/>
                </a:solidFill>
                <a:hlinkClick r:id="rId10"/>
              </a:rPr>
              <a:t>PaaS</a:t>
            </a:r>
            <a:r>
              <a:rPr lang="en-US" sz="1600" dirty="0">
                <a:solidFill>
                  <a:schemeClr val="tx1"/>
                </a:solidFill>
              </a:rPr>
              <a:t> / </a:t>
            </a:r>
            <a:r>
              <a:rPr lang="en-US" sz="1600" dirty="0">
                <a:solidFill>
                  <a:schemeClr val="tx1"/>
                </a:solidFill>
                <a:hlinkClick r:id="rId11"/>
              </a:rPr>
              <a:t>IaaS</a:t>
            </a:r>
            <a:endParaRPr lang="en-US" sz="1600" dirty="0">
              <a:solidFill>
                <a:schemeClr val="tx1"/>
              </a:solidFill>
            </a:endParaRPr>
          </a:p>
          <a:p>
            <a:pPr marL="285750" indent="-285750" algn="l">
              <a:spcBef>
                <a:spcPts val="1200"/>
              </a:spcBef>
              <a:buFont typeface="Wingdings" panose="05000000000000000000" pitchFamily="2" charset="2"/>
              <a:buChar char="§"/>
            </a:pPr>
            <a:r>
              <a:rPr lang="en-US" sz="1600" dirty="0">
                <a:solidFill>
                  <a:schemeClr val="tx1"/>
                </a:solidFill>
              </a:rPr>
              <a:t>InfoWorld: </a:t>
            </a:r>
            <a:r>
              <a:rPr lang="en-US" sz="1600" dirty="0">
                <a:solidFill>
                  <a:schemeClr val="tx1"/>
                </a:solidFill>
                <a:hlinkClick r:id="rId12"/>
              </a:rPr>
              <a:t>Cloud portal</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Network Computing: </a:t>
            </a:r>
            <a:r>
              <a:rPr lang="en-US" sz="1600" dirty="0">
                <a:solidFill>
                  <a:schemeClr val="tx1"/>
                </a:solidFill>
                <a:hlinkClick r:id="rId13"/>
              </a:rPr>
              <a:t>Cloud</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Network World: </a:t>
            </a:r>
            <a:r>
              <a:rPr lang="en-US" sz="1600" dirty="0">
                <a:solidFill>
                  <a:schemeClr val="tx1"/>
                </a:solidFill>
                <a:hlinkClick r:id="rId14"/>
              </a:rPr>
              <a:t>Cloud Computing</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Wikipedia: </a:t>
            </a:r>
            <a:r>
              <a:rPr lang="en-US" sz="1600" dirty="0">
                <a:solidFill>
                  <a:schemeClr val="tx1"/>
                </a:solidFill>
                <a:hlinkClick r:id="rId15"/>
              </a:rPr>
              <a:t>Cloud Computing</a:t>
            </a:r>
            <a:r>
              <a:rPr lang="en-US" sz="1600" dirty="0">
                <a:solidFill>
                  <a:schemeClr val="tx1"/>
                </a:solidFill>
              </a:rPr>
              <a:t> / </a:t>
            </a:r>
            <a:r>
              <a:rPr lang="en-US" sz="1600" dirty="0">
                <a:solidFill>
                  <a:schemeClr val="tx1"/>
                </a:solidFill>
                <a:hlinkClick r:id="rId16"/>
              </a:rPr>
              <a:t>Platform as a service</a:t>
            </a:r>
            <a:r>
              <a:rPr lang="en-US" sz="1600" dirty="0">
                <a:solidFill>
                  <a:schemeClr val="tx1"/>
                </a:solidFill>
              </a:rPr>
              <a:t> / </a:t>
            </a:r>
            <a:r>
              <a:rPr lang="en-US" sz="1600" dirty="0">
                <a:solidFill>
                  <a:schemeClr val="tx1"/>
                </a:solidFill>
                <a:hlinkClick r:id="rId17"/>
              </a:rPr>
              <a:t>Software as a service</a:t>
            </a:r>
            <a:r>
              <a:rPr lang="en-US" sz="1600" dirty="0">
                <a:solidFill>
                  <a:schemeClr val="tx1"/>
                </a:solidFill>
              </a:rPr>
              <a:t> / </a:t>
            </a:r>
            <a:r>
              <a:rPr lang="en-US" sz="1600" dirty="0">
                <a:solidFill>
                  <a:schemeClr val="tx1"/>
                </a:solidFill>
                <a:hlinkClick r:id="rId18"/>
              </a:rPr>
              <a:t>Network as a Service</a:t>
            </a:r>
            <a:r>
              <a:rPr lang="en-US" sz="1600" dirty="0">
                <a:solidFill>
                  <a:schemeClr val="tx1"/>
                </a:solidFill>
              </a:rPr>
              <a:t> / </a:t>
            </a:r>
            <a:r>
              <a:rPr lang="en-US" sz="1600" dirty="0">
                <a:solidFill>
                  <a:schemeClr val="tx1"/>
                </a:solidFill>
                <a:hlinkClick r:id="rId19"/>
              </a:rPr>
              <a:t>Cloud Storage</a:t>
            </a:r>
            <a:r>
              <a:rPr lang="en-US" sz="1600" dirty="0">
                <a:solidFill>
                  <a:schemeClr val="tx1"/>
                </a:solidFill>
              </a:rPr>
              <a:t> / </a:t>
            </a:r>
            <a:r>
              <a:rPr lang="en-US" sz="1600" dirty="0">
                <a:solidFill>
                  <a:schemeClr val="tx1"/>
                </a:solidFill>
                <a:hlinkClick r:id="rId20"/>
              </a:rPr>
              <a:t>Fog Computing</a:t>
            </a:r>
            <a:r>
              <a:rPr lang="en-US" sz="1600" dirty="0">
                <a:solidFill>
                  <a:schemeClr val="tx1"/>
                </a:solidFill>
              </a:rPr>
              <a:t> </a:t>
            </a:r>
          </a:p>
        </p:txBody>
      </p:sp>
      <p:pic>
        <p:nvPicPr>
          <p:cNvPr id="3" name="Picture 2"/>
          <p:cNvPicPr>
            <a:picLocks noChangeAspect="1"/>
          </p:cNvPicPr>
          <p:nvPr/>
        </p:nvPicPr>
        <p:blipFill>
          <a:blip r:embed="rId21"/>
          <a:stretch>
            <a:fillRect/>
          </a:stretch>
        </p:blipFill>
        <p:spPr>
          <a:xfrm>
            <a:off x="5181600" y="1516947"/>
            <a:ext cx="3360814" cy="1071467"/>
          </a:xfrm>
          <a:prstGeom prst="rect">
            <a:avLst/>
          </a:prstGeom>
          <a:ln>
            <a:solidFill>
              <a:schemeClr val="accent1"/>
            </a:solidFill>
          </a:ln>
        </p:spPr>
      </p:pic>
      <p:sp>
        <p:nvSpPr>
          <p:cNvPr id="4" name="Rectangle 3"/>
          <p:cNvSpPr/>
          <p:nvPr/>
        </p:nvSpPr>
        <p:spPr>
          <a:xfrm>
            <a:off x="5181600" y="1258415"/>
            <a:ext cx="2655342" cy="258532"/>
          </a:xfrm>
          <a:prstGeom prst="rect">
            <a:avLst/>
          </a:prstGeom>
        </p:spPr>
        <p:txBody>
          <a:bodyPr wrap="none">
            <a:spAutoFit/>
          </a:bodyPr>
          <a:lstStyle/>
          <a:p>
            <a:pPr algn="l">
              <a:spcBef>
                <a:spcPts val="1200"/>
              </a:spcBef>
            </a:pPr>
            <a:r>
              <a:rPr lang="en-US" sz="1200" dirty="0">
                <a:solidFill>
                  <a:schemeClr val="tx1"/>
                </a:solidFill>
              </a:rPr>
              <a:t>ComputerWorld:  </a:t>
            </a:r>
            <a:r>
              <a:rPr lang="en-US" sz="1200" dirty="0">
                <a:solidFill>
                  <a:schemeClr val="tx1"/>
                </a:solidFill>
                <a:hlinkClick r:id="rId4"/>
              </a:rPr>
              <a:t>Cloud Computing</a:t>
            </a:r>
            <a:r>
              <a:rPr lang="en-US" sz="1200" dirty="0">
                <a:solidFill>
                  <a:schemeClr val="tx1"/>
                </a:solidFill>
              </a:rPr>
              <a:t>  </a:t>
            </a:r>
          </a:p>
        </p:txBody>
      </p:sp>
      <p:sp>
        <p:nvSpPr>
          <p:cNvPr id="10" name="Oval 10"/>
          <p:cNvSpPr>
            <a:spLocks noChangeArrowheads="1"/>
          </p:cNvSpPr>
          <p:nvPr/>
        </p:nvSpPr>
        <p:spPr bwMode="auto">
          <a:xfrm>
            <a:off x="293688" y="12526"/>
            <a:ext cx="2355850" cy="239713"/>
          </a:xfrm>
          <a:prstGeom prst="rect">
            <a:avLst/>
          </a:prstGeom>
          <a:solidFill>
            <a:schemeClr val="accent4">
              <a:lumMod val="50000"/>
            </a:schemeClr>
          </a:solidFill>
          <a:ln w="25400">
            <a:noFill/>
            <a:round/>
            <a:headEnd/>
            <a:tailEnd/>
          </a:ln>
          <a:extLst/>
        </p:spPr>
        <p:txBody>
          <a:bodyPr tIns="91440" bIns="91440" anchor="ctr"/>
          <a:lstStyle/>
          <a:p>
            <a:pPr eaLnBrk="1" hangingPunct="1">
              <a:spcBef>
                <a:spcPts val="600"/>
              </a:spcBef>
              <a:defRPr/>
            </a:pPr>
            <a:r>
              <a:rPr lang="en-US" sz="1100" b="1" dirty="0">
                <a:solidFill>
                  <a:srgbClr val="FFFFFF"/>
                </a:solidFill>
              </a:rPr>
              <a:t>Featured Links</a:t>
            </a:r>
          </a:p>
        </p:txBody>
      </p:sp>
      <p:sp>
        <p:nvSpPr>
          <p:cNvPr id="11"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12"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3747907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28613" y="377231"/>
            <a:ext cx="8582025" cy="425851"/>
          </a:xfrm>
        </p:spPr>
        <p:txBody>
          <a:bodyPr/>
          <a:lstStyle/>
          <a:p>
            <a:r>
              <a:rPr lang="en-US" dirty="0"/>
              <a:t>More Insights on Technology Trends are Available</a:t>
            </a:r>
          </a:p>
        </p:txBody>
      </p:sp>
      <p:sp>
        <p:nvSpPr>
          <p:cNvPr id="21507" name="Slide Number Placeholder 3"/>
          <p:cNvSpPr>
            <a:spLocks noGrp="1"/>
          </p:cNvSpPr>
          <p:nvPr>
            <p:ph type="sldNum" sz="quarter" idx="10"/>
          </p:nvPr>
        </p:nvSpPr>
        <p:spPr>
          <a:noFill/>
        </p:spPr>
        <p:txBody>
          <a:bodyPr/>
          <a:lstStyle/>
          <a:p>
            <a:fld id="{E8D311C4-C16D-485C-B6F3-2DB085EDA8B9}" type="slidenum">
              <a:rPr lang="en-US"/>
              <a:pPr/>
              <a:t>14</a:t>
            </a:fld>
            <a:endParaRPr lang="en-US"/>
          </a:p>
        </p:txBody>
      </p:sp>
      <p:sp>
        <p:nvSpPr>
          <p:cNvPr id="12" name="Rectangle 3"/>
          <p:cNvSpPr>
            <a:spLocks noGrp="1" noChangeArrowheads="1"/>
          </p:cNvSpPr>
          <p:nvPr>
            <p:ph idx="1"/>
          </p:nvPr>
        </p:nvSpPr>
        <p:spPr>
          <a:xfrm>
            <a:off x="365919" y="2460385"/>
            <a:ext cx="7576005" cy="2620849"/>
          </a:xfrm>
        </p:spPr>
        <p:txBody>
          <a:bodyPr/>
          <a:lstStyle/>
          <a:p>
            <a:pPr marL="9525" indent="0">
              <a:spcBef>
                <a:spcPts val="300"/>
              </a:spcBef>
              <a:buNone/>
              <a:defRPr/>
            </a:pPr>
            <a:r>
              <a:rPr lang="en-US" dirty="0">
                <a:solidFill>
                  <a:schemeClr val="tx1"/>
                </a:solidFill>
              </a:rPr>
              <a:t>Other slide decks in this Trend Report series have been posted to </a:t>
            </a:r>
            <a:r>
              <a:rPr lang="en-US" dirty="0" err="1">
                <a:solidFill>
                  <a:schemeClr val="tx1"/>
                </a:solidFill>
                <a:hlinkClick r:id="rId3"/>
              </a:rPr>
              <a:t>Slideshare</a:t>
            </a:r>
            <a:endParaRPr lang="en-US" dirty="0">
              <a:solidFill>
                <a:schemeClr val="tx1"/>
              </a:solidFill>
            </a:endParaRPr>
          </a:p>
          <a:p>
            <a:pPr marL="9525" indent="0">
              <a:spcBef>
                <a:spcPts val="300"/>
              </a:spcBef>
              <a:buNone/>
              <a:defRPr/>
            </a:pPr>
            <a:endParaRPr lang="en-US" dirty="0">
              <a:solidFill>
                <a:schemeClr val="tx1"/>
              </a:solidFill>
            </a:endParaRPr>
          </a:p>
          <a:p>
            <a:pPr marL="9525" indent="0">
              <a:spcBef>
                <a:spcPts val="300"/>
              </a:spcBef>
              <a:buNone/>
              <a:defRPr/>
            </a:pPr>
            <a:r>
              <a:rPr lang="en-US" dirty="0">
                <a:solidFill>
                  <a:schemeClr val="tx1"/>
                </a:solidFill>
              </a:rPr>
              <a:t>You are also invited to check out the following IBM websites and resources</a:t>
            </a:r>
          </a:p>
          <a:p>
            <a:pPr lvl="1">
              <a:spcBef>
                <a:spcPts val="300"/>
              </a:spcBef>
              <a:defRPr/>
            </a:pPr>
            <a:r>
              <a:rPr lang="en-US" sz="1600" dirty="0">
                <a:solidFill>
                  <a:schemeClr val="tx1"/>
                </a:solidFill>
              </a:rPr>
              <a:t>IBM </a:t>
            </a:r>
            <a:r>
              <a:rPr lang="en-US" sz="1600" dirty="0">
                <a:solidFill>
                  <a:schemeClr val="tx1"/>
                </a:solidFill>
                <a:hlinkClick r:id="rId4"/>
              </a:rPr>
              <a:t>Academy of Technology</a:t>
            </a:r>
            <a:endParaRPr lang="en-US" sz="1600" dirty="0">
              <a:solidFill>
                <a:schemeClr val="tx1"/>
              </a:solidFill>
            </a:endParaRPr>
          </a:p>
          <a:p>
            <a:pPr lvl="1">
              <a:spcBef>
                <a:spcPts val="300"/>
              </a:spcBef>
              <a:defRPr/>
            </a:pPr>
            <a:r>
              <a:rPr lang="en-US" sz="1600" dirty="0">
                <a:solidFill>
                  <a:schemeClr val="tx1"/>
                </a:solidFill>
              </a:rPr>
              <a:t>IBM </a:t>
            </a:r>
            <a:r>
              <a:rPr lang="en-US" sz="1600" dirty="0">
                <a:solidFill>
                  <a:schemeClr val="tx1"/>
                </a:solidFill>
                <a:hlinkClick r:id="rId5"/>
              </a:rPr>
              <a:t>Institute for Business Value</a:t>
            </a:r>
            <a:endParaRPr lang="en-US" sz="1600" dirty="0">
              <a:solidFill>
                <a:schemeClr val="tx1"/>
              </a:solidFill>
            </a:endParaRPr>
          </a:p>
          <a:p>
            <a:pPr lvl="1">
              <a:spcBef>
                <a:spcPts val="300"/>
              </a:spcBef>
              <a:defRPr/>
            </a:pPr>
            <a:r>
              <a:rPr lang="en-US" sz="1600" dirty="0">
                <a:solidFill>
                  <a:schemeClr val="tx1"/>
                </a:solidFill>
              </a:rPr>
              <a:t>IBM </a:t>
            </a:r>
            <a:r>
              <a:rPr lang="en-US" sz="1600" dirty="0">
                <a:solidFill>
                  <a:schemeClr val="tx1"/>
                </a:solidFill>
                <a:hlinkClick r:id="rId6"/>
              </a:rPr>
              <a:t>Research</a:t>
            </a:r>
            <a:r>
              <a:rPr lang="en-US" sz="1600" dirty="0">
                <a:solidFill>
                  <a:schemeClr val="tx1"/>
                </a:solidFill>
              </a:rPr>
              <a:t> and </a:t>
            </a:r>
            <a:r>
              <a:rPr lang="en-US" sz="1600" dirty="0">
                <a:solidFill>
                  <a:schemeClr val="tx1"/>
                </a:solidFill>
                <a:hlinkClick r:id="rId7"/>
              </a:rPr>
              <a:t>Research News</a:t>
            </a:r>
            <a:r>
              <a:rPr lang="en-US" sz="1600" dirty="0">
                <a:solidFill>
                  <a:schemeClr val="tx1"/>
                </a:solidFill>
              </a:rPr>
              <a:t> and  </a:t>
            </a:r>
            <a:r>
              <a:rPr lang="en-US" sz="1600" dirty="0">
                <a:solidFill>
                  <a:schemeClr val="tx1"/>
                </a:solidFill>
                <a:hlinkClick r:id="rId8"/>
              </a:rPr>
              <a:t>5 in 5</a:t>
            </a:r>
            <a:endParaRPr lang="en-US" sz="1600" dirty="0">
              <a:solidFill>
                <a:schemeClr val="tx1"/>
              </a:solidFill>
            </a:endParaRPr>
          </a:p>
          <a:p>
            <a:pPr lvl="1">
              <a:spcBef>
                <a:spcPts val="300"/>
              </a:spcBef>
              <a:defRPr/>
            </a:pPr>
            <a:r>
              <a:rPr lang="en-US" sz="1600" dirty="0">
                <a:solidFill>
                  <a:schemeClr val="tx1"/>
                </a:solidFill>
              </a:rPr>
              <a:t>IBM’s </a:t>
            </a:r>
            <a:r>
              <a:rPr lang="en-US" sz="1600" dirty="0">
                <a:solidFill>
                  <a:schemeClr val="tx1"/>
                </a:solidFill>
                <a:hlinkClick r:id="rId9"/>
              </a:rPr>
              <a:t>THINK blog</a:t>
            </a:r>
            <a:endParaRPr lang="en-US" sz="1600" dirty="0">
              <a:solidFill>
                <a:schemeClr val="tx1"/>
              </a:solidFill>
            </a:endParaRPr>
          </a:p>
          <a:p>
            <a:pPr lvl="1">
              <a:spcBef>
                <a:spcPts val="300"/>
              </a:spcBef>
              <a:defRPr/>
            </a:pPr>
            <a:r>
              <a:rPr lang="en-US" sz="1600" dirty="0">
                <a:solidFill>
                  <a:schemeClr val="tx1"/>
                </a:solidFill>
              </a:rPr>
              <a:t>IBM </a:t>
            </a:r>
            <a:r>
              <a:rPr lang="en-US" sz="1600" dirty="0">
                <a:solidFill>
                  <a:schemeClr val="tx1"/>
                </a:solidFill>
                <a:hlinkClick r:id="rId10"/>
              </a:rPr>
              <a:t>Think Academy on YouTube</a:t>
            </a:r>
            <a:endParaRPr lang="en-US" dirty="0">
              <a:solidFill>
                <a:schemeClr val="tx1"/>
              </a:solidFill>
            </a:endParaRPr>
          </a:p>
        </p:txBody>
      </p:sp>
      <p:sp>
        <p:nvSpPr>
          <p:cNvPr id="10" name="Footer Placeholder 2"/>
          <p:cNvSpPr>
            <a:spLocks noGrp="1"/>
          </p:cNvSpPr>
          <p:nvPr>
            <p:ph type="ftr" sz="quarter" idx="11"/>
          </p:nvPr>
        </p:nvSpPr>
        <p:spPr>
          <a:xfrm>
            <a:off x="655639" y="6537325"/>
            <a:ext cx="6948487" cy="184150"/>
          </a:xfrm>
        </p:spPr>
        <p:txBody>
          <a:bodyPr/>
          <a:lstStyle/>
          <a:p>
            <a:pPr>
              <a:defRPr/>
            </a:pPr>
            <a:r>
              <a:rPr lang="en-US"/>
              <a:t> </a:t>
            </a:r>
            <a:endParaRPr lang="en-US" dirty="0"/>
          </a:p>
        </p:txBody>
      </p:sp>
      <p:sp>
        <p:nvSpPr>
          <p:cNvPr id="11" name="Oval 10"/>
          <p:cNvSpPr>
            <a:spLocks noChangeArrowheads="1"/>
          </p:cNvSpPr>
          <p:nvPr/>
        </p:nvSpPr>
        <p:spPr bwMode="auto">
          <a:xfrm>
            <a:off x="293688" y="12526"/>
            <a:ext cx="2355850" cy="239713"/>
          </a:xfrm>
          <a:prstGeom prst="rect">
            <a:avLst/>
          </a:prstGeom>
          <a:solidFill>
            <a:schemeClr val="accent4">
              <a:lumMod val="50000"/>
            </a:schemeClr>
          </a:solidFill>
          <a:ln w="25400">
            <a:noFill/>
            <a:round/>
            <a:headEnd/>
            <a:tailEnd/>
          </a:ln>
          <a:extLst/>
        </p:spPr>
        <p:txBody>
          <a:bodyPr tIns="91440" bIns="91440" anchor="ctr"/>
          <a:lstStyle/>
          <a:p>
            <a:pPr eaLnBrk="1" hangingPunct="1">
              <a:spcBef>
                <a:spcPts val="600"/>
              </a:spcBef>
              <a:defRPr/>
            </a:pPr>
            <a:r>
              <a:rPr lang="en-US" sz="1100" b="1" dirty="0">
                <a:solidFill>
                  <a:srgbClr val="FFFFFF"/>
                </a:solidFill>
              </a:rPr>
              <a:t>Featured Links</a:t>
            </a:r>
          </a:p>
        </p:txBody>
      </p:sp>
      <p:sp>
        <p:nvSpPr>
          <p:cNvPr id="13"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14"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118552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365919" y="377695"/>
            <a:ext cx="8597172" cy="397032"/>
          </a:xfrm>
        </p:spPr>
        <p:txBody>
          <a:bodyPr/>
          <a:lstStyle/>
          <a:p>
            <a:r>
              <a:rPr lang="en-US" dirty="0"/>
              <a:t>About This Trend Report  </a:t>
            </a:r>
          </a:p>
        </p:txBody>
      </p:sp>
      <p:sp>
        <p:nvSpPr>
          <p:cNvPr id="6"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
        <p:nvSpPr>
          <p:cNvPr id="8" name="Rectangle 3"/>
          <p:cNvSpPr>
            <a:spLocks noGrp="1" noChangeArrowheads="1"/>
          </p:cNvSpPr>
          <p:nvPr>
            <p:ph type="body" sz="half" idx="1"/>
          </p:nvPr>
        </p:nvSpPr>
        <p:spPr>
          <a:xfrm>
            <a:off x="365919" y="1180796"/>
            <a:ext cx="7305265" cy="4937760"/>
          </a:xfrm>
        </p:spPr>
        <p:txBody>
          <a:bodyPr/>
          <a:lstStyle/>
          <a:p>
            <a:pPr>
              <a:spcBef>
                <a:spcPts val="1200"/>
              </a:spcBef>
              <a:defRPr/>
            </a:pPr>
            <a:r>
              <a:rPr lang="en-US" b="1" dirty="0"/>
              <a:t>Purpose:  </a:t>
            </a:r>
            <a:r>
              <a:rPr lang="en-US" dirty="0"/>
              <a:t>The slides provide an overview on the Cloud Computing trend</a:t>
            </a:r>
          </a:p>
          <a:p>
            <a:pPr>
              <a:spcBef>
                <a:spcPts val="1200"/>
              </a:spcBef>
              <a:defRPr/>
            </a:pPr>
            <a:r>
              <a:rPr lang="en-US" b="1" dirty="0"/>
              <a:t>Content:  </a:t>
            </a:r>
            <a:r>
              <a:rPr lang="en-US" dirty="0"/>
              <a:t>Summary information about the Cloud Computing marketplace, including trends drivers, spending trends, industry business cases, and adoption challenges.  Also included are links to additional resources.   </a:t>
            </a:r>
          </a:p>
          <a:p>
            <a:pPr>
              <a:spcBef>
                <a:spcPts val="1200"/>
              </a:spcBef>
              <a:defRPr/>
            </a:pPr>
            <a:r>
              <a:rPr lang="en-US" b="1" dirty="0"/>
              <a:t>How To Use This Report:</a:t>
            </a:r>
            <a:r>
              <a:rPr lang="en-US" dirty="0"/>
              <a:t>  This report is best read/studied and used as a learning document.  You may want to view the slides in slideshow mode so you can easily follow the links </a:t>
            </a:r>
          </a:p>
          <a:p>
            <a:pPr>
              <a:spcBef>
                <a:spcPts val="1200"/>
              </a:spcBef>
              <a:defRPr/>
            </a:pPr>
            <a:r>
              <a:rPr lang="en-US" b="1" dirty="0"/>
              <a:t>Available on </a:t>
            </a:r>
            <a:r>
              <a:rPr lang="en-US" b="1" dirty="0" err="1"/>
              <a:t>Slideshare</a:t>
            </a:r>
            <a:r>
              <a:rPr lang="en-US" b="1" dirty="0"/>
              <a:t>:</a:t>
            </a:r>
            <a:r>
              <a:rPr lang="en-US" dirty="0"/>
              <a:t>  This presentation (and other Trend Reports for 2017) will be available publically on </a:t>
            </a:r>
            <a:r>
              <a:rPr lang="en-US" dirty="0" err="1"/>
              <a:t>Slideshare</a:t>
            </a:r>
            <a:r>
              <a:rPr lang="en-US" dirty="0"/>
              <a:t> at </a:t>
            </a:r>
            <a:r>
              <a:rPr lang="en-US" dirty="0">
                <a:hlinkClick r:id="rId3"/>
              </a:rPr>
              <a:t>http://www.slideshare.net/horizonwatching</a:t>
            </a:r>
            <a:endParaRPr lang="en-US" dirty="0"/>
          </a:p>
          <a:p>
            <a:pPr>
              <a:spcBef>
                <a:spcPts val="1200"/>
              </a:spcBef>
              <a:defRPr/>
            </a:pPr>
            <a:r>
              <a:rPr lang="en-US" i="1" kern="1200" dirty="0">
                <a:latin typeface="Arial" charset="0"/>
                <a:cs typeface="Arial" charset="0"/>
              </a:rPr>
              <a:t>Please Note: This report is based on internal IBM analysis and is not meant to be a statement of direction by IBM nor is IBM committing to any particular technology or solution.</a:t>
            </a:r>
          </a:p>
        </p:txBody>
      </p:sp>
      <p:sp>
        <p:nvSpPr>
          <p:cNvPr id="2" name="Slide Number Placeholder 1"/>
          <p:cNvSpPr>
            <a:spLocks noGrp="1"/>
          </p:cNvSpPr>
          <p:nvPr>
            <p:ph type="sldNum" sz="quarter" idx="10"/>
          </p:nvPr>
        </p:nvSpPr>
        <p:spPr/>
        <p:txBody>
          <a:bodyPr/>
          <a:lstStyle/>
          <a:p>
            <a:pPr>
              <a:defRPr/>
            </a:pPr>
            <a:fld id="{21CA715F-D497-4635-8F00-8882F3EE530A}" type="slidenum">
              <a:rPr lang="en-US" smtClean="0"/>
              <a:pPr>
                <a:defRPr/>
              </a:pPr>
              <a:t>2</a:t>
            </a:fld>
            <a:endParaRPr lang="en-US" dirty="0"/>
          </a:p>
        </p:txBody>
      </p:sp>
      <p:sp>
        <p:nvSpPr>
          <p:cNvPr id="3" name="Footer Placeholder 2"/>
          <p:cNvSpPr>
            <a:spLocks noGrp="1"/>
          </p:cNvSpPr>
          <p:nvPr>
            <p:ph type="ftr" sz="quarter" idx="11"/>
          </p:nvPr>
        </p:nvSpPr>
        <p:spPr/>
        <p:txBody>
          <a:bodyPr/>
          <a:lstStyle/>
          <a:p>
            <a:pPr>
              <a:defRPr/>
            </a:pPr>
            <a:r>
              <a:rPr lang="en-US"/>
              <a:t> </a:t>
            </a:r>
            <a:endParaRPr lang="en-US" dirty="0"/>
          </a:p>
        </p:txBody>
      </p:sp>
      <p:sp>
        <p:nvSpPr>
          <p:cNvPr id="9"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Tree>
    <p:extLst>
      <p:ext uri="{BB962C8B-B14F-4D97-AF65-F5344CB8AC3E}">
        <p14:creationId xmlns:p14="http://schemas.microsoft.com/office/powerpoint/2010/main" val="291037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25788" y="370796"/>
            <a:ext cx="6346452" cy="457200"/>
          </a:xfrm>
        </p:spPr>
        <p:txBody>
          <a:bodyPr/>
          <a:lstStyle/>
          <a:p>
            <a:r>
              <a:rPr lang="en-US" dirty="0"/>
              <a:t>Cloud Computing – Trend Overview</a:t>
            </a:r>
          </a:p>
        </p:txBody>
      </p:sp>
      <p:sp>
        <p:nvSpPr>
          <p:cNvPr id="40962" name="Slide Number Placeholder 3"/>
          <p:cNvSpPr>
            <a:spLocks noGrp="1"/>
          </p:cNvSpPr>
          <p:nvPr>
            <p:ph type="sldNum" sz="quarter" idx="10"/>
          </p:nvPr>
        </p:nvSpPr>
        <p:spPr>
          <a:noFill/>
        </p:spPr>
        <p:txBody>
          <a:bodyPr/>
          <a:lstStyle/>
          <a:p>
            <a:fld id="{E313FBDC-A3DF-4388-A419-BE69EED7679A}" type="slidenum">
              <a:rPr lang="en-US"/>
              <a:pPr/>
              <a:t>3</a:t>
            </a:fld>
            <a:endParaRPr lang="en-US"/>
          </a:p>
        </p:txBody>
      </p:sp>
      <p:sp>
        <p:nvSpPr>
          <p:cNvPr id="40965" name="Text Box 3"/>
          <p:cNvSpPr txBox="1">
            <a:spLocks noChangeArrowheads="1"/>
          </p:cNvSpPr>
          <p:nvPr/>
        </p:nvSpPr>
        <p:spPr bwMode="auto">
          <a:xfrm>
            <a:off x="328614" y="1195415"/>
            <a:ext cx="4847686" cy="4895186"/>
          </a:xfrm>
          <a:prstGeom prst="rect">
            <a:avLst/>
          </a:prstGeom>
          <a:noFill/>
          <a:ln w="9525">
            <a:noFill/>
            <a:miter lim="800000"/>
            <a:headEnd/>
            <a:tailEnd/>
          </a:ln>
        </p:spPr>
        <p:txBody>
          <a:bodyPr wrap="square">
            <a:spAutoFit/>
          </a:bodyPr>
          <a:lstStyle/>
          <a:p>
            <a:pPr>
              <a:lnSpc>
                <a:spcPct val="90000"/>
              </a:lnSpc>
              <a:spcBef>
                <a:spcPts val="1200"/>
              </a:spcBef>
            </a:pPr>
            <a:r>
              <a:rPr lang="en-US" sz="1400" b="1" dirty="0">
                <a:solidFill>
                  <a:schemeClr val="tx1"/>
                </a:solidFill>
              </a:rPr>
              <a:t>Drivers </a:t>
            </a:r>
          </a:p>
          <a:p>
            <a:pPr marL="285750" indent="-285750">
              <a:spcBef>
                <a:spcPts val="300"/>
              </a:spcBef>
              <a:buFont typeface="Wingdings" panose="05000000000000000000" pitchFamily="2" charset="2"/>
              <a:buChar char="§"/>
            </a:pPr>
            <a:r>
              <a:rPr lang="en-US" sz="1200" dirty="0">
                <a:solidFill>
                  <a:schemeClr val="tx1"/>
                </a:solidFill>
              </a:rPr>
              <a:t>Clouds offer cost savings &amp; an attractive pay-as-you-go model</a:t>
            </a:r>
          </a:p>
          <a:p>
            <a:pPr marL="285750" indent="-285750">
              <a:spcBef>
                <a:spcPts val="300"/>
              </a:spcBef>
              <a:buFont typeface="Wingdings" panose="05000000000000000000" pitchFamily="2" charset="2"/>
              <a:buChar char="§"/>
            </a:pPr>
            <a:r>
              <a:rPr lang="en-US" sz="1200" dirty="0">
                <a:solidFill>
                  <a:schemeClr val="tx1"/>
                </a:solidFill>
              </a:rPr>
              <a:t>Clouds can enable the speed of delivery of new services &amp; capabilities, enabling rapid innovation</a:t>
            </a:r>
          </a:p>
          <a:p>
            <a:pPr marL="285750" indent="-285750">
              <a:spcBef>
                <a:spcPts val="300"/>
              </a:spcBef>
              <a:buFont typeface="Wingdings" panose="05000000000000000000" pitchFamily="2" charset="2"/>
              <a:buChar char="§"/>
            </a:pPr>
            <a:r>
              <a:rPr lang="en-US" sz="1200" dirty="0">
                <a:solidFill>
                  <a:schemeClr val="tx1"/>
                </a:solidFill>
              </a:rPr>
              <a:t>Hybrid cloud models allow organizations to move part of their data into the public cloud, while keeping other IT-resources on-site or in a private cloud</a:t>
            </a:r>
          </a:p>
          <a:p>
            <a:pPr marL="285750" indent="-285750">
              <a:spcBef>
                <a:spcPts val="300"/>
              </a:spcBef>
              <a:buFont typeface="Wingdings" panose="05000000000000000000" pitchFamily="2" charset="2"/>
              <a:buChar char="§"/>
            </a:pPr>
            <a:r>
              <a:rPr lang="en-US" sz="1200" dirty="0">
                <a:solidFill>
                  <a:schemeClr val="tx1"/>
                </a:solidFill>
              </a:rPr>
              <a:t>Mobile, </a:t>
            </a:r>
            <a:r>
              <a:rPr lang="en-US" sz="1200" dirty="0" err="1">
                <a:solidFill>
                  <a:schemeClr val="tx1"/>
                </a:solidFill>
              </a:rPr>
              <a:t>IoT</a:t>
            </a:r>
            <a:r>
              <a:rPr lang="en-US" sz="1200" dirty="0">
                <a:solidFill>
                  <a:schemeClr val="tx1"/>
                </a:solidFill>
              </a:rPr>
              <a:t> and AI use cases drive cloud adoption</a:t>
            </a:r>
          </a:p>
          <a:p>
            <a:pPr>
              <a:spcBef>
                <a:spcPts val="1200"/>
              </a:spcBef>
            </a:pPr>
            <a:r>
              <a:rPr lang="en-US" sz="1400" b="1" dirty="0">
                <a:solidFill>
                  <a:schemeClr val="tx1"/>
                </a:solidFill>
              </a:rPr>
              <a:t>Challenges</a:t>
            </a:r>
          </a:p>
          <a:p>
            <a:pPr marL="285750" indent="-285750">
              <a:spcBef>
                <a:spcPts val="300"/>
              </a:spcBef>
              <a:buFont typeface="Wingdings" panose="05000000000000000000" pitchFamily="2" charset="2"/>
              <a:buChar char="§"/>
            </a:pPr>
            <a:r>
              <a:rPr lang="en-US" sz="1200" dirty="0">
                <a:solidFill>
                  <a:schemeClr val="tx1"/>
                </a:solidFill>
              </a:rPr>
              <a:t>Security risks of public clouds continue to be a concern </a:t>
            </a:r>
          </a:p>
          <a:p>
            <a:pPr marL="285750" indent="-285750">
              <a:spcBef>
                <a:spcPts val="300"/>
              </a:spcBef>
              <a:buFont typeface="Wingdings" panose="05000000000000000000" pitchFamily="2" charset="2"/>
              <a:buChar char="§"/>
            </a:pPr>
            <a:r>
              <a:rPr lang="en-US" sz="1200" dirty="0">
                <a:solidFill>
                  <a:schemeClr val="tx1"/>
                </a:solidFill>
              </a:rPr>
              <a:t>Many enterprises don’t want their data stored by a third party or where other users potentially have access to their data</a:t>
            </a:r>
          </a:p>
          <a:p>
            <a:pPr marL="285750" indent="-285750">
              <a:spcBef>
                <a:spcPts val="300"/>
              </a:spcBef>
              <a:buFont typeface="Wingdings" panose="05000000000000000000" pitchFamily="2" charset="2"/>
              <a:buChar char="§"/>
            </a:pPr>
            <a:r>
              <a:rPr lang="en-US" sz="1200" dirty="0">
                <a:solidFill>
                  <a:schemeClr val="tx1"/>
                </a:solidFill>
              </a:rPr>
              <a:t>Many enterprises still don’t have cloud computing skills in house</a:t>
            </a:r>
          </a:p>
          <a:p>
            <a:pPr>
              <a:spcBef>
                <a:spcPts val="1200"/>
              </a:spcBef>
            </a:pPr>
            <a:r>
              <a:rPr lang="en-US" sz="1400" b="1" dirty="0">
                <a:solidFill>
                  <a:schemeClr val="tx1"/>
                </a:solidFill>
              </a:rPr>
              <a:t>Implications</a:t>
            </a:r>
          </a:p>
          <a:p>
            <a:pPr marL="285750" indent="-285750">
              <a:spcBef>
                <a:spcPts val="300"/>
              </a:spcBef>
              <a:buFont typeface="Wingdings" panose="05000000000000000000" pitchFamily="2" charset="2"/>
              <a:buChar char="§"/>
            </a:pPr>
            <a:r>
              <a:rPr lang="en-US" sz="1200" dirty="0">
                <a:solidFill>
                  <a:schemeClr val="tx1"/>
                </a:solidFill>
              </a:rPr>
              <a:t>Large enterprises are increasingly designing for hybrid clouds and are looking for hybrid development platforms</a:t>
            </a:r>
          </a:p>
          <a:p>
            <a:pPr marL="285750" indent="-285750">
              <a:spcBef>
                <a:spcPts val="300"/>
              </a:spcBef>
              <a:buFont typeface="Wingdings" panose="05000000000000000000" pitchFamily="2" charset="2"/>
              <a:buChar char="§"/>
            </a:pPr>
            <a:r>
              <a:rPr lang="en-US" sz="1200" dirty="0">
                <a:solidFill>
                  <a:schemeClr val="tx1"/>
                </a:solidFill>
              </a:rPr>
              <a:t>The demand for anytime, on-the-go accessibility will be a major force in the continued adoption of cloud computing</a:t>
            </a:r>
          </a:p>
          <a:p>
            <a:pPr marL="285750" indent="-285750">
              <a:spcBef>
                <a:spcPts val="300"/>
              </a:spcBef>
              <a:buFont typeface="Wingdings" panose="05000000000000000000" pitchFamily="2" charset="2"/>
              <a:buChar char="§"/>
            </a:pPr>
            <a:r>
              <a:rPr lang="en-US" sz="1200" dirty="0">
                <a:solidFill>
                  <a:schemeClr val="tx1"/>
                </a:solidFill>
              </a:rPr>
              <a:t>Expect continued development of delivery models (</a:t>
            </a:r>
            <a:r>
              <a:rPr lang="en-US" sz="1200" dirty="0" err="1">
                <a:solidFill>
                  <a:schemeClr val="tx1"/>
                </a:solidFill>
              </a:rPr>
              <a:t>Iaas</a:t>
            </a:r>
            <a:r>
              <a:rPr lang="en-US" sz="1200" dirty="0">
                <a:solidFill>
                  <a:schemeClr val="tx1"/>
                </a:solidFill>
              </a:rPr>
              <a:t>, PaaS, and </a:t>
            </a:r>
            <a:r>
              <a:rPr lang="en-US" sz="1200" dirty="0" err="1">
                <a:solidFill>
                  <a:schemeClr val="tx1"/>
                </a:solidFill>
              </a:rPr>
              <a:t>Saas</a:t>
            </a:r>
            <a:r>
              <a:rPr lang="en-US" sz="1200" dirty="0">
                <a:solidFill>
                  <a:schemeClr val="tx1"/>
                </a:solidFill>
              </a:rPr>
              <a:t>) as enterprises seek to build and deploy cloud applications</a:t>
            </a:r>
          </a:p>
          <a:p>
            <a:pPr marL="285750" indent="-285750">
              <a:spcBef>
                <a:spcPts val="300"/>
              </a:spcBef>
              <a:buFont typeface="Wingdings" panose="05000000000000000000" pitchFamily="2" charset="2"/>
              <a:buChar char="§"/>
            </a:pPr>
            <a:r>
              <a:rPr lang="en-US" sz="1200" dirty="0">
                <a:solidFill>
                  <a:schemeClr val="tx1"/>
                </a:solidFill>
              </a:rPr>
              <a:t>Startups, companies with complex supply chain operations and companies going through reorganizations or business process transformations are good candidates for clouds</a:t>
            </a:r>
          </a:p>
        </p:txBody>
      </p:sp>
      <p:sp>
        <p:nvSpPr>
          <p:cNvPr id="3" name="Rectangle 1"/>
          <p:cNvSpPr>
            <a:spLocks noChangeArrowheads="1"/>
          </p:cNvSpPr>
          <p:nvPr/>
        </p:nvSpPr>
        <p:spPr bwMode="auto">
          <a:xfrm>
            <a:off x="5997272" y="3012621"/>
            <a:ext cx="2965838"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spcBef>
                <a:spcPts val="600"/>
              </a:spcBef>
            </a:pPr>
            <a:r>
              <a:rPr lang="en-US" altLang="en-US" sz="1100" dirty="0">
                <a:solidFill>
                  <a:schemeClr val="accent2">
                    <a:lumMod val="50000"/>
                  </a:schemeClr>
                </a:solidFill>
                <a:latin typeface="Arial" panose="020B0604020202020204" pitchFamily="34" charset="0"/>
              </a:rPr>
              <a:t>“The disruptive nature of cloud computing is continuing to challenge technology management, including I&amp;O teams.  The cloud market will accelerate even faster in 2017, as enterprises are leveraging cloud computing to power their core business systems and customer-facing applications”   </a:t>
            </a:r>
            <a:r>
              <a:rPr kumimoji="0" lang="en-US" altLang="en-US" sz="1000" i="1" u="none" strike="noStrike" cap="none" normalizeH="0" baseline="0" dirty="0">
                <a:ln>
                  <a:noFill/>
                </a:ln>
                <a:solidFill>
                  <a:schemeClr val="accent2">
                    <a:lumMod val="50000"/>
                  </a:schemeClr>
                </a:solidFill>
                <a:effectLst/>
                <a:latin typeface="Arial" panose="020B0604020202020204" pitchFamily="34" charset="0"/>
                <a:hlinkClick r:id="rId3"/>
              </a:rPr>
              <a:t>Forrester</a:t>
            </a:r>
            <a:endParaRPr kumimoji="0" lang="en-US" altLang="en-US" sz="1100" i="1" u="none" strike="noStrike" cap="none" normalizeH="0" baseline="0" dirty="0">
              <a:ln>
                <a:noFill/>
              </a:ln>
              <a:solidFill>
                <a:schemeClr val="accent2">
                  <a:lumMod val="50000"/>
                </a:schemeClr>
              </a:solidFill>
              <a:effectLst/>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a:t> </a:t>
            </a:r>
            <a:endParaRPr lang="en-US" dirty="0"/>
          </a:p>
        </p:txBody>
      </p:sp>
      <p:pic>
        <p:nvPicPr>
          <p:cNvPr id="5" name="Picture 4"/>
          <p:cNvPicPr>
            <a:picLocks noChangeAspect="1"/>
          </p:cNvPicPr>
          <p:nvPr/>
        </p:nvPicPr>
        <p:blipFill>
          <a:blip r:embed="rId4"/>
          <a:stretch>
            <a:fillRect/>
          </a:stretch>
        </p:blipFill>
        <p:spPr>
          <a:xfrm>
            <a:off x="6035040" y="1775298"/>
            <a:ext cx="2762450" cy="1083314"/>
          </a:xfrm>
          <a:prstGeom prst="rect">
            <a:avLst/>
          </a:prstGeom>
          <a:ln>
            <a:solidFill>
              <a:schemeClr val="accent4">
                <a:lumMod val="50000"/>
              </a:schemeClr>
            </a:solidFill>
          </a:ln>
        </p:spPr>
      </p:pic>
      <p:sp>
        <p:nvSpPr>
          <p:cNvPr id="6" name="Rectangle 5"/>
          <p:cNvSpPr/>
          <p:nvPr/>
        </p:nvSpPr>
        <p:spPr>
          <a:xfrm>
            <a:off x="5959504" y="1195415"/>
            <a:ext cx="3041374" cy="549381"/>
          </a:xfrm>
          <a:prstGeom prst="rect">
            <a:avLst/>
          </a:prstGeom>
        </p:spPr>
        <p:txBody>
          <a:bodyPr wrap="square">
            <a:spAutoFit/>
          </a:bodyPr>
          <a:lstStyle/>
          <a:p>
            <a:r>
              <a:rPr lang="en-US" sz="1100" dirty="0">
                <a:solidFill>
                  <a:srgbClr val="222222"/>
                </a:solidFill>
                <a:latin typeface="Helvetica Neue"/>
              </a:rPr>
              <a:t>IBM </a:t>
            </a:r>
            <a:r>
              <a:rPr lang="en-US" sz="1100" dirty="0" err="1">
                <a:solidFill>
                  <a:srgbClr val="222222"/>
                </a:solidFill>
                <a:latin typeface="Helvetica Neue"/>
              </a:rPr>
              <a:t>developerWorks</a:t>
            </a:r>
            <a:r>
              <a:rPr lang="en-US" sz="1100" dirty="0">
                <a:solidFill>
                  <a:srgbClr val="222222"/>
                </a:solidFill>
                <a:latin typeface="Helvetica Neue"/>
              </a:rPr>
              <a:t>:  </a:t>
            </a:r>
            <a:r>
              <a:rPr lang="en-US" sz="1100" dirty="0">
                <a:solidFill>
                  <a:srgbClr val="222222"/>
                </a:solidFill>
                <a:latin typeface="Helvetica Neue"/>
                <a:hlinkClick r:id="rId5"/>
              </a:rPr>
              <a:t>5 Things to Know about Shifts in Key Business Drivers for Cloud Computing Usage</a:t>
            </a:r>
            <a:endParaRPr lang="en-US" sz="1100" b="0" i="0" dirty="0">
              <a:solidFill>
                <a:srgbClr val="222222"/>
              </a:solidFill>
              <a:effectLst/>
              <a:latin typeface="Helvetica Neue"/>
            </a:endParaRPr>
          </a:p>
        </p:txBody>
      </p:sp>
      <p:sp>
        <p:nvSpPr>
          <p:cNvPr id="15" name="Rectangle 1"/>
          <p:cNvSpPr>
            <a:spLocks noChangeArrowheads="1"/>
          </p:cNvSpPr>
          <p:nvPr/>
        </p:nvSpPr>
        <p:spPr bwMode="auto">
          <a:xfrm>
            <a:off x="5959504" y="4478811"/>
            <a:ext cx="2898249" cy="176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spcBef>
                <a:spcPts val="600"/>
              </a:spcBef>
            </a:pPr>
            <a:r>
              <a:rPr lang="en-US" altLang="en-US" sz="1100" dirty="0">
                <a:solidFill>
                  <a:schemeClr val="accent2">
                    <a:lumMod val="50000"/>
                  </a:schemeClr>
                </a:solidFill>
                <a:latin typeface="Arial" panose="020B0604020202020204" pitchFamily="34" charset="0"/>
              </a:rPr>
              <a:t>“Cloud's impact is massive, and IDC predicts that the greater cloud spending (cloud services and IT products) will exceed $500 billion by 2020, driven by:</a:t>
            </a:r>
          </a:p>
          <a:p>
            <a:pPr marL="171450" lvl="0" indent="-171450" eaLnBrk="0" hangingPunct="0">
              <a:spcBef>
                <a:spcPts val="0"/>
              </a:spcBef>
              <a:buFont typeface="Arial" panose="020B0604020202020204" pitchFamily="34" charset="0"/>
              <a:buChar char="•"/>
            </a:pPr>
            <a:r>
              <a:rPr lang="en-US" altLang="en-US" sz="1100" dirty="0">
                <a:solidFill>
                  <a:schemeClr val="accent2">
                    <a:lumMod val="50000"/>
                  </a:schemeClr>
                </a:solidFill>
                <a:latin typeface="Arial" panose="020B0604020202020204" pitchFamily="34" charset="0"/>
              </a:rPr>
              <a:t>Growth in SaaS, PaaS &amp; IaaS spending</a:t>
            </a:r>
          </a:p>
          <a:p>
            <a:pPr marL="171450" lvl="0" indent="-171450" eaLnBrk="0" hangingPunct="0">
              <a:spcBef>
                <a:spcPts val="0"/>
              </a:spcBef>
              <a:buFont typeface="Arial" panose="020B0604020202020204" pitchFamily="34" charset="0"/>
              <a:buChar char="•"/>
            </a:pPr>
            <a:r>
              <a:rPr lang="en-US" altLang="en-US" sz="1100" dirty="0">
                <a:solidFill>
                  <a:schemeClr val="accent2">
                    <a:lumMod val="50000"/>
                  </a:schemeClr>
                </a:solidFill>
                <a:latin typeface="Arial" panose="020B0604020202020204" pitchFamily="34" charset="0"/>
              </a:rPr>
              <a:t>5-10x growth in new apps and services, including </a:t>
            </a:r>
            <a:r>
              <a:rPr lang="en-US" altLang="en-US" sz="1100" dirty="0" err="1">
                <a:solidFill>
                  <a:schemeClr val="accent2">
                    <a:lumMod val="50000"/>
                  </a:schemeClr>
                </a:solidFill>
                <a:latin typeface="Arial" panose="020B0604020202020204" pitchFamily="34" charset="0"/>
              </a:rPr>
              <a:t>IoT</a:t>
            </a:r>
            <a:r>
              <a:rPr lang="en-US" altLang="en-US" sz="1100" dirty="0">
                <a:solidFill>
                  <a:schemeClr val="accent2">
                    <a:lumMod val="50000"/>
                  </a:schemeClr>
                </a:solidFill>
                <a:latin typeface="Arial" panose="020B0604020202020204" pitchFamily="34" charset="0"/>
              </a:rPr>
              <a:t> and cognitive solutions</a:t>
            </a:r>
          </a:p>
          <a:p>
            <a:pPr marL="171450" lvl="0" indent="-171450" eaLnBrk="0" hangingPunct="0">
              <a:spcBef>
                <a:spcPts val="0"/>
              </a:spcBef>
              <a:buFont typeface="Arial" panose="020B0604020202020204" pitchFamily="34" charset="0"/>
              <a:buChar char="•"/>
            </a:pPr>
            <a:r>
              <a:rPr lang="en-US" altLang="en-US" sz="1100" dirty="0">
                <a:solidFill>
                  <a:schemeClr val="accent2">
                    <a:lumMod val="50000"/>
                  </a:schemeClr>
                </a:solidFill>
                <a:latin typeface="Arial" panose="020B0604020202020204" pitchFamily="34" charset="0"/>
              </a:rPr>
              <a:t>Penetration of "cloud code" into </a:t>
            </a:r>
            <a:r>
              <a:rPr lang="en-US" altLang="en-US" sz="1100" dirty="0" err="1">
                <a:solidFill>
                  <a:schemeClr val="accent2">
                    <a:lumMod val="50000"/>
                  </a:schemeClr>
                </a:solidFill>
                <a:latin typeface="Arial" panose="020B0604020202020204" pitchFamily="34" charset="0"/>
              </a:rPr>
              <a:t>on-premise</a:t>
            </a:r>
            <a:r>
              <a:rPr lang="en-US" altLang="en-US" sz="1100" dirty="0">
                <a:solidFill>
                  <a:schemeClr val="accent2">
                    <a:lumMod val="50000"/>
                  </a:schemeClr>
                </a:solidFill>
                <a:latin typeface="Arial" panose="020B0604020202020204" pitchFamily="34" charset="0"/>
              </a:rPr>
              <a:t> software</a:t>
            </a:r>
          </a:p>
          <a:p>
            <a:pPr marL="171450" lvl="0" indent="-171450" eaLnBrk="0" hangingPunct="0">
              <a:spcBef>
                <a:spcPts val="0"/>
              </a:spcBef>
              <a:buFont typeface="Arial" panose="020B0604020202020204" pitchFamily="34" charset="0"/>
              <a:buChar char="•"/>
            </a:pPr>
            <a:r>
              <a:rPr lang="en-US" altLang="en-US" sz="1100" dirty="0">
                <a:solidFill>
                  <a:schemeClr val="accent2">
                    <a:lumMod val="50000"/>
                  </a:schemeClr>
                </a:solidFill>
                <a:latin typeface="Arial" panose="020B0604020202020204" pitchFamily="34" charset="0"/>
              </a:rPr>
              <a:t>Expansion of cloud managed and professional services” </a:t>
            </a:r>
            <a:r>
              <a:rPr lang="en-US" altLang="en-US" sz="1000" dirty="0">
                <a:solidFill>
                  <a:schemeClr val="accent2">
                    <a:lumMod val="50000"/>
                  </a:schemeClr>
                </a:solidFill>
                <a:latin typeface="Arial" panose="020B0604020202020204" pitchFamily="34" charset="0"/>
              </a:rPr>
              <a:t>  </a:t>
            </a:r>
            <a:r>
              <a:rPr kumimoji="0" lang="en-US" altLang="en-US" sz="1000" i="1" u="none" strike="noStrike" cap="none" normalizeH="0" baseline="0" dirty="0">
                <a:ln>
                  <a:noFill/>
                </a:ln>
                <a:solidFill>
                  <a:schemeClr val="accent2">
                    <a:lumMod val="50000"/>
                  </a:schemeClr>
                </a:solidFill>
                <a:effectLst/>
                <a:latin typeface="Arial" panose="020B0604020202020204" pitchFamily="34" charset="0"/>
                <a:hlinkClick r:id="rId6"/>
              </a:rPr>
              <a:t>IDC</a:t>
            </a:r>
            <a:endParaRPr kumimoji="0" lang="en-US" altLang="en-US" sz="1100" i="1" u="none" strike="noStrike" cap="none" normalizeH="0" baseline="0" dirty="0">
              <a:ln>
                <a:noFill/>
              </a:ln>
              <a:solidFill>
                <a:schemeClr val="accent2">
                  <a:lumMod val="50000"/>
                </a:schemeClr>
              </a:solidFill>
              <a:effectLst/>
              <a:latin typeface="Arial" panose="020B0604020202020204" pitchFamily="34" charset="0"/>
            </a:endParaRPr>
          </a:p>
        </p:txBody>
      </p:sp>
      <p:sp>
        <p:nvSpPr>
          <p:cNvPr id="16" name="Oval 10"/>
          <p:cNvSpPr>
            <a:spLocks noChangeArrowheads="1"/>
          </p:cNvSpPr>
          <p:nvPr/>
        </p:nvSpPr>
        <p:spPr bwMode="auto">
          <a:xfrm>
            <a:off x="293688" y="0"/>
            <a:ext cx="2355850" cy="239713"/>
          </a:xfrm>
          <a:prstGeom prst="rect">
            <a:avLst/>
          </a:prstGeom>
          <a:solidFill>
            <a:schemeClr val="accent6">
              <a:lumMod val="75000"/>
            </a:schemeClr>
          </a:solidFill>
          <a:ln w="25400">
            <a:noFill/>
            <a:round/>
            <a:headEnd/>
            <a:tailEnd/>
          </a:ln>
          <a:extLst/>
        </p:spPr>
        <p:txBody>
          <a:bodyPr tIns="91440" bIns="91440" anchor="ctr"/>
          <a:lstStyle/>
          <a:p>
            <a:pPr eaLnBrk="1" hangingPunct="1">
              <a:spcBef>
                <a:spcPts val="600"/>
              </a:spcBef>
              <a:defRPr/>
            </a:pPr>
            <a:r>
              <a:rPr lang="en-US" sz="1100" b="1" dirty="0">
                <a:solidFill>
                  <a:srgbClr val="FFFFFF"/>
                </a:solidFill>
              </a:rPr>
              <a:t>Key Insights</a:t>
            </a:r>
          </a:p>
        </p:txBody>
      </p:sp>
      <p:sp>
        <p:nvSpPr>
          <p:cNvPr id="18"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19"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384617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613" y="370731"/>
            <a:ext cx="8686800" cy="387798"/>
          </a:xfrm>
        </p:spPr>
        <p:txBody>
          <a:bodyPr/>
          <a:lstStyle/>
          <a:p>
            <a:r>
              <a:rPr lang="en-US" dirty="0">
                <a:solidFill>
                  <a:schemeClr val="tx2"/>
                </a:solidFill>
              </a:rPr>
              <a:t>Trends to Watch in 2017 </a:t>
            </a:r>
          </a:p>
        </p:txBody>
      </p:sp>
      <p:sp>
        <p:nvSpPr>
          <p:cNvPr id="12" name="Slide Number Placeholder 11"/>
          <p:cNvSpPr>
            <a:spLocks noGrp="1"/>
          </p:cNvSpPr>
          <p:nvPr>
            <p:ph type="sldNum" sz="quarter" idx="10"/>
          </p:nvPr>
        </p:nvSpPr>
        <p:spPr/>
        <p:txBody>
          <a:bodyPr/>
          <a:lstStyle/>
          <a:p>
            <a:fld id="{44BBFF31-7FFD-0743-9025-15FAC7C0079F}" type="slidenum">
              <a:rPr lang="en-US" smtClean="0"/>
              <a:pPr/>
              <a:t>4</a:t>
            </a:fld>
            <a:endParaRPr lang="en-US" dirty="0"/>
          </a:p>
        </p:txBody>
      </p:sp>
      <p:sp>
        <p:nvSpPr>
          <p:cNvPr id="7" name="Footer Placeholder 1"/>
          <p:cNvSpPr>
            <a:spLocks noGrp="1"/>
          </p:cNvSpPr>
          <p:nvPr>
            <p:ph type="ftr" sz="quarter" idx="11"/>
          </p:nvPr>
        </p:nvSpPr>
        <p:spPr>
          <a:xfrm>
            <a:off x="1554163" y="6537325"/>
            <a:ext cx="5943600" cy="184150"/>
          </a:xfrm>
          <a:prstGeom prst="rect">
            <a:avLst/>
          </a:prstGeom>
        </p:spPr>
        <p:txBody>
          <a:bodyPr/>
          <a:lstStyle/>
          <a:p>
            <a:pPr>
              <a:defRPr/>
            </a:pPr>
            <a:r>
              <a:rPr lang="en-US" dirty="0">
                <a:solidFill>
                  <a:srgbClr val="000000"/>
                </a:solidFill>
              </a:rPr>
              <a:t> </a:t>
            </a:r>
            <a:endParaRPr lang="en-US" dirty="0"/>
          </a:p>
        </p:txBody>
      </p:sp>
      <p:sp>
        <p:nvSpPr>
          <p:cNvPr id="8" name="Content Placeholder 2"/>
          <p:cNvSpPr txBox="1">
            <a:spLocks/>
          </p:cNvSpPr>
          <p:nvPr/>
        </p:nvSpPr>
        <p:spPr>
          <a:xfrm>
            <a:off x="247774" y="1208205"/>
            <a:ext cx="4906659" cy="3540047"/>
          </a:xfrm>
          <a:prstGeom prst="rect">
            <a:avLst/>
          </a:prstGeom>
        </p:spPr>
        <p:txBody>
          <a:bodyPr/>
          <a:lstStyle>
            <a:lvl1pPr marL="173038" indent="-173038" algn="l" rtl="0" fontAlgn="base">
              <a:spcBef>
                <a:spcPct val="50000"/>
              </a:spcBef>
              <a:spcAft>
                <a:spcPct val="0"/>
              </a:spcAft>
              <a:buClr>
                <a:srgbClr val="6D6E70"/>
              </a:buClr>
              <a:buSzPct val="90000"/>
              <a:buFont typeface="Wingdings" pitchFamily="2" charset="2"/>
              <a:buChar char="§"/>
              <a:defRPr sz="1600">
                <a:solidFill>
                  <a:srgbClr val="6D6E70"/>
                </a:solidFill>
                <a:latin typeface="Arial" pitchFamily="34" charset="0"/>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rgbClr val="6D6E70"/>
                </a:solidFill>
                <a:latin typeface="Arial" pitchFamily="34" charset="0"/>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rgbClr val="6D6E70"/>
                </a:solidFill>
                <a:latin typeface="Arial" pitchFamily="34" charset="0"/>
                <a:cs typeface="Arial" pitchFamily="34" charset="0"/>
              </a:defRPr>
            </a:lvl3pPr>
            <a:lvl4pPr marL="1203325" indent="-173038" algn="l" rtl="0" fontAlgn="base">
              <a:spcBef>
                <a:spcPct val="20000"/>
              </a:spcBef>
              <a:spcAft>
                <a:spcPct val="0"/>
              </a:spcAft>
              <a:buClr>
                <a:schemeClr val="bg1"/>
              </a:buClr>
              <a:defRPr sz="1600">
                <a:solidFill>
                  <a:schemeClr val="bg1"/>
                </a:solidFill>
                <a:latin typeface="Arial" charset="0"/>
              </a:defRPr>
            </a:lvl4pPr>
            <a:lvl5pPr marL="1539875" indent="-163513" algn="l" rtl="0" fontAlgn="base">
              <a:spcBef>
                <a:spcPct val="20000"/>
              </a:spcBef>
              <a:spcAft>
                <a:spcPct val="0"/>
              </a:spcAft>
              <a:buClr>
                <a:schemeClr val="bg1"/>
              </a:buClr>
              <a:buChar char="»"/>
              <a:defRPr sz="1600">
                <a:solidFill>
                  <a:schemeClr val="bg1"/>
                </a:solidFill>
                <a:latin typeface="Arial" charset="0"/>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a:lstStyle>
          <a:p>
            <a:pPr marL="210312" indent="-210312">
              <a:lnSpc>
                <a:spcPct val="100000"/>
              </a:lnSpc>
              <a:spcBef>
                <a:spcPts val="1200"/>
              </a:spcBef>
              <a:buFont typeface="+mj-lt"/>
              <a:buAutoNum type="arabicPeriod"/>
            </a:pPr>
            <a:r>
              <a:rPr lang="en-US" sz="1400" b="1" kern="0" dirty="0"/>
              <a:t>Convergence of IaaS and PaaS Cloud Services:  </a:t>
            </a:r>
            <a:r>
              <a:rPr lang="en-US" sz="1200" kern="0" dirty="0"/>
              <a:t>The IaaS and PaaS cloud service models are converging to a single, unified model that combines these services as an integrated </a:t>
            </a:r>
            <a:r>
              <a:rPr lang="en-US" sz="1200" kern="0" dirty="0" err="1"/>
              <a:t>IaaS+PaaS</a:t>
            </a:r>
            <a:r>
              <a:rPr lang="en-US" sz="1200" kern="0" dirty="0"/>
              <a:t> offering which will disrupt existing markets. Enterprises will transform niche IaaS offerings into hybrid cloud managed hosting offerings that add value across the </a:t>
            </a:r>
            <a:r>
              <a:rPr lang="en-US" sz="1200" kern="0" dirty="0" err="1"/>
              <a:t>IaaS+PaaS</a:t>
            </a:r>
            <a:r>
              <a:rPr lang="en-US" sz="1200" kern="0" dirty="0"/>
              <a:t> spectrum. Technology strategists must understand the opportunities and threats from delivering and consuming cloud services through these historically distinct offerings.  </a:t>
            </a:r>
            <a:endParaRPr lang="en-US" sz="1400" kern="0" dirty="0"/>
          </a:p>
          <a:p>
            <a:pPr marL="210312" indent="-210312">
              <a:lnSpc>
                <a:spcPct val="100000"/>
              </a:lnSpc>
              <a:spcBef>
                <a:spcPts val="1200"/>
              </a:spcBef>
              <a:buFont typeface="+mj-lt"/>
              <a:buAutoNum type="arabicPeriod"/>
            </a:pPr>
            <a:r>
              <a:rPr lang="en-US" sz="1400" b="1" kern="0" dirty="0"/>
              <a:t>AI and </a:t>
            </a:r>
            <a:r>
              <a:rPr lang="en-US" sz="1400" b="1" kern="0" dirty="0" err="1"/>
              <a:t>IoT</a:t>
            </a:r>
            <a:r>
              <a:rPr lang="en-US" sz="1400" b="1" kern="0" dirty="0"/>
              <a:t> use cases drive cloud adoption:   </a:t>
            </a:r>
            <a:r>
              <a:rPr lang="en-US" sz="1200" kern="0" dirty="0"/>
              <a:t>Artificial intelligence in the cloud promises to be the next great disrupter as computing is evolving from a mobile-first to an artificial intelligence-first model. The proliferation of cloud-based Internet of Things (</a:t>
            </a:r>
            <a:r>
              <a:rPr lang="en-US" sz="1200" kern="0" dirty="0" err="1"/>
              <a:t>IoT</a:t>
            </a:r>
            <a:r>
              <a:rPr lang="en-US" sz="1200" kern="0" dirty="0"/>
              <a:t>) in the marketplace continues to drive cloud demand, as cloud allows for secure storage of massive amounts of structured and unstructured data central to </a:t>
            </a:r>
            <a:r>
              <a:rPr lang="en-US" sz="1200" kern="0" dirty="0" err="1"/>
              <a:t>IoT</a:t>
            </a:r>
            <a:r>
              <a:rPr lang="en-US" sz="1200" kern="0" dirty="0"/>
              <a:t> core function. </a:t>
            </a:r>
            <a:endParaRPr lang="en-US" sz="1400" kern="0" dirty="0"/>
          </a:p>
          <a:p>
            <a:pPr marL="210312" indent="-210312">
              <a:lnSpc>
                <a:spcPct val="100000"/>
              </a:lnSpc>
              <a:spcBef>
                <a:spcPts val="1200"/>
              </a:spcBef>
              <a:buFont typeface="+mj-lt"/>
              <a:buAutoNum type="arabicPeriod"/>
            </a:pPr>
            <a:r>
              <a:rPr lang="en-US" sz="1400" b="1" kern="0" dirty="0"/>
              <a:t>Industry Clouds will be one of the fastest growing segments:  </a:t>
            </a:r>
            <a:r>
              <a:rPr lang="en-US" sz="1200" kern="0" dirty="0"/>
              <a:t>The industry cloud market is growing fast, with dozens emerging each month throughout many industries, including financial services, healthcare, life sciences, manufacturing, retail, energy and government. Industry clouds will create broad industry value by aggregating cost reduction, operational benefits, risk mitigation, and/or insight creation via pooled information. </a:t>
            </a:r>
            <a:endParaRPr lang="en-US" sz="1400" kern="0" dirty="0"/>
          </a:p>
        </p:txBody>
      </p:sp>
      <p:pic>
        <p:nvPicPr>
          <p:cNvPr id="3" name="Picture 2"/>
          <p:cNvPicPr>
            <a:picLocks noChangeAspect="1"/>
          </p:cNvPicPr>
          <p:nvPr/>
        </p:nvPicPr>
        <p:blipFill>
          <a:blip r:embed="rId3"/>
          <a:stretch>
            <a:fillRect/>
          </a:stretch>
        </p:blipFill>
        <p:spPr>
          <a:xfrm>
            <a:off x="6143475" y="2915005"/>
            <a:ext cx="1924217" cy="1256361"/>
          </a:xfrm>
          <a:prstGeom prst="rect">
            <a:avLst/>
          </a:prstGeom>
          <a:ln>
            <a:solidFill>
              <a:schemeClr val="accent4">
                <a:lumMod val="50000"/>
              </a:schemeClr>
            </a:solidFill>
          </a:ln>
        </p:spPr>
      </p:pic>
      <p:sp>
        <p:nvSpPr>
          <p:cNvPr id="4" name="Rectangle 3"/>
          <p:cNvSpPr/>
          <p:nvPr/>
        </p:nvSpPr>
        <p:spPr>
          <a:xfrm>
            <a:off x="5937635" y="2676095"/>
            <a:ext cx="2335896" cy="244682"/>
          </a:xfrm>
          <a:prstGeom prst="rect">
            <a:avLst/>
          </a:prstGeom>
        </p:spPr>
        <p:txBody>
          <a:bodyPr wrap="none">
            <a:spAutoFit/>
          </a:bodyPr>
          <a:lstStyle/>
          <a:p>
            <a:r>
              <a:rPr lang="en-US" sz="1100" dirty="0">
                <a:solidFill>
                  <a:srgbClr val="323232"/>
                </a:solidFill>
                <a:latin typeface="HelvRegularIBM"/>
              </a:rPr>
              <a:t>IBM:  </a:t>
            </a:r>
            <a:r>
              <a:rPr lang="en-US" sz="1100" dirty="0">
                <a:solidFill>
                  <a:srgbClr val="323232"/>
                </a:solidFill>
                <a:latin typeface="HelvRegularIBM"/>
                <a:hlinkClick r:id="rId4"/>
              </a:rPr>
              <a:t>The future is all cloud and AI</a:t>
            </a:r>
            <a:endParaRPr lang="en-US" sz="1100" b="0" i="0" dirty="0">
              <a:solidFill>
                <a:srgbClr val="323232"/>
              </a:solidFill>
              <a:effectLst/>
              <a:latin typeface="HelvRegularIBM"/>
            </a:endParaRPr>
          </a:p>
        </p:txBody>
      </p:sp>
      <p:pic>
        <p:nvPicPr>
          <p:cNvPr id="5" name="Picture 4"/>
          <p:cNvPicPr>
            <a:picLocks noChangeAspect="1"/>
          </p:cNvPicPr>
          <p:nvPr/>
        </p:nvPicPr>
        <p:blipFill>
          <a:blip r:embed="rId5"/>
          <a:stretch>
            <a:fillRect/>
          </a:stretch>
        </p:blipFill>
        <p:spPr>
          <a:xfrm>
            <a:off x="6012845" y="4797129"/>
            <a:ext cx="2419384" cy="1238842"/>
          </a:xfrm>
          <a:prstGeom prst="rect">
            <a:avLst/>
          </a:prstGeom>
          <a:ln>
            <a:solidFill>
              <a:schemeClr val="accent4">
                <a:lumMod val="50000"/>
              </a:schemeClr>
            </a:solidFill>
          </a:ln>
        </p:spPr>
      </p:pic>
      <p:sp>
        <p:nvSpPr>
          <p:cNvPr id="11" name="Rectangle 10"/>
          <p:cNvSpPr/>
          <p:nvPr/>
        </p:nvSpPr>
        <p:spPr>
          <a:xfrm>
            <a:off x="5937635" y="4539747"/>
            <a:ext cx="2494594" cy="244682"/>
          </a:xfrm>
          <a:prstGeom prst="rect">
            <a:avLst/>
          </a:prstGeom>
        </p:spPr>
        <p:txBody>
          <a:bodyPr wrap="none">
            <a:spAutoFit/>
          </a:bodyPr>
          <a:lstStyle/>
          <a:p>
            <a:r>
              <a:rPr lang="en-US" sz="1100" dirty="0">
                <a:solidFill>
                  <a:srgbClr val="323232"/>
                </a:solidFill>
                <a:latin typeface="HelvRegularIBM"/>
              </a:rPr>
              <a:t>ZDNet:  </a:t>
            </a:r>
            <a:r>
              <a:rPr lang="en-US" sz="1100" dirty="0">
                <a:solidFill>
                  <a:srgbClr val="323232"/>
                </a:solidFill>
                <a:latin typeface="HelvRegularIBM"/>
                <a:hlinkClick r:id="rId6"/>
              </a:rPr>
              <a:t>The cloud's future is vertical</a:t>
            </a:r>
            <a:endParaRPr lang="en-US" sz="1100" b="0" i="0" dirty="0">
              <a:solidFill>
                <a:srgbClr val="323232"/>
              </a:solidFill>
              <a:effectLst/>
              <a:latin typeface="HelvRegularIBM"/>
            </a:endParaRPr>
          </a:p>
        </p:txBody>
      </p:sp>
      <p:sp>
        <p:nvSpPr>
          <p:cNvPr id="13" name="Rectangle 1"/>
          <p:cNvSpPr>
            <a:spLocks noChangeArrowheads="1"/>
          </p:cNvSpPr>
          <p:nvPr/>
        </p:nvSpPr>
        <p:spPr bwMode="auto">
          <a:xfrm>
            <a:off x="6004328" y="1306614"/>
            <a:ext cx="2202512" cy="107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spcBef>
                <a:spcPts val="600"/>
              </a:spcBef>
            </a:pPr>
            <a:r>
              <a:rPr lang="en-US" altLang="en-US" sz="1100" dirty="0">
                <a:solidFill>
                  <a:schemeClr val="accent2">
                    <a:lumMod val="50000"/>
                  </a:schemeClr>
                </a:solidFill>
                <a:latin typeface="+mn-lt"/>
              </a:rPr>
              <a:t>“The accelerating convergence of IaaS and PaaS into a service model combining the two will disrupt existing markets.” </a:t>
            </a:r>
            <a:r>
              <a:rPr lang="en-US" altLang="en-US" sz="900" dirty="0">
                <a:solidFill>
                  <a:schemeClr val="tx1"/>
                </a:solidFill>
                <a:latin typeface="+mn-lt"/>
              </a:rPr>
              <a:t> Gartner: </a:t>
            </a:r>
            <a:r>
              <a:rPr lang="en-US" altLang="en-US" sz="900" dirty="0">
                <a:solidFill>
                  <a:schemeClr val="accent2">
                    <a:lumMod val="50000"/>
                  </a:schemeClr>
                </a:solidFill>
                <a:latin typeface="+mn-lt"/>
              </a:rPr>
              <a:t>  </a:t>
            </a:r>
            <a:r>
              <a:rPr kumimoji="0" lang="en-US" altLang="en-US" sz="900" i="1" u="none" strike="noStrike" cap="none" normalizeH="0" baseline="0" dirty="0">
                <a:ln>
                  <a:noFill/>
                </a:ln>
                <a:solidFill>
                  <a:schemeClr val="accent2">
                    <a:lumMod val="50000"/>
                  </a:schemeClr>
                </a:solidFill>
                <a:effectLst/>
                <a:latin typeface="+mn-lt"/>
                <a:hlinkClick r:id="rId7"/>
              </a:rPr>
              <a:t>Market Trends: The Convergence of IaaS and PaaS Cloud Services</a:t>
            </a:r>
            <a:endParaRPr kumimoji="0" lang="en-US" altLang="en-US" sz="900" i="1" u="none" strike="noStrike" cap="none" normalizeH="0" baseline="0" dirty="0">
              <a:ln>
                <a:noFill/>
              </a:ln>
              <a:solidFill>
                <a:schemeClr val="accent2">
                  <a:lumMod val="50000"/>
                </a:schemeClr>
              </a:solidFill>
              <a:effectLst/>
              <a:latin typeface="+mn-lt"/>
            </a:endParaRPr>
          </a:p>
        </p:txBody>
      </p:sp>
      <p:sp>
        <p:nvSpPr>
          <p:cNvPr id="14" name="Oval 10">
            <a:hlinkClick r:id="" action="ppaction://noaction"/>
          </p:cNvPr>
          <p:cNvSpPr>
            <a:spLocks noChangeArrowheads="1"/>
          </p:cNvSpPr>
          <p:nvPr/>
        </p:nvSpPr>
        <p:spPr bwMode="auto">
          <a:xfrm>
            <a:off x="271463" y="12700"/>
            <a:ext cx="2355850" cy="244475"/>
          </a:xfrm>
          <a:prstGeom prst="rect">
            <a:avLst/>
          </a:prstGeom>
          <a:solidFill>
            <a:srgbClr val="8CC640"/>
          </a:solidFill>
          <a:ln>
            <a:noFill/>
          </a:ln>
          <a:extLst>
            <a:ext uri="{91240B29-F687-4F45-9708-019B960494DF}">
              <a14:hiddenLine xmlns:a14="http://schemas.microsoft.com/office/drawing/2010/main" w="25400">
                <a:solidFill>
                  <a:srgbClr val="000000"/>
                </a:solidFill>
                <a:round/>
                <a:headEnd/>
                <a:tailEnd/>
              </a14:hiddenLine>
            </a:ext>
          </a:extLst>
        </p:spPr>
        <p:txBody>
          <a:bodyPr tIns="91440" bIns="91440"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en-US" altLang="en-US" sz="1100" b="1">
                <a:solidFill>
                  <a:srgbClr val="FFFFFF"/>
                </a:solidFill>
              </a:rPr>
              <a:t>Market Trends</a:t>
            </a:r>
          </a:p>
        </p:txBody>
      </p:sp>
      <p:sp>
        <p:nvSpPr>
          <p:cNvPr id="15"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17"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361626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613" y="377463"/>
            <a:ext cx="8686800" cy="387798"/>
          </a:xfrm>
        </p:spPr>
        <p:txBody>
          <a:bodyPr/>
          <a:lstStyle/>
          <a:p>
            <a:r>
              <a:rPr lang="en-US" dirty="0">
                <a:solidFill>
                  <a:schemeClr val="tx2"/>
                </a:solidFill>
              </a:rPr>
              <a:t>Trends to Watch in 2017 </a:t>
            </a:r>
            <a:r>
              <a:rPr lang="en-US" sz="1400" dirty="0">
                <a:solidFill>
                  <a:schemeClr val="tx2"/>
                </a:solidFill>
              </a:rPr>
              <a:t>(continued)</a:t>
            </a:r>
          </a:p>
        </p:txBody>
      </p:sp>
      <p:sp>
        <p:nvSpPr>
          <p:cNvPr id="12" name="Slide Number Placeholder 11"/>
          <p:cNvSpPr>
            <a:spLocks noGrp="1"/>
          </p:cNvSpPr>
          <p:nvPr>
            <p:ph type="sldNum" sz="quarter" idx="10"/>
          </p:nvPr>
        </p:nvSpPr>
        <p:spPr/>
        <p:txBody>
          <a:bodyPr/>
          <a:lstStyle/>
          <a:p>
            <a:fld id="{44BBFF31-7FFD-0743-9025-15FAC7C0079F}" type="slidenum">
              <a:rPr lang="en-US" smtClean="0"/>
              <a:pPr/>
              <a:t>5</a:t>
            </a:fld>
            <a:endParaRPr lang="en-US" dirty="0"/>
          </a:p>
        </p:txBody>
      </p:sp>
      <p:sp>
        <p:nvSpPr>
          <p:cNvPr id="7" name="Footer Placeholder 1"/>
          <p:cNvSpPr>
            <a:spLocks noGrp="1"/>
          </p:cNvSpPr>
          <p:nvPr>
            <p:ph type="ftr" sz="quarter" idx="11"/>
          </p:nvPr>
        </p:nvSpPr>
        <p:spPr>
          <a:xfrm>
            <a:off x="1554163" y="6537325"/>
            <a:ext cx="5943600" cy="184150"/>
          </a:xfrm>
          <a:prstGeom prst="rect">
            <a:avLst/>
          </a:prstGeom>
        </p:spPr>
        <p:txBody>
          <a:bodyPr/>
          <a:lstStyle/>
          <a:p>
            <a:pPr>
              <a:defRPr/>
            </a:pPr>
            <a:r>
              <a:rPr lang="en-US" dirty="0">
                <a:solidFill>
                  <a:srgbClr val="000000"/>
                </a:solidFill>
              </a:rPr>
              <a:t> </a:t>
            </a:r>
            <a:endParaRPr lang="en-US" dirty="0"/>
          </a:p>
        </p:txBody>
      </p:sp>
      <p:sp>
        <p:nvSpPr>
          <p:cNvPr id="8" name="Content Placeholder 2"/>
          <p:cNvSpPr txBox="1">
            <a:spLocks/>
          </p:cNvSpPr>
          <p:nvPr/>
        </p:nvSpPr>
        <p:spPr>
          <a:xfrm>
            <a:off x="247774" y="1218193"/>
            <a:ext cx="4890755" cy="4937760"/>
          </a:xfrm>
          <a:prstGeom prst="rect">
            <a:avLst/>
          </a:prstGeom>
        </p:spPr>
        <p:txBody>
          <a:bodyPr/>
          <a:lstStyle>
            <a:lvl1pPr marL="173038" indent="-173038" algn="l" rtl="0" fontAlgn="base">
              <a:spcBef>
                <a:spcPct val="50000"/>
              </a:spcBef>
              <a:spcAft>
                <a:spcPct val="0"/>
              </a:spcAft>
              <a:buClr>
                <a:srgbClr val="6D6E70"/>
              </a:buClr>
              <a:buSzPct val="90000"/>
              <a:buFont typeface="Wingdings" pitchFamily="2" charset="2"/>
              <a:buChar char="§"/>
              <a:defRPr sz="1600">
                <a:solidFill>
                  <a:srgbClr val="6D6E70"/>
                </a:solidFill>
                <a:latin typeface="Arial" pitchFamily="34" charset="0"/>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rgbClr val="6D6E70"/>
                </a:solidFill>
                <a:latin typeface="Arial" pitchFamily="34" charset="0"/>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rgbClr val="6D6E70"/>
                </a:solidFill>
                <a:latin typeface="Arial" pitchFamily="34" charset="0"/>
                <a:cs typeface="Arial" pitchFamily="34" charset="0"/>
              </a:defRPr>
            </a:lvl3pPr>
            <a:lvl4pPr marL="1203325" indent="-173038" algn="l" rtl="0" fontAlgn="base">
              <a:spcBef>
                <a:spcPct val="20000"/>
              </a:spcBef>
              <a:spcAft>
                <a:spcPct val="0"/>
              </a:spcAft>
              <a:buClr>
                <a:schemeClr val="bg1"/>
              </a:buClr>
              <a:defRPr sz="1600">
                <a:solidFill>
                  <a:schemeClr val="bg1"/>
                </a:solidFill>
                <a:latin typeface="Arial" charset="0"/>
              </a:defRPr>
            </a:lvl4pPr>
            <a:lvl5pPr marL="1539875" indent="-163513" algn="l" rtl="0" fontAlgn="base">
              <a:spcBef>
                <a:spcPct val="20000"/>
              </a:spcBef>
              <a:spcAft>
                <a:spcPct val="0"/>
              </a:spcAft>
              <a:buClr>
                <a:schemeClr val="bg1"/>
              </a:buClr>
              <a:buChar char="»"/>
              <a:defRPr sz="1600">
                <a:solidFill>
                  <a:schemeClr val="bg1"/>
                </a:solidFill>
                <a:latin typeface="Arial" charset="0"/>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a:lstStyle>
          <a:p>
            <a:pPr marL="228600" indent="-228600">
              <a:lnSpc>
                <a:spcPct val="100000"/>
              </a:lnSpc>
              <a:spcBef>
                <a:spcPts val="1200"/>
              </a:spcBef>
              <a:buFont typeface="+mj-lt"/>
              <a:buAutoNum type="arabicPeriod" startAt="4"/>
            </a:pPr>
            <a:r>
              <a:rPr lang="en-US" sz="1400" b="1" kern="0" dirty="0"/>
              <a:t>Containers will alter cloud platform and management strategies:  </a:t>
            </a:r>
            <a:r>
              <a:rPr lang="en-US" sz="1200" kern="0" dirty="0"/>
              <a:t>Linux containers, popularized by Docker, will be available in every major public and private cloud platform by early 2017. Developers will consume them directly to power microservices development. This will mean that organizations will be rethinking their PaaS, container orchestration and cloud management needs. The organizations will have to alter the cloud strategy to accelerate their path to more effective </a:t>
            </a:r>
            <a:r>
              <a:rPr lang="en-US" sz="1200" kern="0" dirty="0" err="1"/>
              <a:t>Devops</a:t>
            </a:r>
            <a:r>
              <a:rPr lang="en-US" sz="1200" b="1" kern="0" dirty="0"/>
              <a:t>.</a:t>
            </a:r>
            <a:endParaRPr lang="en-US" sz="1400" b="1" kern="0" dirty="0"/>
          </a:p>
          <a:p>
            <a:pPr marL="228600" indent="-228600">
              <a:lnSpc>
                <a:spcPct val="100000"/>
              </a:lnSpc>
              <a:spcBef>
                <a:spcPts val="1200"/>
              </a:spcBef>
              <a:buFont typeface="+mj-lt"/>
              <a:buAutoNum type="arabicPeriod" startAt="4"/>
            </a:pPr>
            <a:r>
              <a:rPr lang="en-US" sz="1400" b="1" kern="0" dirty="0"/>
              <a:t>Hybrid Cloud Services/Platforms.</a:t>
            </a:r>
            <a:r>
              <a:rPr lang="en-US" sz="1400" kern="0" dirty="0"/>
              <a:t> </a:t>
            </a:r>
            <a:r>
              <a:rPr lang="en-US" sz="1200" kern="0" dirty="0"/>
              <a:t>Hybrid cloud - and hybrid IT - is the end game for the majority of enterprises.  Integration and management are complicated driving enterprises to seek help from service providers.  Enterprises are also seeking platforms that can manage and deploy a consistent set of cloud services for use in both on-premises and off-premises clouds and improve interoperability and integration of data from different implementations. </a:t>
            </a:r>
            <a:endParaRPr lang="en-US" sz="1400" kern="0" dirty="0"/>
          </a:p>
          <a:p>
            <a:pPr marL="228600" indent="-228600">
              <a:lnSpc>
                <a:spcPct val="100000"/>
              </a:lnSpc>
              <a:spcBef>
                <a:spcPts val="1200"/>
              </a:spcBef>
              <a:buFont typeface="+mj-lt"/>
              <a:buAutoNum type="arabicPeriod" startAt="4"/>
            </a:pPr>
            <a:r>
              <a:rPr lang="en-US" sz="1400" b="1" kern="0" dirty="0"/>
              <a:t>Cloud </a:t>
            </a:r>
            <a:r>
              <a:rPr lang="en-US" sz="1400" b="1" kern="0" dirty="0" err="1"/>
              <a:t>hyperscale</a:t>
            </a:r>
            <a:r>
              <a:rPr lang="en-US" sz="1400" b="1" kern="0" dirty="0"/>
              <a:t> providers growth creates virtuous cycle:  </a:t>
            </a:r>
            <a:r>
              <a:rPr lang="en-US" sz="1200" kern="0" dirty="0" err="1"/>
              <a:t>Hyperscale</a:t>
            </a:r>
            <a:r>
              <a:rPr lang="en-US" sz="1200" kern="0" dirty="0"/>
              <a:t> providers will continue to leverage scale-driven benefits (e.g., lower cost, large user base), to expand their geographic footprint, develop user-requested capabilities, attract partners, and command market attention, leading to a virtuous cycle. Growth allows / drives </a:t>
            </a:r>
            <a:r>
              <a:rPr lang="en-US" sz="1200" kern="0" dirty="0" err="1"/>
              <a:t>hyperscalers</a:t>
            </a:r>
            <a:r>
              <a:rPr lang="en-US" sz="1200" kern="0" dirty="0"/>
              <a:t> to expand beyond cloud into adjacent spaces like </a:t>
            </a:r>
            <a:r>
              <a:rPr lang="en-US" sz="1200" kern="0" dirty="0" err="1"/>
              <a:t>IoT</a:t>
            </a:r>
            <a:r>
              <a:rPr lang="en-US" sz="1200" kern="0" dirty="0"/>
              <a:t>, AI, analytics, and services, becoming ever more entrenched within their customer base and feeding the virtuous cycle.</a:t>
            </a:r>
            <a:endParaRPr lang="en-US" sz="1400" kern="0" dirty="0"/>
          </a:p>
          <a:p>
            <a:pPr marL="228600" indent="-228600">
              <a:lnSpc>
                <a:spcPct val="100000"/>
              </a:lnSpc>
              <a:spcBef>
                <a:spcPts val="1200"/>
              </a:spcBef>
              <a:buFont typeface="+mj-lt"/>
              <a:buAutoNum type="arabicPeriod" startAt="4"/>
            </a:pPr>
            <a:endParaRPr lang="en-US" sz="1400" kern="0" dirty="0"/>
          </a:p>
          <a:p>
            <a:pPr marL="228600" indent="-228600">
              <a:lnSpc>
                <a:spcPct val="100000"/>
              </a:lnSpc>
              <a:spcBef>
                <a:spcPts val="1200"/>
              </a:spcBef>
              <a:buFont typeface="+mj-lt"/>
              <a:buAutoNum type="arabicPeriod" startAt="4"/>
            </a:pPr>
            <a:endParaRPr lang="en-US" sz="1400" kern="0" dirty="0"/>
          </a:p>
          <a:p>
            <a:pPr marL="228600" indent="-228600">
              <a:lnSpc>
                <a:spcPct val="100000"/>
              </a:lnSpc>
              <a:spcBef>
                <a:spcPts val="1200"/>
              </a:spcBef>
              <a:buFont typeface="+mj-lt"/>
              <a:buAutoNum type="arabicPeriod" startAt="4"/>
            </a:pPr>
            <a:endParaRPr lang="en-US" sz="1400" kern="0" dirty="0"/>
          </a:p>
          <a:p>
            <a:pPr marL="0" indent="0">
              <a:lnSpc>
                <a:spcPct val="100000"/>
              </a:lnSpc>
              <a:spcBef>
                <a:spcPts val="400"/>
              </a:spcBef>
              <a:buFont typeface="Wingdings" pitchFamily="2" charset="2"/>
              <a:buNone/>
            </a:pPr>
            <a:endParaRPr lang="en-US" sz="1400" kern="0" dirty="0"/>
          </a:p>
        </p:txBody>
      </p:sp>
      <p:sp>
        <p:nvSpPr>
          <p:cNvPr id="9" name="Rectangle 1"/>
          <p:cNvSpPr>
            <a:spLocks noChangeArrowheads="1"/>
          </p:cNvSpPr>
          <p:nvPr/>
        </p:nvSpPr>
        <p:spPr bwMode="auto">
          <a:xfrm>
            <a:off x="5907820" y="1304371"/>
            <a:ext cx="2989690" cy="12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spcBef>
                <a:spcPts val="600"/>
              </a:spcBef>
            </a:pPr>
            <a:r>
              <a:rPr lang="en-US" altLang="en-US" sz="1100" dirty="0">
                <a:solidFill>
                  <a:schemeClr val="accent2">
                    <a:lumMod val="50000"/>
                  </a:schemeClr>
                </a:solidFill>
                <a:latin typeface="+mn-lt"/>
              </a:rPr>
              <a:t>“Container technology sits at the center of cloud-native applications and platforms and provides business and architectural benefits, such as improvement of DevOps-style software delivery to accelerate innovation, as well as performance advantages for infrastructure automation and efficiency”</a:t>
            </a:r>
            <a:r>
              <a:rPr lang="en-US" altLang="en-US" sz="900" dirty="0">
                <a:solidFill>
                  <a:schemeClr val="tx1"/>
                </a:solidFill>
                <a:latin typeface="+mn-lt"/>
              </a:rPr>
              <a:t>:</a:t>
            </a:r>
            <a:r>
              <a:rPr lang="en-US" altLang="en-US" sz="900" dirty="0">
                <a:solidFill>
                  <a:schemeClr val="accent2">
                    <a:lumMod val="50000"/>
                  </a:schemeClr>
                </a:solidFill>
                <a:latin typeface="+mn-lt"/>
              </a:rPr>
              <a:t>  </a:t>
            </a:r>
            <a:r>
              <a:rPr kumimoji="0" lang="en-US" altLang="en-US" sz="900" i="1" u="none" strike="noStrike" cap="none" normalizeH="0" baseline="0" dirty="0">
                <a:ln>
                  <a:noFill/>
                </a:ln>
                <a:solidFill>
                  <a:schemeClr val="accent2">
                    <a:lumMod val="50000"/>
                  </a:schemeClr>
                </a:solidFill>
                <a:effectLst/>
                <a:latin typeface="+mn-lt"/>
                <a:hlinkClick r:id="rId3"/>
              </a:rPr>
              <a:t>Charlie Dai, Forrester Analyst</a:t>
            </a:r>
            <a:endParaRPr kumimoji="0" lang="en-US" altLang="en-US" sz="900" i="1" u="none" strike="noStrike" cap="none" normalizeH="0" baseline="0" dirty="0">
              <a:ln>
                <a:noFill/>
              </a:ln>
              <a:solidFill>
                <a:schemeClr val="accent2">
                  <a:lumMod val="50000"/>
                </a:schemeClr>
              </a:solidFill>
              <a:effectLst/>
              <a:latin typeface="+mn-lt"/>
            </a:endParaRPr>
          </a:p>
        </p:txBody>
      </p:sp>
      <p:sp>
        <p:nvSpPr>
          <p:cNvPr id="10" name="Rectangle 1"/>
          <p:cNvSpPr>
            <a:spLocks noChangeArrowheads="1"/>
          </p:cNvSpPr>
          <p:nvPr/>
        </p:nvSpPr>
        <p:spPr bwMode="auto">
          <a:xfrm>
            <a:off x="5907820" y="3095885"/>
            <a:ext cx="2989690" cy="100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spcBef>
                <a:spcPts val="600"/>
              </a:spcBef>
            </a:pPr>
            <a:r>
              <a:rPr lang="en-US" altLang="en-US" sz="1100" dirty="0">
                <a:solidFill>
                  <a:schemeClr val="accent2">
                    <a:lumMod val="50000"/>
                  </a:schemeClr>
                </a:solidFill>
                <a:latin typeface="+mn-lt"/>
              </a:rPr>
              <a:t>“Enterprises will demand that IT vendors craft a holistic platform to allocate workloads strategically to the best execution venue, and do so while managing business continuity across what has become a hybrid multi-cloud enterprise architecture.”</a:t>
            </a:r>
            <a:r>
              <a:rPr lang="en-US" altLang="en-US" sz="900" dirty="0">
                <a:solidFill>
                  <a:schemeClr val="tx1"/>
                </a:solidFill>
                <a:latin typeface="+mn-lt"/>
              </a:rPr>
              <a:t>:</a:t>
            </a:r>
            <a:r>
              <a:rPr lang="en-US" altLang="en-US" sz="900" dirty="0">
                <a:solidFill>
                  <a:schemeClr val="accent2">
                    <a:lumMod val="50000"/>
                  </a:schemeClr>
                </a:solidFill>
                <a:latin typeface="+mn-lt"/>
              </a:rPr>
              <a:t>  </a:t>
            </a:r>
            <a:r>
              <a:rPr kumimoji="0" lang="en-US" altLang="en-US" sz="900" i="1" u="none" strike="noStrike" cap="none" normalizeH="0" baseline="0" dirty="0">
                <a:ln>
                  <a:noFill/>
                </a:ln>
                <a:solidFill>
                  <a:schemeClr val="accent2">
                    <a:lumMod val="50000"/>
                  </a:schemeClr>
                </a:solidFill>
                <a:effectLst/>
                <a:latin typeface="+mn-lt"/>
                <a:hlinkClick r:id="rId4"/>
              </a:rPr>
              <a:t>451 Research</a:t>
            </a:r>
            <a:endParaRPr kumimoji="0" lang="en-US" altLang="en-US" sz="900" i="1" u="none" strike="noStrike" cap="none" normalizeH="0" baseline="0" dirty="0">
              <a:ln>
                <a:noFill/>
              </a:ln>
              <a:solidFill>
                <a:schemeClr val="accent2">
                  <a:lumMod val="50000"/>
                </a:schemeClr>
              </a:solidFill>
              <a:effectLst/>
              <a:latin typeface="+mn-lt"/>
            </a:endParaRPr>
          </a:p>
        </p:txBody>
      </p:sp>
      <p:sp>
        <p:nvSpPr>
          <p:cNvPr id="13" name="Rectangle 1"/>
          <p:cNvSpPr>
            <a:spLocks noChangeArrowheads="1"/>
          </p:cNvSpPr>
          <p:nvPr/>
        </p:nvSpPr>
        <p:spPr bwMode="auto">
          <a:xfrm>
            <a:off x="5907820" y="4960484"/>
            <a:ext cx="2989690"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spcBef>
                <a:spcPts val="600"/>
              </a:spcBef>
            </a:pPr>
            <a:r>
              <a:rPr lang="en-US" altLang="en-US" sz="1100" dirty="0">
                <a:solidFill>
                  <a:schemeClr val="accent2">
                    <a:lumMod val="50000"/>
                  </a:schemeClr>
                </a:solidFill>
                <a:latin typeface="+mn-lt"/>
              </a:rPr>
              <a:t>“As network upgrades continue to prop up cloud growth overall, the </a:t>
            </a:r>
            <a:r>
              <a:rPr lang="en-US" altLang="en-US" sz="1100" dirty="0" err="1">
                <a:solidFill>
                  <a:schemeClr val="accent2">
                    <a:lumMod val="50000"/>
                  </a:schemeClr>
                </a:solidFill>
                <a:latin typeface="+mn-lt"/>
              </a:rPr>
              <a:t>hyperscale</a:t>
            </a:r>
            <a:r>
              <a:rPr lang="en-US" altLang="en-US" sz="1100" dirty="0">
                <a:solidFill>
                  <a:schemeClr val="accent2">
                    <a:lumMod val="50000"/>
                  </a:schemeClr>
                </a:solidFill>
                <a:latin typeface="+mn-lt"/>
              </a:rPr>
              <a:t> cloud datacenters are coming and they will drive new server and storage deployments over the next few quarters.”</a:t>
            </a:r>
            <a:r>
              <a:rPr lang="en-US" altLang="en-US" sz="900" dirty="0">
                <a:solidFill>
                  <a:schemeClr val="tx1"/>
                </a:solidFill>
                <a:latin typeface="+mn-lt"/>
              </a:rPr>
              <a:t>:</a:t>
            </a:r>
            <a:r>
              <a:rPr lang="en-US" altLang="en-US" sz="900" dirty="0">
                <a:solidFill>
                  <a:schemeClr val="accent2">
                    <a:lumMod val="50000"/>
                  </a:schemeClr>
                </a:solidFill>
                <a:latin typeface="+mn-lt"/>
              </a:rPr>
              <a:t>  </a:t>
            </a:r>
            <a:r>
              <a:rPr kumimoji="0" lang="en-US" altLang="en-US" sz="900" i="1" u="none" strike="noStrike" cap="none" normalizeH="0" baseline="0" dirty="0">
                <a:ln>
                  <a:noFill/>
                </a:ln>
                <a:solidFill>
                  <a:schemeClr val="accent2">
                    <a:lumMod val="50000"/>
                  </a:schemeClr>
                </a:solidFill>
                <a:effectLst/>
                <a:latin typeface="+mn-lt"/>
                <a:hlinkClick r:id="rId5"/>
              </a:rPr>
              <a:t>IDC</a:t>
            </a:r>
            <a:endParaRPr kumimoji="0" lang="en-US" altLang="en-US" sz="900" i="1" u="none" strike="noStrike" cap="none" normalizeH="0" baseline="0" dirty="0">
              <a:ln>
                <a:noFill/>
              </a:ln>
              <a:solidFill>
                <a:schemeClr val="accent2">
                  <a:lumMod val="50000"/>
                </a:schemeClr>
              </a:solidFill>
              <a:effectLst/>
              <a:latin typeface="+mn-lt"/>
            </a:endParaRPr>
          </a:p>
        </p:txBody>
      </p:sp>
      <p:sp>
        <p:nvSpPr>
          <p:cNvPr id="14" name="Oval 10">
            <a:hlinkClick r:id="" action="ppaction://noaction"/>
          </p:cNvPr>
          <p:cNvSpPr>
            <a:spLocks noChangeArrowheads="1"/>
          </p:cNvSpPr>
          <p:nvPr/>
        </p:nvSpPr>
        <p:spPr bwMode="auto">
          <a:xfrm>
            <a:off x="271463" y="12700"/>
            <a:ext cx="2355850" cy="244475"/>
          </a:xfrm>
          <a:prstGeom prst="rect">
            <a:avLst/>
          </a:prstGeom>
          <a:solidFill>
            <a:srgbClr val="8CC640"/>
          </a:solidFill>
          <a:ln>
            <a:noFill/>
          </a:ln>
          <a:extLst>
            <a:ext uri="{91240B29-F687-4F45-9708-019B960494DF}">
              <a14:hiddenLine xmlns:a14="http://schemas.microsoft.com/office/drawing/2010/main" w="25400">
                <a:solidFill>
                  <a:srgbClr val="000000"/>
                </a:solidFill>
                <a:round/>
                <a:headEnd/>
                <a:tailEnd/>
              </a14:hiddenLine>
            </a:ext>
          </a:extLst>
        </p:spPr>
        <p:txBody>
          <a:bodyPr tIns="91440" bIns="91440"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en-US" altLang="en-US" sz="1100" b="1">
                <a:solidFill>
                  <a:srgbClr val="FFFFFF"/>
                </a:solidFill>
              </a:rPr>
              <a:t>Market Trends</a:t>
            </a:r>
          </a:p>
        </p:txBody>
      </p:sp>
      <p:sp>
        <p:nvSpPr>
          <p:cNvPr id="15"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17"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3764803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4272" y="392440"/>
            <a:ext cx="8686800" cy="387798"/>
          </a:xfrm>
        </p:spPr>
        <p:txBody>
          <a:bodyPr/>
          <a:lstStyle/>
          <a:p>
            <a:r>
              <a:rPr lang="en-US" dirty="0">
                <a:solidFill>
                  <a:schemeClr val="tx2"/>
                </a:solidFill>
              </a:rPr>
              <a:t>Emerging Trends to Watch in 2017</a:t>
            </a:r>
          </a:p>
        </p:txBody>
      </p:sp>
      <p:sp>
        <p:nvSpPr>
          <p:cNvPr id="12" name="Slide Number Placeholder 11"/>
          <p:cNvSpPr>
            <a:spLocks noGrp="1"/>
          </p:cNvSpPr>
          <p:nvPr>
            <p:ph type="sldNum" sz="quarter" idx="10"/>
          </p:nvPr>
        </p:nvSpPr>
        <p:spPr/>
        <p:txBody>
          <a:bodyPr/>
          <a:lstStyle/>
          <a:p>
            <a:fld id="{44BBFF31-7FFD-0743-9025-15FAC7C0079F}" type="slidenum">
              <a:rPr lang="en-US" smtClean="0"/>
              <a:pPr/>
              <a:t>6</a:t>
            </a:fld>
            <a:endParaRPr lang="en-US" dirty="0"/>
          </a:p>
        </p:txBody>
      </p:sp>
      <p:sp>
        <p:nvSpPr>
          <p:cNvPr id="7" name="Footer Placeholder 1"/>
          <p:cNvSpPr>
            <a:spLocks noGrp="1"/>
          </p:cNvSpPr>
          <p:nvPr>
            <p:ph type="ftr" sz="quarter" idx="11"/>
          </p:nvPr>
        </p:nvSpPr>
        <p:spPr>
          <a:xfrm>
            <a:off x="1554163" y="6537325"/>
            <a:ext cx="5943600" cy="184150"/>
          </a:xfrm>
          <a:prstGeom prst="rect">
            <a:avLst/>
          </a:prstGeom>
        </p:spPr>
        <p:txBody>
          <a:bodyPr/>
          <a:lstStyle/>
          <a:p>
            <a:pPr>
              <a:defRPr/>
            </a:pPr>
            <a:r>
              <a:rPr lang="en-US" dirty="0">
                <a:solidFill>
                  <a:srgbClr val="000000"/>
                </a:solidFill>
              </a:rPr>
              <a:t> </a:t>
            </a:r>
            <a:endParaRPr lang="en-US" dirty="0"/>
          </a:p>
        </p:txBody>
      </p:sp>
      <p:sp>
        <p:nvSpPr>
          <p:cNvPr id="8" name="Content Placeholder 2"/>
          <p:cNvSpPr txBox="1">
            <a:spLocks/>
          </p:cNvSpPr>
          <p:nvPr/>
        </p:nvSpPr>
        <p:spPr>
          <a:xfrm>
            <a:off x="247775" y="1222784"/>
            <a:ext cx="4761548" cy="4581668"/>
          </a:xfrm>
          <a:prstGeom prst="rect">
            <a:avLst/>
          </a:prstGeom>
        </p:spPr>
        <p:txBody>
          <a:bodyPr/>
          <a:lstStyle>
            <a:lvl1pPr marL="173038" indent="-173038" algn="l" rtl="0" fontAlgn="base">
              <a:spcBef>
                <a:spcPct val="50000"/>
              </a:spcBef>
              <a:spcAft>
                <a:spcPct val="0"/>
              </a:spcAft>
              <a:buClr>
                <a:srgbClr val="6D6E70"/>
              </a:buClr>
              <a:buSzPct val="90000"/>
              <a:buFont typeface="Wingdings" pitchFamily="2" charset="2"/>
              <a:buChar char="§"/>
              <a:defRPr sz="1600">
                <a:solidFill>
                  <a:srgbClr val="6D6E70"/>
                </a:solidFill>
                <a:latin typeface="Arial" pitchFamily="34" charset="0"/>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rgbClr val="6D6E70"/>
                </a:solidFill>
                <a:latin typeface="Arial" pitchFamily="34" charset="0"/>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rgbClr val="6D6E70"/>
                </a:solidFill>
                <a:latin typeface="Arial" pitchFamily="34" charset="0"/>
                <a:cs typeface="Arial" pitchFamily="34" charset="0"/>
              </a:defRPr>
            </a:lvl3pPr>
            <a:lvl4pPr marL="1203325" indent="-173038" algn="l" rtl="0" fontAlgn="base">
              <a:spcBef>
                <a:spcPct val="20000"/>
              </a:spcBef>
              <a:spcAft>
                <a:spcPct val="0"/>
              </a:spcAft>
              <a:buClr>
                <a:schemeClr val="bg1"/>
              </a:buClr>
              <a:defRPr sz="1600">
                <a:solidFill>
                  <a:schemeClr val="bg1"/>
                </a:solidFill>
                <a:latin typeface="Arial" charset="0"/>
              </a:defRPr>
            </a:lvl4pPr>
            <a:lvl5pPr marL="1539875" indent="-163513" algn="l" rtl="0" fontAlgn="base">
              <a:spcBef>
                <a:spcPct val="20000"/>
              </a:spcBef>
              <a:spcAft>
                <a:spcPct val="0"/>
              </a:spcAft>
              <a:buClr>
                <a:schemeClr val="bg1"/>
              </a:buClr>
              <a:buChar char="»"/>
              <a:defRPr sz="1600">
                <a:solidFill>
                  <a:schemeClr val="bg1"/>
                </a:solidFill>
                <a:latin typeface="Arial" charset="0"/>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a:lstStyle>
          <a:p>
            <a:pPr marL="228600" indent="-228600">
              <a:spcBef>
                <a:spcPts val="1200"/>
              </a:spcBef>
              <a:buFont typeface="+mj-lt"/>
              <a:buAutoNum type="arabicPeriod"/>
            </a:pPr>
            <a:r>
              <a:rPr lang="en-US" sz="1400" b="1" dirty="0">
                <a:solidFill>
                  <a:schemeClr val="tx1"/>
                </a:solidFill>
                <a:latin typeface="Arial" charset="0"/>
                <a:cs typeface="Arial" charset="0"/>
              </a:rPr>
              <a:t>Workload acceleration:</a:t>
            </a:r>
            <a:r>
              <a:rPr lang="en-US" sz="1200" b="1" dirty="0">
                <a:solidFill>
                  <a:schemeClr val="tx1"/>
                </a:solidFill>
                <a:latin typeface="Arial" charset="0"/>
                <a:cs typeface="Arial" charset="0"/>
              </a:rPr>
              <a:t>   </a:t>
            </a:r>
            <a:r>
              <a:rPr lang="en-US" sz="1200" dirty="0">
                <a:solidFill>
                  <a:schemeClr val="tx1"/>
                </a:solidFill>
                <a:latin typeface="Arial" charset="0"/>
                <a:cs typeface="Arial" charset="0"/>
              </a:rPr>
              <a:t>Cloud providers are increasingly adding “workload acceleration” hardware such as GPUs and FPGAs to their cloud infrastructure to provide higher performance and enable new features and workloads. </a:t>
            </a:r>
            <a:endParaRPr lang="en-US" sz="1400" dirty="0">
              <a:solidFill>
                <a:schemeClr val="tx1"/>
              </a:solidFill>
              <a:latin typeface="Arial" charset="0"/>
              <a:cs typeface="Arial" charset="0"/>
            </a:endParaRPr>
          </a:p>
          <a:p>
            <a:pPr marL="228600" indent="-228600">
              <a:spcBef>
                <a:spcPts val="1200"/>
              </a:spcBef>
              <a:buFont typeface="+mj-lt"/>
              <a:buAutoNum type="arabicPeriod"/>
            </a:pPr>
            <a:r>
              <a:rPr lang="en-US" sz="1400" b="1" dirty="0" err="1">
                <a:solidFill>
                  <a:schemeClr val="tx1"/>
                </a:solidFill>
                <a:latin typeface="Arial" charset="0"/>
                <a:cs typeface="Arial" charset="0"/>
              </a:rPr>
              <a:t>Serverless</a:t>
            </a:r>
            <a:r>
              <a:rPr lang="en-US" sz="1400" b="1" dirty="0">
                <a:solidFill>
                  <a:schemeClr val="tx1"/>
                </a:solidFill>
                <a:latin typeface="Arial" charset="0"/>
                <a:cs typeface="Arial" charset="0"/>
              </a:rPr>
              <a:t> computing:</a:t>
            </a:r>
            <a:r>
              <a:rPr lang="en-US" sz="1200" b="1" dirty="0">
                <a:solidFill>
                  <a:schemeClr val="tx1"/>
                </a:solidFill>
                <a:latin typeface="Arial" charset="0"/>
                <a:cs typeface="Arial" charset="0"/>
              </a:rPr>
              <a:t>  </a:t>
            </a:r>
            <a:r>
              <a:rPr lang="en-US" sz="1200" dirty="0" err="1">
                <a:solidFill>
                  <a:schemeClr val="tx1"/>
                </a:solidFill>
                <a:latin typeface="Arial" charset="0"/>
                <a:cs typeface="Arial" charset="0"/>
              </a:rPr>
              <a:t>Serverless</a:t>
            </a:r>
            <a:r>
              <a:rPr lang="en-US" sz="1200" dirty="0">
                <a:solidFill>
                  <a:schemeClr val="tx1"/>
                </a:solidFill>
                <a:latin typeface="Arial" charset="0"/>
                <a:cs typeface="Arial" charset="0"/>
              </a:rPr>
              <a:t> computing, or Function as a Service (</a:t>
            </a:r>
            <a:r>
              <a:rPr lang="en-US" sz="1200" dirty="0" err="1">
                <a:solidFill>
                  <a:schemeClr val="tx1"/>
                </a:solidFill>
                <a:latin typeface="Arial" charset="0"/>
                <a:cs typeface="Arial" charset="0"/>
              </a:rPr>
              <a:t>FaaS</a:t>
            </a:r>
            <a:r>
              <a:rPr lang="en-US" sz="1200" dirty="0">
                <a:solidFill>
                  <a:schemeClr val="tx1"/>
                </a:solidFill>
                <a:latin typeface="Arial" charset="0"/>
                <a:cs typeface="Arial" charset="0"/>
              </a:rPr>
              <a:t>), is rapidly gaining traction as a means of consuming cloud services, especially for implementing microservices or creating simple, low-cost, trigger-based activities. </a:t>
            </a:r>
            <a:endParaRPr lang="en-US" sz="1400" dirty="0">
              <a:solidFill>
                <a:schemeClr val="tx1"/>
              </a:solidFill>
              <a:latin typeface="Arial" charset="0"/>
              <a:cs typeface="Arial" charset="0"/>
            </a:endParaRPr>
          </a:p>
          <a:p>
            <a:pPr marL="228600" indent="-228600">
              <a:spcBef>
                <a:spcPts val="1200"/>
              </a:spcBef>
              <a:buFont typeface="+mj-lt"/>
              <a:buAutoNum type="arabicPeriod"/>
            </a:pPr>
            <a:r>
              <a:rPr lang="en-US" sz="1400" b="1" dirty="0">
                <a:solidFill>
                  <a:schemeClr val="tx1"/>
                </a:solidFill>
                <a:latin typeface="Arial" charset="0"/>
                <a:cs typeface="Arial" charset="0"/>
              </a:rPr>
              <a:t>Trusted / hardened / shielded VMs:</a:t>
            </a:r>
            <a:r>
              <a:rPr lang="en-US" sz="1200" b="1" dirty="0">
                <a:solidFill>
                  <a:schemeClr val="tx1"/>
                </a:solidFill>
                <a:latin typeface="Arial" charset="0"/>
                <a:cs typeface="Arial" charset="0"/>
              </a:rPr>
              <a:t>  </a:t>
            </a:r>
            <a:r>
              <a:rPr lang="en-US" sz="1200" dirty="0">
                <a:solidFill>
                  <a:schemeClr val="tx1"/>
                </a:solidFill>
                <a:latin typeface="Arial" charset="0"/>
                <a:cs typeface="Arial" charset="0"/>
              </a:rPr>
              <a:t>In cloud environments that permit multitenancy, workload isolation and security are paramount customer concerns.  Major cloud providers are delivering solutions to securely isolate guest workloads from their host and each other.</a:t>
            </a:r>
            <a:endParaRPr lang="en-US" sz="1400" dirty="0">
              <a:solidFill>
                <a:schemeClr val="tx1"/>
              </a:solidFill>
              <a:latin typeface="Arial" charset="0"/>
              <a:cs typeface="Arial" charset="0"/>
            </a:endParaRPr>
          </a:p>
          <a:p>
            <a:pPr marL="228600" indent="-228600">
              <a:spcBef>
                <a:spcPts val="1200"/>
              </a:spcBef>
              <a:buFont typeface="+mj-lt"/>
              <a:buAutoNum type="arabicPeriod"/>
            </a:pPr>
            <a:r>
              <a:rPr lang="en-US" sz="1400" b="1" dirty="0">
                <a:solidFill>
                  <a:schemeClr val="tx1"/>
                </a:solidFill>
                <a:latin typeface="Arial" charset="0"/>
                <a:cs typeface="Arial" charset="0"/>
              </a:rPr>
              <a:t>Data center proliferation:</a:t>
            </a:r>
            <a:r>
              <a:rPr lang="en-US" sz="1200" b="1" dirty="0">
                <a:solidFill>
                  <a:schemeClr val="tx1"/>
                </a:solidFill>
                <a:latin typeface="Arial" charset="0"/>
                <a:cs typeface="Arial" charset="0"/>
              </a:rPr>
              <a:t>  </a:t>
            </a:r>
            <a:r>
              <a:rPr lang="en-US" sz="1200" dirty="0">
                <a:solidFill>
                  <a:schemeClr val="tx1"/>
                </a:solidFill>
                <a:latin typeface="Arial" charset="0"/>
                <a:cs typeface="Arial" charset="0"/>
              </a:rPr>
              <a:t>Customer requirements for data sovereignty, regulatory compliance, and application latency demand clouds deployed on a global scale. Such deployments require a massive, ongoing investment of capital and resources. </a:t>
            </a:r>
            <a:endParaRPr lang="en-US" sz="1400" dirty="0">
              <a:solidFill>
                <a:schemeClr val="tx1"/>
              </a:solidFill>
              <a:latin typeface="Arial" charset="0"/>
              <a:cs typeface="Arial" charset="0"/>
            </a:endParaRPr>
          </a:p>
          <a:p>
            <a:pPr marL="228600" indent="-228600">
              <a:spcBef>
                <a:spcPts val="1200"/>
              </a:spcBef>
              <a:buFont typeface="+mj-lt"/>
              <a:buAutoNum type="arabicPeriod"/>
            </a:pPr>
            <a:r>
              <a:rPr lang="en-US" sz="1400" b="1" dirty="0">
                <a:solidFill>
                  <a:schemeClr val="tx1"/>
                </a:solidFill>
                <a:latin typeface="Arial" charset="0"/>
                <a:cs typeface="Arial" charset="0"/>
              </a:rPr>
              <a:t>Cloud-based management of on-premises and mobile assets:</a:t>
            </a:r>
            <a:r>
              <a:rPr lang="en-US" sz="1200" b="1" dirty="0">
                <a:solidFill>
                  <a:schemeClr val="tx1"/>
                </a:solidFill>
                <a:latin typeface="Arial" charset="0"/>
                <a:cs typeface="Arial" charset="0"/>
              </a:rPr>
              <a:t>  </a:t>
            </a:r>
            <a:r>
              <a:rPr lang="en-US" sz="1200" dirty="0">
                <a:solidFill>
                  <a:schemeClr val="tx1"/>
                </a:solidFill>
                <a:latin typeface="Arial" charset="0"/>
                <a:cs typeface="Arial" charset="0"/>
              </a:rPr>
              <a:t>Global deployments, decentralized self-service IT, and mobile workforces are difficult to manage using on-premises consoles and related data stores.  Cloud-based solutions enable asset management anywhere, from any device. </a:t>
            </a:r>
            <a:endParaRPr lang="en-US" sz="1400" dirty="0">
              <a:solidFill>
                <a:schemeClr val="tx1"/>
              </a:solidFill>
              <a:latin typeface="Arial" charset="0"/>
              <a:cs typeface="Arial" charset="0"/>
            </a:endParaRPr>
          </a:p>
          <a:p>
            <a:pPr marL="0" indent="0">
              <a:lnSpc>
                <a:spcPct val="100000"/>
              </a:lnSpc>
              <a:spcBef>
                <a:spcPts val="400"/>
              </a:spcBef>
              <a:buFont typeface="Wingdings" pitchFamily="2" charset="2"/>
              <a:buNone/>
            </a:pPr>
            <a:endParaRPr lang="en-US" sz="1400" kern="0" dirty="0"/>
          </a:p>
        </p:txBody>
      </p:sp>
      <p:pic>
        <p:nvPicPr>
          <p:cNvPr id="2" name="Picture 1"/>
          <p:cNvPicPr>
            <a:picLocks noChangeAspect="1"/>
          </p:cNvPicPr>
          <p:nvPr/>
        </p:nvPicPr>
        <p:blipFill>
          <a:blip r:embed="rId3"/>
          <a:stretch>
            <a:fillRect/>
          </a:stretch>
        </p:blipFill>
        <p:spPr>
          <a:xfrm>
            <a:off x="6093010" y="1731115"/>
            <a:ext cx="2429613" cy="1270752"/>
          </a:xfrm>
          <a:prstGeom prst="rect">
            <a:avLst/>
          </a:prstGeom>
          <a:ln>
            <a:solidFill>
              <a:schemeClr val="accent4">
                <a:lumMod val="50000"/>
              </a:schemeClr>
            </a:solidFill>
          </a:ln>
        </p:spPr>
      </p:pic>
      <p:sp>
        <p:nvSpPr>
          <p:cNvPr id="9" name="Rectangle 8"/>
          <p:cNvSpPr/>
          <p:nvPr/>
        </p:nvSpPr>
        <p:spPr>
          <a:xfrm>
            <a:off x="5994236" y="1396072"/>
            <a:ext cx="2898550" cy="244682"/>
          </a:xfrm>
          <a:prstGeom prst="rect">
            <a:avLst/>
          </a:prstGeom>
        </p:spPr>
        <p:txBody>
          <a:bodyPr wrap="none">
            <a:spAutoFit/>
          </a:bodyPr>
          <a:lstStyle/>
          <a:p>
            <a:r>
              <a:rPr lang="en-US" sz="1100" dirty="0">
                <a:solidFill>
                  <a:srgbClr val="323232"/>
                </a:solidFill>
                <a:latin typeface="HelvRegularIBM"/>
              </a:rPr>
              <a:t>IBM:  </a:t>
            </a:r>
            <a:r>
              <a:rPr lang="en-US" sz="1100" dirty="0">
                <a:solidFill>
                  <a:srgbClr val="323232"/>
                </a:solidFill>
                <a:latin typeface="HelvRegularIBM"/>
                <a:hlinkClick r:id="rId4"/>
              </a:rPr>
              <a:t>Why choose a </a:t>
            </a:r>
            <a:r>
              <a:rPr lang="en-US" sz="1100" dirty="0" err="1">
                <a:solidFill>
                  <a:srgbClr val="323232"/>
                </a:solidFill>
                <a:latin typeface="HelvRegularIBM"/>
                <a:hlinkClick r:id="rId4"/>
              </a:rPr>
              <a:t>serverless</a:t>
            </a:r>
            <a:r>
              <a:rPr lang="en-US" sz="1100" dirty="0">
                <a:solidFill>
                  <a:srgbClr val="323232"/>
                </a:solidFill>
                <a:latin typeface="HelvRegularIBM"/>
                <a:hlinkClick r:id="rId4"/>
              </a:rPr>
              <a:t> architecture</a:t>
            </a:r>
            <a:endParaRPr lang="en-US" sz="1100" b="0" i="0" dirty="0">
              <a:solidFill>
                <a:srgbClr val="323232"/>
              </a:solidFill>
              <a:effectLst/>
              <a:latin typeface="HelvRegularIBM"/>
            </a:endParaRPr>
          </a:p>
        </p:txBody>
      </p:sp>
      <p:pic>
        <p:nvPicPr>
          <p:cNvPr id="3" name="Picture 2"/>
          <p:cNvPicPr>
            <a:picLocks noChangeAspect="1"/>
          </p:cNvPicPr>
          <p:nvPr/>
        </p:nvPicPr>
        <p:blipFill>
          <a:blip r:embed="rId5"/>
          <a:stretch>
            <a:fillRect/>
          </a:stretch>
        </p:blipFill>
        <p:spPr>
          <a:xfrm>
            <a:off x="6096661" y="3896193"/>
            <a:ext cx="2425962" cy="1530331"/>
          </a:xfrm>
          <a:prstGeom prst="rect">
            <a:avLst/>
          </a:prstGeom>
          <a:ln>
            <a:solidFill>
              <a:schemeClr val="accent4">
                <a:lumMod val="50000"/>
              </a:schemeClr>
            </a:solidFill>
          </a:ln>
        </p:spPr>
      </p:pic>
      <p:sp>
        <p:nvSpPr>
          <p:cNvPr id="10" name="Rectangle 9"/>
          <p:cNvSpPr/>
          <p:nvPr/>
        </p:nvSpPr>
        <p:spPr>
          <a:xfrm>
            <a:off x="5969815" y="3499161"/>
            <a:ext cx="2846807" cy="397032"/>
          </a:xfrm>
          <a:prstGeom prst="rect">
            <a:avLst/>
          </a:prstGeom>
        </p:spPr>
        <p:txBody>
          <a:bodyPr wrap="square">
            <a:spAutoFit/>
          </a:bodyPr>
          <a:lstStyle/>
          <a:p>
            <a:r>
              <a:rPr lang="en-US" sz="1100" dirty="0">
                <a:solidFill>
                  <a:srgbClr val="323232"/>
                </a:solidFill>
                <a:latin typeface="HelvRegularIBM"/>
              </a:rPr>
              <a:t>IBM:  </a:t>
            </a:r>
            <a:r>
              <a:rPr lang="en-US" sz="1100" dirty="0">
                <a:solidFill>
                  <a:srgbClr val="323232"/>
                </a:solidFill>
                <a:latin typeface="HelvRegularIBM"/>
                <a:hlinkClick r:id="rId6"/>
              </a:rPr>
              <a:t>Learn About The Top Five Trends To Watch In Cloud Computing During 2017</a:t>
            </a:r>
            <a:endParaRPr lang="en-US" sz="1100" b="0" i="0" dirty="0">
              <a:solidFill>
                <a:srgbClr val="323232"/>
              </a:solidFill>
              <a:effectLst/>
              <a:latin typeface="HelvRegularIBM"/>
            </a:endParaRPr>
          </a:p>
        </p:txBody>
      </p:sp>
      <p:sp>
        <p:nvSpPr>
          <p:cNvPr id="11" name="Oval 10">
            <a:hlinkClick r:id="" action="ppaction://noaction"/>
          </p:cNvPr>
          <p:cNvSpPr>
            <a:spLocks noChangeArrowheads="1"/>
          </p:cNvSpPr>
          <p:nvPr/>
        </p:nvSpPr>
        <p:spPr bwMode="auto">
          <a:xfrm>
            <a:off x="271463" y="12700"/>
            <a:ext cx="2355850" cy="244475"/>
          </a:xfrm>
          <a:prstGeom prst="rect">
            <a:avLst/>
          </a:prstGeom>
          <a:solidFill>
            <a:srgbClr val="8CC640"/>
          </a:solidFill>
          <a:ln>
            <a:noFill/>
          </a:ln>
          <a:extLst>
            <a:ext uri="{91240B29-F687-4F45-9708-019B960494DF}">
              <a14:hiddenLine xmlns:a14="http://schemas.microsoft.com/office/drawing/2010/main" w="25400">
                <a:solidFill>
                  <a:srgbClr val="000000"/>
                </a:solidFill>
                <a:round/>
                <a:headEnd/>
                <a:tailEnd/>
              </a14:hiddenLine>
            </a:ext>
          </a:extLst>
        </p:spPr>
        <p:txBody>
          <a:bodyPr tIns="91440" bIns="91440"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en-US" altLang="en-US" sz="1100" b="1">
                <a:solidFill>
                  <a:srgbClr val="FFFFFF"/>
                </a:solidFill>
              </a:rPr>
              <a:t>Market Trends</a:t>
            </a:r>
          </a:p>
        </p:txBody>
      </p:sp>
      <p:sp>
        <p:nvSpPr>
          <p:cNvPr id="13"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14"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180449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28613" y="357101"/>
            <a:ext cx="8686800" cy="775597"/>
          </a:xfrm>
        </p:spPr>
        <p:txBody>
          <a:bodyPr/>
          <a:lstStyle/>
          <a:p>
            <a:r>
              <a:rPr lang="en-US" dirty="0"/>
              <a:t>Security and other challenges continue to inhibit the adoption of cloud computing solutions and services</a:t>
            </a:r>
          </a:p>
        </p:txBody>
      </p:sp>
      <p:sp>
        <p:nvSpPr>
          <p:cNvPr id="10" name="Content Placeholder 9"/>
          <p:cNvSpPr>
            <a:spLocks noGrp="1"/>
          </p:cNvSpPr>
          <p:nvPr>
            <p:ph idx="1"/>
          </p:nvPr>
        </p:nvSpPr>
        <p:spPr>
          <a:xfrm>
            <a:off x="319410" y="1520496"/>
            <a:ext cx="5190843" cy="4802108"/>
          </a:xfrm>
        </p:spPr>
        <p:txBody>
          <a:bodyPr/>
          <a:lstStyle/>
          <a:p>
            <a:pPr>
              <a:spcBef>
                <a:spcPts val="1200"/>
              </a:spcBef>
            </a:pPr>
            <a:r>
              <a:rPr lang="en-US" sz="1400" b="1" dirty="0"/>
              <a:t>Security. </a:t>
            </a:r>
            <a:r>
              <a:rPr lang="en-US" sz="1400" dirty="0"/>
              <a:t>Enterprise cloud adoption requires a structured approach to security.  Cloud computing is very different than physical or virtual servers, which translates into a different cybersecurity model as well. And these differences lead to a variety of security challenges. </a:t>
            </a:r>
          </a:p>
          <a:p>
            <a:pPr>
              <a:spcBef>
                <a:spcPts val="1200"/>
              </a:spcBef>
            </a:pPr>
            <a:r>
              <a:rPr lang="en-US" sz="1400" b="1" dirty="0"/>
              <a:t>Skills gaps remain.</a:t>
            </a:r>
            <a:r>
              <a:rPr lang="en-US" sz="1400" dirty="0"/>
              <a:t>  </a:t>
            </a:r>
            <a:r>
              <a:rPr lang="en-US" sz="1400" kern="1200" dirty="0"/>
              <a:t>Integrating multi-cloud and hybrid IT environments can be a complex project, especially for small and medium businesses. Many firms desire </a:t>
            </a:r>
            <a:r>
              <a:rPr lang="en-US" sz="1400" dirty="0"/>
              <a:t>in-house skills before investing in cloud solutions.</a:t>
            </a:r>
            <a:endParaRPr lang="en-US" sz="1400" kern="1200" dirty="0"/>
          </a:p>
          <a:p>
            <a:pPr>
              <a:spcBef>
                <a:spcPts val="1200"/>
              </a:spcBef>
            </a:pPr>
            <a:r>
              <a:rPr lang="en-US" sz="1400" b="1" dirty="0"/>
              <a:t>Data location and privacy are growing concerns.  </a:t>
            </a:r>
            <a:r>
              <a:rPr lang="en-US" sz="1400" dirty="0"/>
              <a:t>Where the data resides is important for many firms, especially when considering regulatory and compliance solutions.</a:t>
            </a:r>
          </a:p>
          <a:p>
            <a:pPr>
              <a:spcBef>
                <a:spcPts val="1200"/>
              </a:spcBef>
            </a:pPr>
            <a:r>
              <a:rPr lang="en-US" sz="1400" b="1" dirty="0"/>
              <a:t>Enterprises need better metering and usage tracking capabilities to understand ROI.  </a:t>
            </a:r>
            <a:r>
              <a:rPr lang="en-US" sz="1400" dirty="0"/>
              <a:t>Improved capability can help firms optimize existing cloud usage and provide them visibility into the real cost and ROI.</a:t>
            </a:r>
          </a:p>
          <a:p>
            <a:pPr>
              <a:spcBef>
                <a:spcPts val="1200"/>
              </a:spcBef>
            </a:pPr>
            <a:r>
              <a:rPr lang="en-US" sz="1400" b="1" dirty="0"/>
              <a:t>IT and LOB ownership issues.</a:t>
            </a:r>
            <a:r>
              <a:rPr lang="en-US" sz="1400" dirty="0"/>
              <a:t>  For some firms, IT and LOB cloud purchasing and ownership conflicts can slow down project timelines.</a:t>
            </a:r>
          </a:p>
          <a:p>
            <a:pPr marL="0" lvl="0" indent="0">
              <a:spcBef>
                <a:spcPts val="1200"/>
              </a:spcBef>
              <a:buNone/>
              <a:defRPr/>
            </a:pPr>
            <a:br>
              <a:rPr lang="en-US" sz="1400" dirty="0"/>
            </a:br>
            <a:endParaRPr lang="en-US" sz="1400" dirty="0"/>
          </a:p>
          <a:p>
            <a:pPr marL="9525" indent="0">
              <a:spcBef>
                <a:spcPts val="1200"/>
              </a:spcBef>
              <a:buNone/>
            </a:pPr>
            <a:endParaRPr lang="en-US" sz="1400" dirty="0"/>
          </a:p>
          <a:p>
            <a:pPr marL="0" indent="0">
              <a:spcBef>
                <a:spcPts val="1200"/>
              </a:spcBef>
              <a:buNone/>
            </a:pPr>
            <a:endParaRPr lang="en-US" sz="1200" dirty="0">
              <a:latin typeface="Arial" panose="020B0604020202020204" pitchFamily="34" charset="0"/>
            </a:endParaRPr>
          </a:p>
          <a:p>
            <a:pPr marL="0" indent="0">
              <a:spcBef>
                <a:spcPts val="1200"/>
              </a:spcBef>
              <a:buNone/>
            </a:pPr>
            <a:endParaRPr lang="en-US" sz="1200" dirty="0"/>
          </a:p>
          <a:p>
            <a:pPr marL="0" indent="0">
              <a:spcBef>
                <a:spcPts val="1200"/>
              </a:spcBef>
              <a:buNone/>
            </a:pPr>
            <a:endParaRPr lang="en-US" sz="1200" dirty="0"/>
          </a:p>
          <a:p>
            <a:pPr marL="0" indent="0">
              <a:spcBef>
                <a:spcPts val="1200"/>
              </a:spcBef>
              <a:buNone/>
            </a:pPr>
            <a:endParaRPr lang="en-US" sz="1200" dirty="0"/>
          </a:p>
          <a:p>
            <a:pPr marL="0" indent="0">
              <a:spcBef>
                <a:spcPts val="1200"/>
              </a:spcBef>
              <a:buNone/>
            </a:pPr>
            <a:endParaRPr lang="en-US" sz="1200" dirty="0"/>
          </a:p>
          <a:p>
            <a:pPr marL="0" indent="0">
              <a:spcBef>
                <a:spcPts val="1200"/>
              </a:spcBef>
              <a:buNone/>
            </a:pPr>
            <a:endParaRPr lang="en-US" sz="1200" dirty="0"/>
          </a:p>
          <a:p>
            <a:pPr marL="0" indent="0">
              <a:spcBef>
                <a:spcPts val="1200"/>
              </a:spcBef>
              <a:buNone/>
            </a:pPr>
            <a:endParaRPr lang="en-US" sz="1200" dirty="0"/>
          </a:p>
        </p:txBody>
      </p:sp>
      <p:sp>
        <p:nvSpPr>
          <p:cNvPr id="5" name="Slide Number Placeholder 4"/>
          <p:cNvSpPr>
            <a:spLocks noGrp="1"/>
          </p:cNvSpPr>
          <p:nvPr>
            <p:ph type="sldNum" sz="quarter" idx="10"/>
          </p:nvPr>
        </p:nvSpPr>
        <p:spPr/>
        <p:txBody>
          <a:bodyPr/>
          <a:lstStyle/>
          <a:p>
            <a:pPr>
              <a:defRPr/>
            </a:pPr>
            <a:fld id="{21CA715F-D497-4635-8F00-8882F3EE530A}" type="slidenum">
              <a:rPr lang="en-US" smtClean="0"/>
              <a:pPr>
                <a:defRPr/>
              </a:pPr>
              <a:t>7</a:t>
            </a:fld>
            <a:endParaRPr lang="en-US"/>
          </a:p>
        </p:txBody>
      </p:sp>
      <p:sp>
        <p:nvSpPr>
          <p:cNvPr id="2" name="Footer Placeholder 1"/>
          <p:cNvSpPr>
            <a:spLocks noGrp="1"/>
          </p:cNvSpPr>
          <p:nvPr>
            <p:ph type="ftr" sz="quarter" idx="11"/>
          </p:nvPr>
        </p:nvSpPr>
        <p:spPr/>
        <p:txBody>
          <a:bodyPr/>
          <a:lstStyle/>
          <a:p>
            <a:pPr>
              <a:defRPr/>
            </a:pPr>
            <a:r>
              <a:rPr lang="en-US"/>
              <a:t> </a:t>
            </a:r>
            <a:endParaRPr lang="en-US" dirty="0"/>
          </a:p>
        </p:txBody>
      </p:sp>
      <p:sp>
        <p:nvSpPr>
          <p:cNvPr id="4" name="Rectangle 3"/>
          <p:cNvSpPr/>
          <p:nvPr/>
        </p:nvSpPr>
        <p:spPr>
          <a:xfrm>
            <a:off x="6111986" y="1398155"/>
            <a:ext cx="1735938" cy="244682"/>
          </a:xfrm>
          <a:prstGeom prst="rect">
            <a:avLst/>
          </a:prstGeom>
        </p:spPr>
        <p:txBody>
          <a:bodyPr wrap="square">
            <a:spAutoFit/>
          </a:bodyPr>
          <a:lstStyle/>
          <a:p>
            <a:r>
              <a:rPr lang="en-US" sz="1100" dirty="0"/>
              <a:t>IBM: </a:t>
            </a:r>
            <a:r>
              <a:rPr lang="en-US" sz="1100" dirty="0">
                <a:hlinkClick r:id="rId3"/>
              </a:rPr>
              <a:t>Cloud Security</a:t>
            </a:r>
            <a:endParaRPr lang="en-US" sz="1400" i="1" dirty="0"/>
          </a:p>
        </p:txBody>
      </p:sp>
      <p:sp>
        <p:nvSpPr>
          <p:cNvPr id="15" name="Rectangle 14"/>
          <p:cNvSpPr/>
          <p:nvPr/>
        </p:nvSpPr>
        <p:spPr>
          <a:xfrm>
            <a:off x="5955527" y="4294630"/>
            <a:ext cx="2499442" cy="528606"/>
          </a:xfrm>
          <a:prstGeom prst="rect">
            <a:avLst/>
          </a:prstGeom>
        </p:spPr>
        <p:txBody>
          <a:bodyPr wrap="square">
            <a:spAutoFit/>
          </a:bodyPr>
          <a:lstStyle/>
          <a:p>
            <a:r>
              <a:rPr lang="en-US" sz="1050" dirty="0"/>
              <a:t>Information Age: </a:t>
            </a:r>
            <a:r>
              <a:rPr lang="en-US" sz="1050" dirty="0">
                <a:hlinkClick r:id="rId4"/>
              </a:rPr>
              <a:t>The Top Challenges Of Cloud Adoption And Optimization You Must Plan For</a:t>
            </a:r>
            <a:endParaRPr lang="en-US" sz="1200" i="1" dirty="0"/>
          </a:p>
        </p:txBody>
      </p:sp>
      <p:pic>
        <p:nvPicPr>
          <p:cNvPr id="7" name="Picture 6"/>
          <p:cNvPicPr>
            <a:picLocks noChangeAspect="1"/>
          </p:cNvPicPr>
          <p:nvPr/>
        </p:nvPicPr>
        <p:blipFill>
          <a:blip r:embed="rId5"/>
          <a:stretch>
            <a:fillRect/>
          </a:stretch>
        </p:blipFill>
        <p:spPr>
          <a:xfrm>
            <a:off x="6111986" y="1642837"/>
            <a:ext cx="2400183" cy="1298212"/>
          </a:xfrm>
          <a:prstGeom prst="rect">
            <a:avLst/>
          </a:prstGeom>
          <a:ln>
            <a:solidFill>
              <a:schemeClr val="accent1">
                <a:lumMod val="50000"/>
              </a:schemeClr>
            </a:solidFill>
          </a:ln>
        </p:spPr>
      </p:pic>
      <p:sp>
        <p:nvSpPr>
          <p:cNvPr id="14" name="Text Box 6"/>
          <p:cNvSpPr txBox="1">
            <a:spLocks noChangeArrowheads="1"/>
          </p:cNvSpPr>
          <p:nvPr/>
        </p:nvSpPr>
        <p:spPr bwMode="auto">
          <a:xfrm>
            <a:off x="5955527" y="3242493"/>
            <a:ext cx="2664989" cy="674031"/>
          </a:xfrm>
          <a:prstGeom prst="rect">
            <a:avLst/>
          </a:prstGeom>
          <a:noFill/>
          <a:ln w="12700">
            <a:noFill/>
            <a:miter lim="800000"/>
            <a:headEnd/>
            <a:tailEnd/>
          </a:ln>
        </p:spPr>
        <p:txBody>
          <a:bodyPr wrap="square">
            <a:spAutoFit/>
          </a:bodyPr>
          <a:lstStyle/>
          <a:p>
            <a:r>
              <a:rPr lang="en-US" sz="1050" dirty="0">
                <a:solidFill>
                  <a:schemeClr val="accent2">
                    <a:lumMod val="50000"/>
                  </a:schemeClr>
                </a:solidFill>
              </a:rPr>
              <a:t>“As enterprises continue to focus on implementing a cloud infrastructure, many still face roadblocks when it comes to hiring candidates with the right skills.” </a:t>
            </a:r>
            <a:r>
              <a:rPr lang="en-US" sz="900" i="1" dirty="0">
                <a:solidFill>
                  <a:schemeClr val="accent2">
                    <a:lumMod val="50000"/>
                  </a:schemeClr>
                </a:solidFill>
                <a:hlinkClick r:id="rId6"/>
              </a:rPr>
              <a:t>CIO</a:t>
            </a:r>
            <a:endParaRPr lang="en-US" sz="1000" dirty="0">
              <a:solidFill>
                <a:schemeClr val="accent2">
                  <a:lumMod val="50000"/>
                </a:schemeClr>
              </a:solidFill>
            </a:endParaRPr>
          </a:p>
        </p:txBody>
      </p:sp>
      <p:pic>
        <p:nvPicPr>
          <p:cNvPr id="3" name="Picture 2"/>
          <p:cNvPicPr>
            <a:picLocks noChangeAspect="1"/>
          </p:cNvPicPr>
          <p:nvPr/>
        </p:nvPicPr>
        <p:blipFill>
          <a:blip r:embed="rId7"/>
          <a:stretch>
            <a:fillRect/>
          </a:stretch>
        </p:blipFill>
        <p:spPr>
          <a:xfrm>
            <a:off x="6017597" y="4886123"/>
            <a:ext cx="2494572" cy="1422344"/>
          </a:xfrm>
          <a:prstGeom prst="rect">
            <a:avLst/>
          </a:prstGeom>
          <a:ln>
            <a:solidFill>
              <a:schemeClr val="accent4">
                <a:lumMod val="50000"/>
              </a:schemeClr>
            </a:solidFill>
          </a:ln>
        </p:spPr>
      </p:pic>
      <p:sp>
        <p:nvSpPr>
          <p:cNvPr id="16" name="Oval 10">
            <a:hlinkClick r:id="rId8" action="ppaction://hlinksldjump"/>
          </p:cNvPr>
          <p:cNvSpPr>
            <a:spLocks noChangeArrowheads="1"/>
          </p:cNvSpPr>
          <p:nvPr/>
        </p:nvSpPr>
        <p:spPr bwMode="auto">
          <a:xfrm>
            <a:off x="284163" y="7951"/>
            <a:ext cx="2355850" cy="244475"/>
          </a:xfrm>
          <a:prstGeom prst="rect">
            <a:avLst/>
          </a:prstGeom>
          <a:solidFill>
            <a:srgbClr val="93D3FF"/>
          </a:solidFill>
          <a:ln>
            <a:noFill/>
          </a:ln>
          <a:extLst>
            <a:ext uri="{91240B29-F687-4F45-9708-019B960494DF}">
              <a14:hiddenLine xmlns:a14="http://schemas.microsoft.com/office/drawing/2010/main" w="25400">
                <a:solidFill>
                  <a:srgbClr val="000000"/>
                </a:solidFill>
                <a:round/>
                <a:headEnd/>
                <a:tailEnd/>
              </a14:hiddenLine>
            </a:ext>
          </a:extLst>
        </p:spPr>
        <p:txBody>
          <a:bodyPr tIns="91440" bIns="91440"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en-US" altLang="en-US" sz="1100" b="1">
                <a:solidFill>
                  <a:srgbClr val="FFFFFF"/>
                </a:solidFill>
              </a:rPr>
              <a:t>Adoption Challenges</a:t>
            </a:r>
          </a:p>
        </p:txBody>
      </p:sp>
      <p:sp>
        <p:nvSpPr>
          <p:cNvPr id="17"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18"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51524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333375" y="379591"/>
            <a:ext cx="8458200" cy="387798"/>
          </a:xfrm>
        </p:spPr>
        <p:txBody>
          <a:bodyPr/>
          <a:lstStyle/>
          <a:p>
            <a:r>
              <a:rPr lang="en-US" dirty="0">
                <a:solidFill>
                  <a:schemeClr val="tx2"/>
                </a:solidFill>
              </a:rPr>
              <a:t>Selected IBM Resources and Links</a:t>
            </a:r>
          </a:p>
        </p:txBody>
      </p:sp>
      <p:sp>
        <p:nvSpPr>
          <p:cNvPr id="43010" name="Slide Number Placeholder 3"/>
          <p:cNvSpPr>
            <a:spLocks noGrp="1"/>
          </p:cNvSpPr>
          <p:nvPr>
            <p:ph type="sldNum" sz="quarter" idx="10"/>
          </p:nvPr>
        </p:nvSpPr>
        <p:spPr>
          <a:xfrm>
            <a:off x="161098" y="6537325"/>
            <a:ext cx="366712" cy="184150"/>
          </a:xfrm>
          <a:noFill/>
        </p:spPr>
        <p:txBody>
          <a:bodyPr/>
          <a:lstStyle/>
          <a:p>
            <a:fld id="{7935CC8B-ADAD-4729-8160-7FA0E6A7F740}" type="slidenum">
              <a:rPr lang="en-US"/>
              <a:pPr/>
              <a:t>8</a:t>
            </a:fld>
            <a:endParaRPr lang="en-US" dirty="0"/>
          </a:p>
        </p:txBody>
      </p:sp>
      <p:sp>
        <p:nvSpPr>
          <p:cNvPr id="3" name="Footer Placeholder 2"/>
          <p:cNvSpPr>
            <a:spLocks noGrp="1"/>
          </p:cNvSpPr>
          <p:nvPr>
            <p:ph type="ftr" sz="quarter" idx="11"/>
          </p:nvPr>
        </p:nvSpPr>
        <p:spPr>
          <a:xfrm>
            <a:off x="1905000" y="6537325"/>
            <a:ext cx="5699125" cy="184150"/>
          </a:xfrm>
        </p:spPr>
        <p:txBody>
          <a:bodyPr/>
          <a:lstStyle/>
          <a:p>
            <a:pPr>
              <a:defRPr/>
            </a:pPr>
            <a:r>
              <a:rPr lang="en-US" dirty="0"/>
              <a:t> </a:t>
            </a:r>
          </a:p>
        </p:txBody>
      </p:sp>
      <p:sp>
        <p:nvSpPr>
          <p:cNvPr id="18" name="Date Placeholder 8"/>
          <p:cNvSpPr>
            <a:spLocks noGrp="1"/>
          </p:cNvSpPr>
          <p:nvPr>
            <p:ph type="dt" sz="half" idx="12"/>
          </p:nvPr>
        </p:nvSpPr>
        <p:spPr>
          <a:xfrm>
            <a:off x="0" y="6537325"/>
            <a:ext cx="1004888" cy="184150"/>
          </a:xfrm>
        </p:spPr>
        <p:txBody>
          <a:bodyPr/>
          <a:lstStyle/>
          <a:p>
            <a:r>
              <a:rPr lang="en-US" dirty="0"/>
              <a:t> </a:t>
            </a:r>
          </a:p>
        </p:txBody>
      </p:sp>
      <p:sp>
        <p:nvSpPr>
          <p:cNvPr id="15365" name="Text Box 5"/>
          <p:cNvSpPr txBox="1">
            <a:spLocks noChangeArrowheads="1"/>
          </p:cNvSpPr>
          <p:nvPr/>
        </p:nvSpPr>
        <p:spPr bwMode="auto">
          <a:xfrm>
            <a:off x="246743" y="1096817"/>
            <a:ext cx="4995689" cy="4835170"/>
          </a:xfrm>
          <a:prstGeom prst="rect">
            <a:avLst/>
          </a:prstGeom>
          <a:noFill/>
          <a:ln w="9525">
            <a:noFill/>
            <a:miter lim="800000"/>
            <a:headEnd/>
            <a:tailEnd/>
          </a:ln>
        </p:spPr>
        <p:txBody>
          <a:bodyPr wrap="square">
            <a:spAutoFit/>
          </a:bodyPr>
          <a:lstStyle/>
          <a:p>
            <a:pPr algn="l">
              <a:defRPr/>
            </a:pPr>
            <a:r>
              <a:rPr lang="en-US" sz="1600" b="1" dirty="0">
                <a:solidFill>
                  <a:schemeClr val="tx1"/>
                </a:solidFill>
                <a:latin typeface="Arial" pitchFamily="34" charset="0"/>
                <a:cs typeface="Arial" pitchFamily="34" charset="0"/>
              </a:rPr>
              <a:t>ibm.com links</a:t>
            </a:r>
            <a:endParaRPr lang="en-US" sz="1600" dirty="0">
              <a:solidFill>
                <a:schemeClr val="tx1"/>
              </a:solidFill>
              <a:latin typeface="Arial" pitchFamily="34" charset="0"/>
              <a:cs typeface="Arial" pitchFamily="34" charset="0"/>
            </a:endParaRPr>
          </a:p>
          <a:p>
            <a:pPr marL="285750" indent="-285750" algn="l">
              <a:spcBef>
                <a:spcPts val="1200"/>
              </a:spcBef>
              <a:buFont typeface="Wingdings" panose="05000000000000000000" pitchFamily="2" charset="2"/>
              <a:buChar char="§"/>
            </a:pPr>
            <a:r>
              <a:rPr lang="en-US" sz="1600" dirty="0">
                <a:solidFill>
                  <a:schemeClr val="tx1"/>
                </a:solidFill>
                <a:hlinkClick r:id="rId3"/>
              </a:rPr>
              <a:t>IBM Cloud</a:t>
            </a:r>
            <a:r>
              <a:rPr lang="en-US" sz="1600" dirty="0">
                <a:solidFill>
                  <a:schemeClr val="tx1"/>
                </a:solidFill>
              </a:rPr>
              <a:t>  IBM’s cloud computing portal</a:t>
            </a:r>
          </a:p>
          <a:p>
            <a:pPr marL="468630" lvl="1" indent="-285750" algn="l">
              <a:spcBef>
                <a:spcPts val="600"/>
              </a:spcBef>
              <a:buFont typeface="Wingdings" panose="05000000000000000000" pitchFamily="2" charset="2"/>
              <a:buChar char="§"/>
            </a:pPr>
            <a:r>
              <a:rPr lang="en-US" sz="1600" dirty="0">
                <a:solidFill>
                  <a:schemeClr val="tx1"/>
                </a:solidFill>
                <a:hlinkClick r:id="rId4"/>
              </a:rPr>
              <a:t>Marketplace</a:t>
            </a:r>
            <a:endParaRPr lang="en-US" sz="1600" dirty="0">
              <a:solidFill>
                <a:schemeClr val="tx1"/>
              </a:solidFill>
            </a:endParaRPr>
          </a:p>
          <a:p>
            <a:pPr marL="468630" lvl="1" indent="-285750" algn="l">
              <a:spcBef>
                <a:spcPts val="600"/>
              </a:spcBef>
              <a:buFont typeface="Wingdings" panose="05000000000000000000" pitchFamily="2" charset="2"/>
              <a:buChar char="§"/>
            </a:pPr>
            <a:r>
              <a:rPr lang="en-US" sz="1600" dirty="0">
                <a:solidFill>
                  <a:schemeClr val="tx1"/>
                </a:solidFill>
                <a:hlinkClick r:id="rId5"/>
              </a:rPr>
              <a:t>Solutions</a:t>
            </a:r>
            <a:r>
              <a:rPr lang="en-US" sz="1600" dirty="0">
                <a:solidFill>
                  <a:schemeClr val="tx1"/>
                </a:solidFill>
              </a:rPr>
              <a:t>   </a:t>
            </a:r>
          </a:p>
          <a:p>
            <a:pPr marL="468630" lvl="1" indent="-285750" algn="l">
              <a:spcBef>
                <a:spcPts val="600"/>
              </a:spcBef>
              <a:buFont typeface="Wingdings" panose="05000000000000000000" pitchFamily="2" charset="2"/>
              <a:buChar char="§"/>
            </a:pPr>
            <a:r>
              <a:rPr lang="en-US" sz="1600" dirty="0" err="1">
                <a:solidFill>
                  <a:schemeClr val="tx1"/>
                </a:solidFill>
                <a:hlinkClick r:id="rId6"/>
              </a:rPr>
              <a:t>Bluemix</a:t>
            </a:r>
            <a:r>
              <a:rPr lang="en-US" sz="1600" dirty="0">
                <a:solidFill>
                  <a:schemeClr val="tx1"/>
                </a:solidFill>
              </a:rPr>
              <a:t> </a:t>
            </a:r>
          </a:p>
          <a:p>
            <a:pPr marL="468630" lvl="1" indent="-285750" algn="l">
              <a:spcBef>
                <a:spcPts val="600"/>
              </a:spcBef>
              <a:buFont typeface="Wingdings" panose="05000000000000000000" pitchFamily="2" charset="2"/>
              <a:buChar char="§"/>
            </a:pPr>
            <a:r>
              <a:rPr lang="en-US" sz="1600" dirty="0" err="1">
                <a:solidFill>
                  <a:schemeClr val="tx1"/>
                </a:solidFill>
                <a:hlinkClick r:id="rId7"/>
              </a:rPr>
              <a:t>Softlayer</a:t>
            </a:r>
            <a:r>
              <a:rPr lang="en-US" sz="1600" dirty="0">
                <a:solidFill>
                  <a:schemeClr val="tx1"/>
                </a:solidFill>
              </a:rPr>
              <a:t> </a:t>
            </a:r>
          </a:p>
          <a:p>
            <a:pPr marL="468630" lvl="1" indent="-285750" algn="l">
              <a:spcBef>
                <a:spcPts val="600"/>
              </a:spcBef>
              <a:buFont typeface="Wingdings" panose="05000000000000000000" pitchFamily="2" charset="2"/>
              <a:buChar char="§"/>
            </a:pPr>
            <a:r>
              <a:rPr lang="en-US" sz="1600" dirty="0">
                <a:solidFill>
                  <a:schemeClr val="tx1"/>
                </a:solidFill>
                <a:hlinkClick r:id="rId8"/>
              </a:rPr>
              <a:t>DevOps Services</a:t>
            </a:r>
            <a:endParaRPr lang="en-US" sz="1600" dirty="0">
              <a:solidFill>
                <a:schemeClr val="tx1"/>
              </a:solidFill>
            </a:endParaRPr>
          </a:p>
          <a:p>
            <a:pPr marL="468630" lvl="1" indent="-285750" algn="l">
              <a:spcBef>
                <a:spcPts val="600"/>
              </a:spcBef>
              <a:buFont typeface="Wingdings" panose="05000000000000000000" pitchFamily="2" charset="2"/>
              <a:buChar char="§"/>
            </a:pPr>
            <a:r>
              <a:rPr lang="en-US" sz="1600" dirty="0">
                <a:solidFill>
                  <a:schemeClr val="tx1"/>
                </a:solidFill>
                <a:hlinkClick r:id="rId9"/>
              </a:rPr>
              <a:t>Hybrid Integration</a:t>
            </a:r>
            <a:endParaRPr lang="en-US" sz="1600" dirty="0">
              <a:solidFill>
                <a:schemeClr val="tx1"/>
              </a:solidFill>
            </a:endParaRPr>
          </a:p>
          <a:p>
            <a:pPr marL="468630" lvl="1" indent="-285750" algn="l">
              <a:spcBef>
                <a:spcPts val="600"/>
              </a:spcBef>
              <a:buFont typeface="Wingdings" panose="05000000000000000000" pitchFamily="2" charset="2"/>
              <a:buChar char="§"/>
            </a:pPr>
            <a:r>
              <a:rPr lang="en-US" sz="1600" dirty="0">
                <a:solidFill>
                  <a:schemeClr val="tx1"/>
                </a:solidFill>
                <a:hlinkClick r:id="rId10"/>
              </a:rPr>
              <a:t>Cloud Managed Services</a:t>
            </a:r>
            <a:endParaRPr lang="en-US" sz="1600" dirty="0">
              <a:solidFill>
                <a:schemeClr val="tx1"/>
              </a:solidFill>
            </a:endParaRPr>
          </a:p>
          <a:p>
            <a:pPr marL="285750" indent="-285750" algn="l">
              <a:spcBef>
                <a:spcPts val="1200"/>
              </a:spcBef>
              <a:buFont typeface="Wingdings" panose="05000000000000000000" pitchFamily="2" charset="2"/>
              <a:buChar char="§"/>
            </a:pPr>
            <a:r>
              <a:rPr lang="en-US" sz="1600" dirty="0" err="1">
                <a:solidFill>
                  <a:schemeClr val="tx1"/>
                </a:solidFill>
                <a:hlinkClick r:id="rId11"/>
              </a:rPr>
              <a:t>DeveloperWorks</a:t>
            </a:r>
            <a:r>
              <a:rPr lang="en-US" sz="1600" dirty="0">
                <a:solidFill>
                  <a:schemeClr val="tx1"/>
                </a:solidFill>
              </a:rPr>
              <a:t>  Cloud portal for developers</a:t>
            </a:r>
          </a:p>
          <a:p>
            <a:pPr marL="468630" lvl="1" indent="-285750" algn="l">
              <a:spcBef>
                <a:spcPts val="600"/>
              </a:spcBef>
              <a:buFont typeface="Wingdings" panose="05000000000000000000" pitchFamily="2" charset="2"/>
              <a:buChar char="§"/>
            </a:pPr>
            <a:r>
              <a:rPr lang="en-US" sz="1600" dirty="0">
                <a:solidFill>
                  <a:schemeClr val="tx1"/>
                </a:solidFill>
                <a:hlinkClick r:id="rId12"/>
              </a:rPr>
              <a:t>Learn about</a:t>
            </a:r>
            <a:r>
              <a:rPr lang="en-US" sz="1600" dirty="0">
                <a:solidFill>
                  <a:schemeClr val="tx1"/>
                </a:solidFill>
              </a:rPr>
              <a:t> Cloud Computing</a:t>
            </a:r>
          </a:p>
          <a:p>
            <a:pPr marL="468630" lvl="1" indent="-285750" algn="l">
              <a:spcBef>
                <a:spcPts val="600"/>
              </a:spcBef>
              <a:buFont typeface="Wingdings" panose="05000000000000000000" pitchFamily="2" charset="2"/>
              <a:buChar char="§"/>
            </a:pPr>
            <a:r>
              <a:rPr lang="en-US" sz="1600" dirty="0">
                <a:solidFill>
                  <a:schemeClr val="tx1"/>
                </a:solidFill>
                <a:hlinkClick r:id="rId13"/>
              </a:rPr>
              <a:t>IBM Tools / Code</a:t>
            </a:r>
            <a:endParaRPr lang="en-US" sz="1600" dirty="0">
              <a:solidFill>
                <a:schemeClr val="tx1"/>
              </a:solidFill>
            </a:endParaRPr>
          </a:p>
          <a:p>
            <a:pPr marL="285750" indent="-285750" algn="l">
              <a:spcBef>
                <a:spcPts val="1200"/>
              </a:spcBef>
              <a:buFont typeface="Wingdings" panose="05000000000000000000" pitchFamily="2" charset="2"/>
              <a:buChar char="§"/>
            </a:pPr>
            <a:r>
              <a:rPr lang="en-US" sz="1600" dirty="0">
                <a:solidFill>
                  <a:schemeClr val="tx1"/>
                </a:solidFill>
                <a:hlinkClick r:id="rId14"/>
              </a:rPr>
              <a:t>Partnerworld</a:t>
            </a:r>
            <a:r>
              <a:rPr lang="en-US" sz="1600" dirty="0">
                <a:solidFill>
                  <a:schemeClr val="tx1"/>
                </a:solidFill>
              </a:rPr>
              <a:t> Cloud Computing portal for Partners</a:t>
            </a:r>
          </a:p>
          <a:p>
            <a:pPr marL="285750" indent="-285750" algn="l">
              <a:spcBef>
                <a:spcPts val="1200"/>
              </a:spcBef>
              <a:buFont typeface="Wingdings" panose="05000000000000000000" pitchFamily="2" charset="2"/>
              <a:buChar char="§"/>
            </a:pPr>
            <a:r>
              <a:rPr lang="en-US" sz="1600" dirty="0">
                <a:solidFill>
                  <a:schemeClr val="tx1"/>
                </a:solidFill>
              </a:rPr>
              <a:t>IBM Redbooks:  </a:t>
            </a:r>
            <a:r>
              <a:rPr lang="en-US" sz="1600" dirty="0">
                <a:solidFill>
                  <a:schemeClr val="tx1"/>
                </a:solidFill>
                <a:hlinkClick r:id="rId15"/>
              </a:rPr>
              <a:t>Cloud</a:t>
            </a:r>
            <a:endParaRPr lang="en-US" sz="1600" dirty="0">
              <a:solidFill>
                <a:schemeClr val="tx1"/>
              </a:solidFill>
            </a:endParaRPr>
          </a:p>
          <a:p>
            <a:pPr algn="l">
              <a:buFont typeface="Arial" pitchFamily="34" charset="0"/>
              <a:buChar char="•"/>
            </a:pPr>
            <a:endParaRPr lang="en-US" sz="1200" dirty="0">
              <a:solidFill>
                <a:schemeClr val="tx1"/>
              </a:solidFill>
            </a:endParaRPr>
          </a:p>
          <a:p>
            <a:pPr algn="l">
              <a:buFont typeface="Arial" pitchFamily="34" charset="0"/>
              <a:buChar char="•"/>
            </a:pPr>
            <a:endParaRPr lang="en-US" sz="1200" b="1" dirty="0">
              <a:latin typeface="Arial" pitchFamily="34" charset="0"/>
              <a:cs typeface="Arial" pitchFamily="34" charset="0"/>
            </a:endParaRPr>
          </a:p>
        </p:txBody>
      </p:sp>
      <p:pic>
        <p:nvPicPr>
          <p:cNvPr id="1026" name="Picture 2"/>
          <p:cNvPicPr>
            <a:picLocks noChangeAspect="1" noChangeArrowheads="1"/>
          </p:cNvPicPr>
          <p:nvPr/>
        </p:nvPicPr>
        <p:blipFill>
          <a:blip r:embed="rId16" cstate="print"/>
          <a:srcRect/>
          <a:stretch>
            <a:fillRect/>
          </a:stretch>
        </p:blipFill>
        <p:spPr bwMode="auto">
          <a:xfrm>
            <a:off x="4562475" y="3414713"/>
            <a:ext cx="19050" cy="28575"/>
          </a:xfrm>
          <a:prstGeom prst="rect">
            <a:avLst/>
          </a:prstGeom>
          <a:noFill/>
          <a:ln w="9525">
            <a:noFill/>
            <a:miter lim="800000"/>
            <a:headEnd/>
            <a:tailEnd/>
          </a:ln>
        </p:spPr>
      </p:pic>
      <p:pic>
        <p:nvPicPr>
          <p:cNvPr id="4" name="Picture 3"/>
          <p:cNvPicPr>
            <a:picLocks noChangeAspect="1"/>
          </p:cNvPicPr>
          <p:nvPr/>
        </p:nvPicPr>
        <p:blipFill>
          <a:blip r:embed="rId17"/>
          <a:stretch>
            <a:fillRect/>
          </a:stretch>
        </p:blipFill>
        <p:spPr>
          <a:xfrm>
            <a:off x="5567174" y="1488823"/>
            <a:ext cx="2964310" cy="2354109"/>
          </a:xfrm>
          <a:prstGeom prst="rect">
            <a:avLst/>
          </a:prstGeom>
          <a:ln>
            <a:solidFill>
              <a:schemeClr val="bg1">
                <a:lumMod val="50000"/>
              </a:schemeClr>
            </a:solidFill>
          </a:ln>
        </p:spPr>
      </p:pic>
      <p:sp>
        <p:nvSpPr>
          <p:cNvPr id="7" name="Rectangle 6"/>
          <p:cNvSpPr/>
          <p:nvPr/>
        </p:nvSpPr>
        <p:spPr>
          <a:xfrm>
            <a:off x="5462902" y="1182120"/>
            <a:ext cx="2997937" cy="244682"/>
          </a:xfrm>
          <a:prstGeom prst="rect">
            <a:avLst/>
          </a:prstGeom>
        </p:spPr>
        <p:txBody>
          <a:bodyPr wrap="none">
            <a:spAutoFit/>
          </a:bodyPr>
          <a:lstStyle/>
          <a:p>
            <a:pPr>
              <a:spcBef>
                <a:spcPts val="600"/>
              </a:spcBef>
            </a:pPr>
            <a:r>
              <a:rPr lang="en-US" sz="1100" dirty="0">
                <a:hlinkClick r:id="rId11"/>
              </a:rPr>
              <a:t>DeveloperWorks</a:t>
            </a:r>
            <a:r>
              <a:rPr lang="en-US" sz="1100" dirty="0"/>
              <a:t>  </a:t>
            </a:r>
            <a:r>
              <a:rPr lang="en-US" sz="1100" dirty="0">
                <a:solidFill>
                  <a:schemeClr val="tx1"/>
                </a:solidFill>
              </a:rPr>
              <a:t>Cloud portal for developers</a:t>
            </a:r>
          </a:p>
        </p:txBody>
      </p:sp>
      <p:pic>
        <p:nvPicPr>
          <p:cNvPr id="2" name="Picture 1"/>
          <p:cNvPicPr>
            <a:picLocks noChangeAspect="1"/>
          </p:cNvPicPr>
          <p:nvPr/>
        </p:nvPicPr>
        <p:blipFill>
          <a:blip r:embed="rId18"/>
          <a:stretch>
            <a:fillRect/>
          </a:stretch>
        </p:blipFill>
        <p:spPr>
          <a:xfrm>
            <a:off x="5482943" y="4733442"/>
            <a:ext cx="3132772" cy="1132327"/>
          </a:xfrm>
          <a:prstGeom prst="rect">
            <a:avLst/>
          </a:prstGeom>
          <a:ln>
            <a:solidFill>
              <a:schemeClr val="accent4">
                <a:lumMod val="50000"/>
              </a:schemeClr>
            </a:solidFill>
          </a:ln>
        </p:spPr>
      </p:pic>
      <p:sp>
        <p:nvSpPr>
          <p:cNvPr id="12" name="Rectangle 11"/>
          <p:cNvSpPr/>
          <p:nvPr/>
        </p:nvSpPr>
        <p:spPr>
          <a:xfrm>
            <a:off x="5408267" y="4236440"/>
            <a:ext cx="3187407" cy="430887"/>
          </a:xfrm>
          <a:prstGeom prst="rect">
            <a:avLst/>
          </a:prstGeom>
        </p:spPr>
        <p:txBody>
          <a:bodyPr wrap="square">
            <a:spAutoFit/>
          </a:bodyPr>
          <a:lstStyle/>
          <a:p>
            <a:pPr>
              <a:lnSpc>
                <a:spcPct val="100000"/>
              </a:lnSpc>
              <a:spcBef>
                <a:spcPts val="0"/>
              </a:spcBef>
            </a:pPr>
            <a:r>
              <a:rPr lang="en-US" sz="1100" dirty="0">
                <a:solidFill>
                  <a:schemeClr val="tx1"/>
                </a:solidFill>
              </a:rPr>
              <a:t>IBM:  </a:t>
            </a:r>
            <a:r>
              <a:rPr lang="en-US" sz="1100" dirty="0">
                <a:solidFill>
                  <a:schemeClr val="tx1"/>
                </a:solidFill>
                <a:hlinkClick r:id="rId19"/>
              </a:rPr>
              <a:t>Broker Software and Cloud Services</a:t>
            </a:r>
          </a:p>
          <a:p>
            <a:pPr>
              <a:lnSpc>
                <a:spcPct val="100000"/>
              </a:lnSpc>
              <a:spcBef>
                <a:spcPts val="0"/>
              </a:spcBef>
            </a:pPr>
            <a:r>
              <a:rPr lang="en-US" sz="1100" dirty="0">
                <a:solidFill>
                  <a:schemeClr val="tx1"/>
                </a:solidFill>
                <a:hlinkClick r:id="rId19"/>
              </a:rPr>
              <a:t>with IBM Cloud Brokerage</a:t>
            </a:r>
            <a:endParaRPr lang="en-US" sz="1100" dirty="0">
              <a:solidFill>
                <a:schemeClr val="tx1"/>
              </a:solidFill>
            </a:endParaRPr>
          </a:p>
        </p:txBody>
      </p:sp>
      <p:sp>
        <p:nvSpPr>
          <p:cNvPr id="13" name="Oval 10"/>
          <p:cNvSpPr>
            <a:spLocks noChangeArrowheads="1"/>
          </p:cNvSpPr>
          <p:nvPr/>
        </p:nvSpPr>
        <p:spPr bwMode="auto">
          <a:xfrm>
            <a:off x="293688" y="12526"/>
            <a:ext cx="2355850" cy="239713"/>
          </a:xfrm>
          <a:prstGeom prst="rect">
            <a:avLst/>
          </a:prstGeom>
          <a:solidFill>
            <a:schemeClr val="accent4">
              <a:lumMod val="50000"/>
            </a:schemeClr>
          </a:solidFill>
          <a:ln w="25400">
            <a:noFill/>
            <a:round/>
            <a:headEnd/>
            <a:tailEnd/>
          </a:ln>
          <a:extLst/>
        </p:spPr>
        <p:txBody>
          <a:bodyPr tIns="91440" bIns="91440" anchor="ctr"/>
          <a:lstStyle/>
          <a:p>
            <a:pPr eaLnBrk="1" hangingPunct="1">
              <a:spcBef>
                <a:spcPts val="600"/>
              </a:spcBef>
              <a:defRPr/>
            </a:pPr>
            <a:r>
              <a:rPr lang="en-US" sz="1100" b="1" dirty="0">
                <a:solidFill>
                  <a:srgbClr val="FFFFFF"/>
                </a:solidFill>
              </a:rPr>
              <a:t>Featured Links</a:t>
            </a:r>
          </a:p>
        </p:txBody>
      </p:sp>
      <p:sp>
        <p:nvSpPr>
          <p:cNvPr id="15"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16"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344967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93688" y="378961"/>
            <a:ext cx="7812585" cy="457674"/>
          </a:xfrm>
        </p:spPr>
        <p:txBody>
          <a:bodyPr/>
          <a:lstStyle/>
          <a:p>
            <a:r>
              <a:rPr lang="en-US" dirty="0">
                <a:solidFill>
                  <a:schemeClr val="tx2"/>
                </a:solidFill>
              </a:rPr>
              <a:t>Selected Analyst Websites and Resources</a:t>
            </a:r>
            <a:br>
              <a:rPr lang="en-US" dirty="0">
                <a:solidFill>
                  <a:schemeClr val="tx2"/>
                </a:solidFill>
              </a:rPr>
            </a:br>
            <a:r>
              <a:rPr lang="en-US" dirty="0">
                <a:solidFill>
                  <a:schemeClr val="tx2"/>
                </a:solidFill>
              </a:rPr>
              <a:t> </a:t>
            </a:r>
            <a:br>
              <a:rPr lang="en-US" dirty="0">
                <a:solidFill>
                  <a:schemeClr val="tx2"/>
                </a:solidFill>
              </a:rPr>
            </a:br>
            <a:br>
              <a:rPr lang="en-US" dirty="0">
                <a:solidFill>
                  <a:schemeClr val="tx2"/>
                </a:solidFill>
              </a:rPr>
            </a:br>
            <a:r>
              <a:rPr lang="en-US" dirty="0">
                <a:solidFill>
                  <a:schemeClr val="tx2"/>
                </a:solidFill>
              </a:rPr>
              <a:t>	</a:t>
            </a:r>
          </a:p>
        </p:txBody>
      </p:sp>
      <p:sp>
        <p:nvSpPr>
          <p:cNvPr id="40962" name="Slide Number Placeholder 3"/>
          <p:cNvSpPr>
            <a:spLocks noGrp="1"/>
          </p:cNvSpPr>
          <p:nvPr>
            <p:ph type="sldNum" sz="quarter" idx="10"/>
          </p:nvPr>
        </p:nvSpPr>
        <p:spPr>
          <a:noFill/>
        </p:spPr>
        <p:txBody>
          <a:bodyPr/>
          <a:lstStyle/>
          <a:p>
            <a:fld id="{E313FBDC-A3DF-4388-A419-BE69EED7679A}" type="slidenum">
              <a:rPr lang="en-US"/>
              <a:pPr/>
              <a:t>9</a:t>
            </a:fld>
            <a:endParaRPr lang="en-US"/>
          </a:p>
        </p:txBody>
      </p:sp>
      <p:sp>
        <p:nvSpPr>
          <p:cNvPr id="3" name="Footer Placeholder 2"/>
          <p:cNvSpPr>
            <a:spLocks noGrp="1"/>
          </p:cNvSpPr>
          <p:nvPr>
            <p:ph type="ftr" sz="quarter" idx="11"/>
          </p:nvPr>
        </p:nvSpPr>
        <p:spPr/>
        <p:txBody>
          <a:bodyPr/>
          <a:lstStyle/>
          <a:p>
            <a:pPr>
              <a:defRPr/>
            </a:pPr>
            <a:r>
              <a:rPr lang="en-US"/>
              <a:t> </a:t>
            </a:r>
            <a:endParaRPr lang="en-US" dirty="0"/>
          </a:p>
        </p:txBody>
      </p:sp>
      <p:sp>
        <p:nvSpPr>
          <p:cNvPr id="21" name="Date Placeholder 8"/>
          <p:cNvSpPr>
            <a:spLocks noGrp="1"/>
          </p:cNvSpPr>
          <p:nvPr>
            <p:ph type="dt" sz="half" idx="12"/>
          </p:nvPr>
        </p:nvSpPr>
        <p:spPr>
          <a:xfrm>
            <a:off x="0" y="6537325"/>
            <a:ext cx="1004888" cy="184150"/>
          </a:xfrm>
        </p:spPr>
        <p:txBody>
          <a:bodyPr/>
          <a:lstStyle/>
          <a:p>
            <a:r>
              <a:rPr lang="en-US" dirty="0"/>
              <a:t> </a:t>
            </a:r>
          </a:p>
        </p:txBody>
      </p:sp>
      <p:sp>
        <p:nvSpPr>
          <p:cNvPr id="40966" name="Text Box 5"/>
          <p:cNvSpPr txBox="1">
            <a:spLocks noChangeArrowheads="1"/>
          </p:cNvSpPr>
          <p:nvPr/>
        </p:nvSpPr>
        <p:spPr bwMode="auto">
          <a:xfrm>
            <a:off x="211572" y="1379532"/>
            <a:ext cx="4706877" cy="3163943"/>
          </a:xfrm>
          <a:prstGeom prst="rect">
            <a:avLst/>
          </a:prstGeom>
          <a:noFill/>
          <a:ln w="9525">
            <a:noFill/>
            <a:miter lim="800000"/>
            <a:headEnd/>
            <a:tailEnd/>
          </a:ln>
        </p:spPr>
        <p:txBody>
          <a:bodyPr wrap="square">
            <a:spAutoFit/>
          </a:bodyPr>
          <a:lstStyle/>
          <a:p>
            <a:pPr marL="285750" indent="-285750" algn="l">
              <a:spcBef>
                <a:spcPts val="1200"/>
              </a:spcBef>
              <a:buFont typeface="Wingdings" panose="05000000000000000000" pitchFamily="2" charset="2"/>
              <a:buChar char="§"/>
            </a:pPr>
            <a:r>
              <a:rPr lang="en-US" sz="1600" dirty="0">
                <a:solidFill>
                  <a:schemeClr val="tx1"/>
                </a:solidFill>
              </a:rPr>
              <a:t>451Research:  </a:t>
            </a:r>
            <a:r>
              <a:rPr lang="en-US" sz="1600" dirty="0">
                <a:solidFill>
                  <a:schemeClr val="tx1"/>
                </a:solidFill>
                <a:hlinkClick r:id="rId3"/>
              </a:rPr>
              <a:t>Cloud</a:t>
            </a:r>
            <a:endParaRPr lang="en-US" sz="1600" dirty="0">
              <a:solidFill>
                <a:schemeClr val="tx1"/>
              </a:solidFill>
            </a:endParaRPr>
          </a:p>
          <a:p>
            <a:pPr marL="285750" indent="-285750" algn="l">
              <a:spcBef>
                <a:spcPts val="1200"/>
              </a:spcBef>
              <a:buFont typeface="Wingdings" panose="05000000000000000000" pitchFamily="2" charset="2"/>
              <a:buChar char="§"/>
            </a:pPr>
            <a:r>
              <a:rPr lang="en-US" sz="1600" dirty="0">
                <a:solidFill>
                  <a:schemeClr val="tx1"/>
                </a:solidFill>
              </a:rPr>
              <a:t>TBR Research: </a:t>
            </a:r>
            <a:r>
              <a:rPr lang="en-US" sz="1600" dirty="0">
                <a:solidFill>
                  <a:schemeClr val="tx1"/>
                </a:solidFill>
                <a:hlinkClick r:id="rId4"/>
              </a:rPr>
              <a:t>Cloud</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Forrester:   </a:t>
            </a:r>
            <a:r>
              <a:rPr lang="en-US" sz="1600" dirty="0">
                <a:solidFill>
                  <a:schemeClr val="tx1"/>
                </a:solidFill>
                <a:hlinkClick r:id="rId5"/>
              </a:rPr>
              <a:t>Cloud Computing</a:t>
            </a:r>
            <a:r>
              <a:rPr lang="en-US" sz="1600" dirty="0">
                <a:solidFill>
                  <a:schemeClr val="tx1"/>
                </a:solidFill>
              </a:rPr>
              <a:t> and </a:t>
            </a:r>
            <a:r>
              <a:rPr lang="en-US" sz="1600" dirty="0">
                <a:solidFill>
                  <a:schemeClr val="tx1"/>
                </a:solidFill>
                <a:hlinkClick r:id="rId6"/>
              </a:rPr>
              <a:t>Cloud Blog Posts</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Frost &amp; Sullivan:  </a:t>
            </a:r>
            <a:r>
              <a:rPr lang="en-US" sz="1600" dirty="0">
                <a:solidFill>
                  <a:schemeClr val="tx1"/>
                </a:solidFill>
                <a:hlinkClick r:id="rId7" invalidUrl="http://www.frost.com/srch/catalog-search.do?sortBy=D&amp;queryText=&quot;cloud+computing&quot;&amp;searchType=&amp;pageSize=12"/>
              </a:rPr>
              <a:t>Search for Cloud Computing</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a:solidFill>
                  <a:schemeClr val="tx1"/>
                </a:solidFill>
              </a:rPr>
              <a:t>Gartner: </a:t>
            </a:r>
            <a:r>
              <a:rPr lang="en-US" sz="1600" dirty="0">
                <a:solidFill>
                  <a:schemeClr val="tx1"/>
                </a:solidFill>
                <a:hlinkClick r:id="rId8"/>
              </a:rPr>
              <a:t>Research</a:t>
            </a:r>
            <a:r>
              <a:rPr lang="en-US" sz="1600" dirty="0">
                <a:solidFill>
                  <a:schemeClr val="tx1"/>
                </a:solidFill>
              </a:rPr>
              <a:t> and </a:t>
            </a:r>
            <a:r>
              <a:rPr lang="en-US" sz="1600" dirty="0">
                <a:solidFill>
                  <a:schemeClr val="tx1"/>
                </a:solidFill>
                <a:hlinkClick r:id="rId9" invalidUrl="https://www.google.com/search?q=&quot;cloud+computing&quot;+site:http://blogs.gartner.com"/>
              </a:rPr>
              <a:t>Blogs</a:t>
            </a:r>
            <a:r>
              <a:rPr lang="en-US" sz="1600" dirty="0">
                <a:solidFill>
                  <a:schemeClr val="tx1"/>
                </a:solidFill>
              </a:rPr>
              <a:t>  </a:t>
            </a:r>
          </a:p>
          <a:p>
            <a:pPr marL="285750" indent="-285750" algn="l">
              <a:spcBef>
                <a:spcPts val="1200"/>
              </a:spcBef>
              <a:buFont typeface="Wingdings" panose="05000000000000000000" pitchFamily="2" charset="2"/>
              <a:buChar char="§"/>
            </a:pPr>
            <a:r>
              <a:rPr lang="en-US" sz="1600" dirty="0" err="1">
                <a:solidFill>
                  <a:schemeClr val="tx1"/>
                </a:solidFill>
              </a:rPr>
              <a:t>GigaOM</a:t>
            </a:r>
            <a:r>
              <a:rPr lang="en-US" sz="1600" dirty="0">
                <a:solidFill>
                  <a:schemeClr val="tx1"/>
                </a:solidFill>
              </a:rPr>
              <a:t>:  </a:t>
            </a:r>
            <a:r>
              <a:rPr lang="en-US" sz="1600" dirty="0">
                <a:solidFill>
                  <a:schemeClr val="tx1"/>
                </a:solidFill>
                <a:hlinkClick r:id="rId10"/>
              </a:rPr>
              <a:t>Cloud</a:t>
            </a:r>
            <a:endParaRPr lang="en-US" sz="1600" dirty="0">
              <a:solidFill>
                <a:schemeClr val="tx1"/>
              </a:solidFill>
            </a:endParaRPr>
          </a:p>
          <a:p>
            <a:pPr marL="285750" indent="-285750" algn="l">
              <a:spcBef>
                <a:spcPts val="1200"/>
              </a:spcBef>
              <a:buFont typeface="Wingdings" panose="05000000000000000000" pitchFamily="2" charset="2"/>
              <a:buChar char="§"/>
            </a:pPr>
            <a:r>
              <a:rPr lang="en-US" sz="1600" dirty="0">
                <a:solidFill>
                  <a:schemeClr val="tx1"/>
                </a:solidFill>
              </a:rPr>
              <a:t>IDC:  </a:t>
            </a:r>
            <a:r>
              <a:rPr lang="en-US" sz="1600" dirty="0">
                <a:solidFill>
                  <a:schemeClr val="tx1"/>
                </a:solidFill>
                <a:hlinkClick r:id="rId11"/>
              </a:rPr>
              <a:t>Cloud Computing</a:t>
            </a:r>
            <a:endParaRPr lang="en-US" sz="1600" dirty="0">
              <a:solidFill>
                <a:schemeClr val="tx1"/>
              </a:solidFill>
            </a:endParaRPr>
          </a:p>
          <a:p>
            <a:pPr marL="285750" indent="-285750" algn="l">
              <a:spcBef>
                <a:spcPts val="1200"/>
              </a:spcBef>
              <a:buFont typeface="Wingdings" panose="05000000000000000000" pitchFamily="2" charset="2"/>
              <a:buChar char="§"/>
            </a:pPr>
            <a:r>
              <a:rPr lang="en-US" sz="1600" dirty="0">
                <a:solidFill>
                  <a:schemeClr val="tx1"/>
                </a:solidFill>
              </a:rPr>
              <a:t>Synergy: </a:t>
            </a:r>
            <a:r>
              <a:rPr lang="en-US" sz="1600" dirty="0">
                <a:solidFill>
                  <a:schemeClr val="tx1"/>
                </a:solidFill>
                <a:hlinkClick r:id="rId12"/>
              </a:rPr>
              <a:t>Press</a:t>
            </a:r>
            <a:r>
              <a:rPr lang="en-US" sz="1600" dirty="0">
                <a:solidFill>
                  <a:schemeClr val="tx1"/>
                </a:solidFill>
              </a:rPr>
              <a:t> and </a:t>
            </a:r>
            <a:r>
              <a:rPr lang="en-US" sz="1600" dirty="0">
                <a:solidFill>
                  <a:schemeClr val="tx1"/>
                </a:solidFill>
                <a:hlinkClick r:id="rId13"/>
              </a:rPr>
              <a:t>Research</a:t>
            </a:r>
            <a:r>
              <a:rPr lang="en-US" sz="1600" dirty="0">
                <a:solidFill>
                  <a:schemeClr val="tx1"/>
                </a:solidFill>
              </a:rPr>
              <a:t> </a:t>
            </a:r>
          </a:p>
        </p:txBody>
      </p:sp>
      <p:pic>
        <p:nvPicPr>
          <p:cNvPr id="2" name="Picture 1"/>
          <p:cNvPicPr>
            <a:picLocks noChangeAspect="1"/>
          </p:cNvPicPr>
          <p:nvPr/>
        </p:nvPicPr>
        <p:blipFill>
          <a:blip r:embed="rId14"/>
          <a:stretch>
            <a:fillRect/>
          </a:stretch>
        </p:blipFill>
        <p:spPr>
          <a:xfrm>
            <a:off x="5263147" y="1761466"/>
            <a:ext cx="2732001" cy="2400076"/>
          </a:xfrm>
          <a:prstGeom prst="rect">
            <a:avLst/>
          </a:prstGeom>
          <a:ln>
            <a:solidFill>
              <a:schemeClr val="accent1"/>
            </a:solidFill>
          </a:ln>
        </p:spPr>
      </p:pic>
      <p:sp>
        <p:nvSpPr>
          <p:cNvPr id="4" name="Rectangle 3"/>
          <p:cNvSpPr/>
          <p:nvPr/>
        </p:nvSpPr>
        <p:spPr>
          <a:xfrm>
            <a:off x="5181600" y="1417385"/>
            <a:ext cx="1673856" cy="244682"/>
          </a:xfrm>
          <a:prstGeom prst="rect">
            <a:avLst/>
          </a:prstGeom>
        </p:spPr>
        <p:txBody>
          <a:bodyPr wrap="none">
            <a:spAutoFit/>
          </a:bodyPr>
          <a:lstStyle/>
          <a:p>
            <a:pPr algn="l">
              <a:spcBef>
                <a:spcPts val="600"/>
              </a:spcBef>
            </a:pPr>
            <a:r>
              <a:rPr lang="en-US" sz="1100" dirty="0"/>
              <a:t>IDC:  </a:t>
            </a:r>
            <a:r>
              <a:rPr lang="en-US" sz="1100" dirty="0">
                <a:hlinkClick r:id="rId11"/>
              </a:rPr>
              <a:t>Cloud Computing</a:t>
            </a:r>
            <a:r>
              <a:rPr lang="en-US" sz="1100" dirty="0"/>
              <a:t> </a:t>
            </a:r>
          </a:p>
        </p:txBody>
      </p:sp>
      <p:pic>
        <p:nvPicPr>
          <p:cNvPr id="5" name="Picture 4"/>
          <p:cNvPicPr>
            <a:picLocks noChangeAspect="1"/>
          </p:cNvPicPr>
          <p:nvPr/>
        </p:nvPicPr>
        <p:blipFill>
          <a:blip r:embed="rId15"/>
          <a:stretch>
            <a:fillRect/>
          </a:stretch>
        </p:blipFill>
        <p:spPr>
          <a:xfrm>
            <a:off x="4918449" y="4704439"/>
            <a:ext cx="3532604" cy="963935"/>
          </a:xfrm>
          <a:prstGeom prst="rect">
            <a:avLst/>
          </a:prstGeom>
          <a:ln>
            <a:solidFill>
              <a:schemeClr val="accent4">
                <a:lumMod val="50000"/>
              </a:schemeClr>
            </a:solidFill>
          </a:ln>
        </p:spPr>
      </p:pic>
      <p:sp>
        <p:nvSpPr>
          <p:cNvPr id="11" name="Rectangle 10"/>
          <p:cNvSpPr/>
          <p:nvPr/>
        </p:nvSpPr>
        <p:spPr>
          <a:xfrm>
            <a:off x="4823845" y="4445907"/>
            <a:ext cx="1435008" cy="244682"/>
          </a:xfrm>
          <a:prstGeom prst="rect">
            <a:avLst/>
          </a:prstGeom>
        </p:spPr>
        <p:txBody>
          <a:bodyPr wrap="none">
            <a:spAutoFit/>
          </a:bodyPr>
          <a:lstStyle/>
          <a:p>
            <a:pPr algn="l">
              <a:spcBef>
                <a:spcPts val="600"/>
              </a:spcBef>
            </a:pPr>
            <a:r>
              <a:rPr lang="en-US" sz="1100" dirty="0"/>
              <a:t>Forrester:  </a:t>
            </a:r>
            <a:r>
              <a:rPr lang="en-US" sz="1100" dirty="0">
                <a:hlinkClick r:id="rId16"/>
              </a:rPr>
              <a:t>Webinar</a:t>
            </a:r>
            <a:r>
              <a:rPr lang="en-US" sz="1100" dirty="0"/>
              <a:t> </a:t>
            </a:r>
          </a:p>
        </p:txBody>
      </p:sp>
      <p:sp>
        <p:nvSpPr>
          <p:cNvPr id="12" name="Rectangle 1"/>
          <p:cNvSpPr>
            <a:spLocks noChangeArrowheads="1"/>
          </p:cNvSpPr>
          <p:nvPr/>
        </p:nvSpPr>
        <p:spPr bwMode="auto">
          <a:xfrm>
            <a:off x="4951367" y="5796487"/>
            <a:ext cx="3466767" cy="54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spcBef>
                <a:spcPts val="600"/>
              </a:spcBef>
            </a:pPr>
            <a:r>
              <a:rPr lang="en-US" altLang="en-US" sz="1100" dirty="0">
                <a:solidFill>
                  <a:schemeClr val="accent2">
                    <a:lumMod val="50000"/>
                  </a:schemeClr>
                </a:solidFill>
                <a:latin typeface="Arial" panose="020B0604020202020204" pitchFamily="34" charset="0"/>
              </a:rPr>
              <a:t>“Public cloud services are the biggest disruption in the tech market in the past 15 years — and adoption is accelerating.”   </a:t>
            </a:r>
            <a:r>
              <a:rPr kumimoji="0" lang="en-US" altLang="en-US" sz="1000" i="1" u="none" strike="noStrike" cap="none" normalizeH="0" baseline="0" dirty="0">
                <a:ln>
                  <a:noFill/>
                </a:ln>
                <a:solidFill>
                  <a:schemeClr val="accent2">
                    <a:lumMod val="50000"/>
                  </a:schemeClr>
                </a:solidFill>
                <a:effectLst/>
                <a:latin typeface="Arial" panose="020B0604020202020204" pitchFamily="34" charset="0"/>
                <a:hlinkClick r:id="rId17"/>
              </a:rPr>
              <a:t>Forrester</a:t>
            </a:r>
            <a:endParaRPr kumimoji="0" lang="en-US" altLang="en-US" sz="1100" i="1" u="none" strike="noStrike" cap="none" normalizeH="0" baseline="0" dirty="0">
              <a:ln>
                <a:noFill/>
              </a:ln>
              <a:solidFill>
                <a:schemeClr val="accent2">
                  <a:lumMod val="50000"/>
                </a:schemeClr>
              </a:solidFill>
              <a:effectLst/>
              <a:latin typeface="Arial" panose="020B0604020202020204" pitchFamily="34" charset="0"/>
            </a:endParaRPr>
          </a:p>
        </p:txBody>
      </p:sp>
      <p:sp>
        <p:nvSpPr>
          <p:cNvPr id="13" name="Oval 10"/>
          <p:cNvSpPr>
            <a:spLocks noChangeArrowheads="1"/>
          </p:cNvSpPr>
          <p:nvPr/>
        </p:nvSpPr>
        <p:spPr bwMode="auto">
          <a:xfrm>
            <a:off x="293688" y="12526"/>
            <a:ext cx="2355850" cy="239713"/>
          </a:xfrm>
          <a:prstGeom prst="rect">
            <a:avLst/>
          </a:prstGeom>
          <a:solidFill>
            <a:schemeClr val="accent4">
              <a:lumMod val="50000"/>
            </a:schemeClr>
          </a:solidFill>
          <a:ln w="25400">
            <a:noFill/>
            <a:round/>
            <a:headEnd/>
            <a:tailEnd/>
          </a:ln>
          <a:extLst/>
        </p:spPr>
        <p:txBody>
          <a:bodyPr tIns="91440" bIns="91440" anchor="ctr"/>
          <a:lstStyle/>
          <a:p>
            <a:pPr eaLnBrk="1" hangingPunct="1">
              <a:spcBef>
                <a:spcPts val="600"/>
              </a:spcBef>
              <a:defRPr/>
            </a:pPr>
            <a:r>
              <a:rPr lang="en-US" sz="1100" b="1" dirty="0">
                <a:solidFill>
                  <a:srgbClr val="FFFFFF"/>
                </a:solidFill>
              </a:rPr>
              <a:t>Featured Links</a:t>
            </a:r>
          </a:p>
        </p:txBody>
      </p:sp>
      <p:sp>
        <p:nvSpPr>
          <p:cNvPr id="14" name="Date Placeholder 6"/>
          <p:cNvSpPr txBox="1">
            <a:spLocks/>
          </p:cNvSpPr>
          <p:nvPr/>
        </p:nvSpPr>
        <p:spPr>
          <a:xfrm>
            <a:off x="2253183" y="6524625"/>
            <a:ext cx="5241925" cy="1968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Cloud Computing Trend Report, 2017       (External Version)</a:t>
            </a:r>
          </a:p>
        </p:txBody>
      </p:sp>
      <p:sp>
        <p:nvSpPr>
          <p:cNvPr id="15" name="Date Placeholder 6"/>
          <p:cNvSpPr txBox="1">
            <a:spLocks/>
          </p:cNvSpPr>
          <p:nvPr/>
        </p:nvSpPr>
        <p:spPr>
          <a:xfrm>
            <a:off x="549275" y="6537325"/>
            <a:ext cx="1411872" cy="184150"/>
          </a:xfrm>
          <a:prstGeom prst="rect">
            <a:avLst/>
          </a:prstGeom>
        </p:spPr>
        <p:txBody>
          <a:bodyPr/>
          <a:lstStyle>
            <a:defPPr>
              <a:defRPr lang="en-US"/>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defRPr/>
            </a:pPr>
            <a:r>
              <a:rPr lang="en-US" sz="800" dirty="0"/>
              <a:t>15Feb2017</a:t>
            </a:r>
          </a:p>
        </p:txBody>
      </p:sp>
    </p:spTree>
    <p:extLst>
      <p:ext uri="{BB962C8B-B14F-4D97-AF65-F5344CB8AC3E}">
        <p14:creationId xmlns:p14="http://schemas.microsoft.com/office/powerpoint/2010/main" val="4036125757"/>
      </p:ext>
    </p:extLst>
  </p:cSld>
  <p:clrMapOvr>
    <a:masterClrMapping/>
  </p:clrMapOvr>
</p:sld>
</file>

<file path=ppt/theme/theme1.xml><?xml version="1.0" encoding="utf-8"?>
<a:theme xmlns:a="http://schemas.openxmlformats.org/drawingml/2006/main" name="10 September 2009">
  <a:themeElements>
    <a:clrScheme name="10 September 2009 1">
      <a:dk1>
        <a:srgbClr val="6D6E70"/>
      </a:dk1>
      <a:lt1>
        <a:srgbClr val="FFFFFF"/>
      </a:lt1>
      <a:dk2>
        <a:srgbClr val="191919"/>
      </a:dk2>
      <a:lt2>
        <a:srgbClr val="B2B2B2"/>
      </a:lt2>
      <a:accent1>
        <a:srgbClr val="00B0DA"/>
      </a:accent1>
      <a:accent2>
        <a:srgbClr val="00B0DA"/>
      </a:accent2>
      <a:accent3>
        <a:srgbClr val="FFFFFF"/>
      </a:accent3>
      <a:accent4>
        <a:srgbClr val="5C5D5F"/>
      </a:accent4>
      <a:accent5>
        <a:srgbClr val="AAD4EA"/>
      </a:accent5>
      <a:accent6>
        <a:srgbClr val="009FC5"/>
      </a:accent6>
      <a:hlink>
        <a:srgbClr val="00B0DA"/>
      </a:hlink>
      <a:folHlink>
        <a:srgbClr val="AB1A86"/>
      </a:folHlink>
    </a:clrScheme>
    <a:fontScheme name="10 September 2009">
      <a:majorFont>
        <a:latin typeface="HelvNeue Light for IBM"/>
        <a:ea typeface=""/>
        <a:cs typeface=""/>
      </a:majorFont>
      <a:minorFont>
        <a:latin typeface="HelvNeue Light for IB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000" b="0" i="0" u="none" strike="noStrike" cap="none" normalizeH="0" baseline="0" smtClean="0">
            <a:ln>
              <a:noFill/>
            </a:ln>
            <a:solidFill>
              <a:srgbClr val="191919"/>
            </a:solidFill>
            <a:effectLst/>
            <a:latin typeface="HelvNeue Light for IBM"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000" b="0" i="0" u="none" strike="noStrike" cap="none" normalizeH="0" baseline="0" smtClean="0">
            <a:ln>
              <a:noFill/>
            </a:ln>
            <a:solidFill>
              <a:srgbClr val="191919"/>
            </a:solidFill>
            <a:effectLst/>
            <a:latin typeface="HelvNeue Light for IBM" pitchFamily="34" charset="0"/>
          </a:defRPr>
        </a:defPPr>
      </a:lstStyle>
    </a:lnDef>
  </a:objectDefaults>
  <a:extraClrSchemeLst>
    <a:extraClrScheme>
      <a:clrScheme name="10 September 2009 1">
        <a:dk1>
          <a:srgbClr val="6D6E70"/>
        </a:dk1>
        <a:lt1>
          <a:srgbClr val="FFFFFF"/>
        </a:lt1>
        <a:dk2>
          <a:srgbClr val="191919"/>
        </a:dk2>
        <a:lt2>
          <a:srgbClr val="B2B2B2"/>
        </a:lt2>
        <a:accent1>
          <a:srgbClr val="00B0DA"/>
        </a:accent1>
        <a:accent2>
          <a:srgbClr val="00B0DA"/>
        </a:accent2>
        <a:accent3>
          <a:srgbClr val="FFFFFF"/>
        </a:accent3>
        <a:accent4>
          <a:srgbClr val="5C5D5F"/>
        </a:accent4>
        <a:accent5>
          <a:srgbClr val="AAD4EA"/>
        </a:accent5>
        <a:accent6>
          <a:srgbClr val="009FC5"/>
        </a:accent6>
        <a:hlink>
          <a:srgbClr val="00B0DA"/>
        </a:hlink>
        <a:folHlink>
          <a:srgbClr val="AB1A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9596</TotalTime>
  <Words>2215</Words>
  <Application>Microsoft Office PowerPoint</Application>
  <PresentationFormat>On-screen Show (4:3)</PresentationFormat>
  <Paragraphs>248</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ＭＳ Ｐゴシック</vt:lpstr>
      <vt:lpstr>ＭＳ Ｐゴシック</vt:lpstr>
      <vt:lpstr>宋体</vt:lpstr>
      <vt:lpstr>Arial</vt:lpstr>
      <vt:lpstr>Calibri</vt:lpstr>
      <vt:lpstr>Helvetica Neue</vt:lpstr>
      <vt:lpstr>HelvNeue Light for IBM</vt:lpstr>
      <vt:lpstr>HelvRegularIBM</vt:lpstr>
      <vt:lpstr>Wingdings</vt:lpstr>
      <vt:lpstr>10 September 2009</vt:lpstr>
      <vt:lpstr>Cloud Computing Trend Report, 2017</vt:lpstr>
      <vt:lpstr>About This Trend Report  </vt:lpstr>
      <vt:lpstr>Cloud Computing – Trend Overview</vt:lpstr>
      <vt:lpstr>Trends to Watch in 2017 </vt:lpstr>
      <vt:lpstr>Trends to Watch in 2017 (continued)</vt:lpstr>
      <vt:lpstr>Emerging Trends to Watch in 2017</vt:lpstr>
      <vt:lpstr>Security and other challenges continue to inhibit the adoption of cloud computing solutions and services</vt:lpstr>
      <vt:lpstr>Selected IBM Resources and Links</vt:lpstr>
      <vt:lpstr>Selected Analyst Websites and Resources     </vt:lpstr>
      <vt:lpstr>Selected Social Media Websites &amp; Searches</vt:lpstr>
      <vt:lpstr>Selected IBM Social Media Channels</vt:lpstr>
      <vt:lpstr>Other Selected Reports and Resources</vt:lpstr>
      <vt:lpstr>Selected Media Websites &amp; Resources</vt:lpstr>
      <vt:lpstr>More Insights on Technology Trends are Available</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Presentations: Smart Planet Template</dc:title>
  <dc:creator>krisbiron</dc:creator>
  <cp:lastModifiedBy>Bill Chamberlin</cp:lastModifiedBy>
  <cp:revision>285</cp:revision>
  <dcterms:created xsi:type="dcterms:W3CDTF">2014-12-08T21:55:31Z</dcterms:created>
  <dcterms:modified xsi:type="dcterms:W3CDTF">2017-02-18T01:36:47Z</dcterms:modified>
</cp:coreProperties>
</file>