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6"/>
  </p:notesMasterIdLst>
  <p:handoutMasterIdLst>
    <p:handoutMasterId r:id="rId17"/>
  </p:handoutMasterIdLst>
  <p:sldIdLst>
    <p:sldId id="305" r:id="rId2"/>
    <p:sldId id="306" r:id="rId3"/>
    <p:sldId id="348" r:id="rId4"/>
    <p:sldId id="349" r:id="rId5"/>
    <p:sldId id="346" r:id="rId6"/>
    <p:sldId id="355" r:id="rId7"/>
    <p:sldId id="356" r:id="rId8"/>
    <p:sldId id="335" r:id="rId9"/>
    <p:sldId id="385" r:id="rId10"/>
    <p:sldId id="386" r:id="rId11"/>
    <p:sldId id="387" r:id="rId12"/>
    <p:sldId id="388" r:id="rId13"/>
    <p:sldId id="339" r:id="rId14"/>
    <p:sldId id="319" r:id="rId15"/>
  </p:sldIdLst>
  <p:sldSz cx="9144000" cy="6858000" type="screen4x3"/>
  <p:notesSz cx="6858000" cy="9144000"/>
  <p:defaultTextStyle>
    <a:defPPr>
      <a:defRPr lang="en-US"/>
    </a:defPPr>
    <a:lvl1pPr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1pPr>
    <a:lvl2pPr marL="4572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2pPr>
    <a:lvl3pPr marL="9144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3pPr>
    <a:lvl4pPr marL="13716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4pPr>
    <a:lvl5pPr marL="18288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5pPr>
    <a:lvl6pPr marL="2286000" algn="l" defTabSz="914400" rtl="0" eaLnBrk="1" latinLnBrk="0" hangingPunct="1">
      <a:defRPr sz="2000" kern="1200">
        <a:solidFill>
          <a:srgbClr val="191919"/>
        </a:solidFill>
        <a:latin typeface="HelvNeue Light for IBM" pitchFamily="34" charset="0"/>
        <a:ea typeface="+mn-ea"/>
        <a:cs typeface="+mn-cs"/>
      </a:defRPr>
    </a:lvl6pPr>
    <a:lvl7pPr marL="2743200" algn="l" defTabSz="914400" rtl="0" eaLnBrk="1" latinLnBrk="0" hangingPunct="1">
      <a:defRPr sz="2000" kern="1200">
        <a:solidFill>
          <a:srgbClr val="191919"/>
        </a:solidFill>
        <a:latin typeface="HelvNeue Light for IBM" pitchFamily="34" charset="0"/>
        <a:ea typeface="+mn-ea"/>
        <a:cs typeface="+mn-cs"/>
      </a:defRPr>
    </a:lvl7pPr>
    <a:lvl8pPr marL="3200400" algn="l" defTabSz="914400" rtl="0" eaLnBrk="1" latinLnBrk="0" hangingPunct="1">
      <a:defRPr sz="2000" kern="1200">
        <a:solidFill>
          <a:srgbClr val="191919"/>
        </a:solidFill>
        <a:latin typeface="HelvNeue Light for IBM" pitchFamily="34" charset="0"/>
        <a:ea typeface="+mn-ea"/>
        <a:cs typeface="+mn-cs"/>
      </a:defRPr>
    </a:lvl8pPr>
    <a:lvl9pPr marL="3657600" algn="l" defTabSz="914400" rtl="0" eaLnBrk="1" latinLnBrk="0" hangingPunct="1">
      <a:defRPr sz="2000" kern="1200">
        <a:solidFill>
          <a:srgbClr val="191919"/>
        </a:solidFill>
        <a:latin typeface="HelvNeue Light for IBM" pitchFamily="34" charset="0"/>
        <a:ea typeface="+mn-ea"/>
        <a:cs typeface="+mn-cs"/>
      </a:defRPr>
    </a:lvl9pPr>
  </p:defaultTextStyle>
  <p:extLst>
    <p:ext uri="{EFAFB233-063F-42B5-8137-9DF3F51BA10A}">
      <p15:sldGuideLst xmlns:p15="http://schemas.microsoft.com/office/powerpoint/2012/main">
        <p15:guide id="1" orient="horz" pos="1295">
          <p15:clr>
            <a:srgbClr val="A4A3A4"/>
          </p15:clr>
        </p15:guide>
        <p15:guide id="2" pos="2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813"/>
    <a:srgbClr val="FFFFFF"/>
    <a:srgbClr val="00B0DA"/>
    <a:srgbClr val="6D6E70"/>
    <a:srgbClr val="AB1A86"/>
    <a:srgbClr val="F19027"/>
    <a:srgbClr val="8CC63F"/>
    <a:srgbClr val="F04E37"/>
    <a:srgbClr val="00A6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0929" autoAdjust="0"/>
  </p:normalViewPr>
  <p:slideViewPr>
    <p:cSldViewPr snapToGrid="0">
      <p:cViewPr varScale="1">
        <p:scale>
          <a:sx n="93" d="100"/>
          <a:sy n="93" d="100"/>
        </p:scale>
        <p:origin x="1044" y="72"/>
      </p:cViewPr>
      <p:guideLst>
        <p:guide orient="horz" pos="1295"/>
        <p:guide pos="2830"/>
      </p:guideLst>
    </p:cSldViewPr>
  </p:slideViewPr>
  <p:outlineViewPr>
    <p:cViewPr>
      <p:scale>
        <a:sx n="33" d="100"/>
        <a:sy n="33" d="100"/>
      </p:scale>
      <p:origin x="0" y="680"/>
    </p:cViewPr>
  </p:outlineViewPr>
  <p:notesTextViewPr>
    <p:cViewPr>
      <p:scale>
        <a:sx n="100" d="100"/>
        <a:sy n="100" d="100"/>
      </p:scale>
      <p:origin x="0" y="0"/>
    </p:cViewPr>
  </p:notesTextViewPr>
  <p:sorterViewPr>
    <p:cViewPr>
      <p:scale>
        <a:sx n="162" d="100"/>
        <a:sy n="162" d="100"/>
      </p:scale>
      <p:origin x="0" y="-14814"/>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9099E1-2F6C-1143-9DF8-8ECBCD01D041}" type="datetimeFigureOut">
              <a:rPr lang="en-US" smtClean="0"/>
              <a:pPr/>
              <a:t>2/20/2017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454D96-FAC3-2D49-827B-F309FAD9DE71}"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rial" charset="0"/>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rial" charset="0"/>
              </a:defRPr>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rial" charset="0"/>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latin typeface="Arial" charset="0"/>
              </a:defRPr>
            </a:lvl1pPr>
          </a:lstStyle>
          <a:p>
            <a:fld id="{05C4898A-41A8-49D6-8E48-9D853EBFDD60}"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59802C15-F0AF-423F-9099-92489543BBA5}" type="slidenum">
              <a:rPr lang="en-US" smtClean="0">
                <a:latin typeface="Arial" charset="0"/>
                <a:cs typeface="Arial" charset="0"/>
              </a:rPr>
              <a:pPr/>
              <a:t>2</a:t>
            </a:fld>
            <a:endParaRPr lang="en-US">
              <a:latin typeface="Arial" charset="0"/>
              <a:cs typeface="Arial" charset="0"/>
            </a:endParaRPr>
          </a:p>
        </p:txBody>
      </p:sp>
      <p:sp>
        <p:nvSpPr>
          <p:cNvPr id="24578" name="Rectangle 2"/>
          <p:cNvSpPr>
            <a:spLocks noGrp="1" noRot="1" noChangeAspect="1" noChangeArrowheads="1" noTextEdit="1"/>
          </p:cNvSpPr>
          <p:nvPr>
            <p:ph type="sldImg"/>
          </p:nvPr>
        </p:nvSpPr>
        <p:spPr>
          <a:xfrm>
            <a:off x="1157288" y="681038"/>
            <a:ext cx="4543425" cy="3406775"/>
          </a:xfrm>
          <a:ln/>
        </p:spPr>
      </p:sp>
      <p:sp>
        <p:nvSpPr>
          <p:cNvPr id="24579"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734826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DA736167-6C7A-46B8-AB62-553AAB9EC4EF}" type="slidenum">
              <a:rPr lang="en-US" smtClean="0">
                <a:latin typeface="Arial" charset="0"/>
                <a:cs typeface="Arial" charset="0"/>
              </a:rPr>
              <a:pPr/>
              <a:t>14</a:t>
            </a:fld>
            <a:endParaRPr lang="en-US">
              <a:latin typeface="Arial" charset="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17200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3425" cy="3406775"/>
          </a:xfrm>
        </p:spPr>
      </p:sp>
      <p:sp>
        <p:nvSpPr>
          <p:cNvPr id="3" name="Notes Placeholder 2"/>
          <p:cNvSpPr>
            <a:spLocks noGrp="1"/>
          </p:cNvSpPr>
          <p:nvPr>
            <p:ph type="body" idx="1"/>
          </p:nvPr>
        </p:nvSpPr>
        <p:spPr/>
        <p:txBody>
          <a:bodyPr/>
          <a:lstStyle/>
          <a:p>
            <a:pPr rtl="0" eaLnBrk="1" fontAlgn="base" latinLnBrk="0" hangingPunct="1"/>
            <a:endParaRPr lang="en-US" sz="1200" b="0" i="0" u="none" strike="noStrike"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6C6D082-9F3B-4967-9B65-0F2F31DF4AC7}" type="slidenum">
              <a:rPr lang="en-US" smtClean="0"/>
              <a:pPr>
                <a:defRPr/>
              </a:pPr>
              <a:t>3</a:t>
            </a:fld>
            <a:endParaRPr lang="en-US"/>
          </a:p>
        </p:txBody>
      </p:sp>
    </p:spTree>
    <p:extLst>
      <p:ext uri="{BB962C8B-B14F-4D97-AF65-F5344CB8AC3E}">
        <p14:creationId xmlns:p14="http://schemas.microsoft.com/office/powerpoint/2010/main" val="321835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A4766DCE-AA69-4596-A51E-93423A1F2309}" type="slidenum">
              <a:rPr lang="en-US" smtClean="0">
                <a:latin typeface="Arial" charset="0"/>
                <a:cs typeface="Arial" charset="0"/>
              </a:rPr>
              <a:pPr/>
              <a:t>4</a:t>
            </a:fld>
            <a:endParaRPr lang="en-US">
              <a:latin typeface="Arial" charset="0"/>
              <a:cs typeface="Arial" charset="0"/>
            </a:endParaRPr>
          </a:p>
        </p:txBody>
      </p:sp>
      <p:sp>
        <p:nvSpPr>
          <p:cNvPr id="90114" name="Rectangle 2"/>
          <p:cNvSpPr>
            <a:spLocks noGrp="1" noRot="1" noChangeAspect="1" noChangeArrowheads="1" noTextEdit="1"/>
          </p:cNvSpPr>
          <p:nvPr>
            <p:ph type="sldImg"/>
          </p:nvPr>
        </p:nvSpPr>
        <p:spPr>
          <a:xfrm>
            <a:off x="1157288" y="681038"/>
            <a:ext cx="4543425" cy="3406775"/>
          </a:xfrm>
          <a:ln/>
        </p:spPr>
      </p:sp>
      <p:sp>
        <p:nvSpPr>
          <p:cNvPr id="90115" name="Rectangle 3"/>
          <p:cNvSpPr>
            <a:spLocks noGrp="1" noChangeArrowheads="1"/>
          </p:cNvSpPr>
          <p:nvPr>
            <p:ph type="body" idx="1"/>
          </p:nvPr>
        </p:nvSpPr>
        <p:spPr>
          <a:noFill/>
          <a:ln/>
        </p:spPr>
        <p:txBody>
          <a:bodyPr/>
          <a:lstStyle/>
          <a:p>
            <a:endParaRPr lang="en-US" sz="1000" b="1" dirty="0">
              <a:latin typeface="Arial" charset="0"/>
            </a:endParaRPr>
          </a:p>
        </p:txBody>
      </p:sp>
    </p:spTree>
    <p:extLst>
      <p:ext uri="{BB962C8B-B14F-4D97-AF65-F5344CB8AC3E}">
        <p14:creationId xmlns:p14="http://schemas.microsoft.com/office/powerpoint/2010/main" val="232375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3425" cy="34067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46C6D082-9F3B-4967-9B65-0F2F31DF4AC7}" type="slidenum">
              <a:rPr lang="en-US" smtClean="0"/>
              <a:pPr>
                <a:defRPr/>
              </a:pPr>
              <a:t>8</a:t>
            </a:fld>
            <a:endParaRPr lang="en-US"/>
          </a:p>
        </p:txBody>
      </p:sp>
    </p:spTree>
    <p:extLst>
      <p:ext uri="{BB962C8B-B14F-4D97-AF65-F5344CB8AC3E}">
        <p14:creationId xmlns:p14="http://schemas.microsoft.com/office/powerpoint/2010/main" val="159580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A73D0D6E-A9FF-4761-AB55-931E344F0AE9}" type="slidenum">
              <a:rPr lang="en-US" smtClean="0">
                <a:latin typeface="Arial" charset="0"/>
                <a:cs typeface="Arial" charset="0"/>
              </a:rPr>
              <a:pPr/>
              <a:t>9</a:t>
            </a:fld>
            <a:endParaRPr lang="en-US">
              <a:latin typeface="Arial" charset="0"/>
              <a:cs typeface="Arial" charset="0"/>
            </a:endParaRPr>
          </a:p>
        </p:txBody>
      </p:sp>
      <p:sp>
        <p:nvSpPr>
          <p:cNvPr id="92162" name="Rectangle 2"/>
          <p:cNvSpPr>
            <a:spLocks noGrp="1" noRot="1" noChangeAspect="1" noChangeArrowheads="1" noTextEdit="1"/>
          </p:cNvSpPr>
          <p:nvPr>
            <p:ph type="sldImg"/>
          </p:nvPr>
        </p:nvSpPr>
        <p:spPr>
          <a:xfrm>
            <a:off x="1157288" y="681038"/>
            <a:ext cx="4543425" cy="3406775"/>
          </a:xfrm>
          <a:ln/>
        </p:spPr>
      </p:sp>
      <p:sp>
        <p:nvSpPr>
          <p:cNvPr id="92163"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Arial" charset="0"/>
              </a:rPr>
              <a:t>This page provides you with some links to information and resources regarding this trend. </a:t>
            </a:r>
            <a:r>
              <a:rPr lang="en-US" baseline="0" dirty="0">
                <a:latin typeface="Arial" charset="0"/>
              </a:rPr>
              <a:t>The blue text is </a:t>
            </a:r>
            <a:r>
              <a:rPr lang="en-US" baseline="0" dirty="0" err="1">
                <a:latin typeface="Arial" charset="0"/>
              </a:rPr>
              <a:t>hotlinked</a:t>
            </a:r>
            <a:r>
              <a:rPr lang="en-US" baseline="0" dirty="0">
                <a:latin typeface="Arial" charset="0"/>
              </a:rPr>
              <a:t>, so just right click and then “open Hyperlink” go to the website.</a:t>
            </a:r>
            <a:endParaRPr lang="en-GB" dirty="0">
              <a:latin typeface="Calibri" pitchFamily="34" charset="0"/>
              <a:ea typeface="宋体" pitchFamily="2" charset="-122"/>
            </a:endParaRPr>
          </a:p>
          <a:p>
            <a:endParaRPr lang="en-US" dirty="0">
              <a:solidFill>
                <a:schemeClr val="accent2"/>
              </a:solidFill>
              <a:latin typeface="Arial" charset="0"/>
            </a:endParaRPr>
          </a:p>
        </p:txBody>
      </p:sp>
    </p:spTree>
    <p:extLst>
      <p:ext uri="{BB962C8B-B14F-4D97-AF65-F5344CB8AC3E}">
        <p14:creationId xmlns:p14="http://schemas.microsoft.com/office/powerpoint/2010/main" val="419503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A4766DCE-AA69-4596-A51E-93423A1F2309}" type="slidenum">
              <a:rPr lang="en-US" smtClean="0">
                <a:latin typeface="Arial" charset="0"/>
                <a:cs typeface="Arial" charset="0"/>
              </a:rPr>
              <a:pPr/>
              <a:t>10</a:t>
            </a:fld>
            <a:endParaRPr lang="en-US">
              <a:latin typeface="Arial" charset="0"/>
              <a:cs typeface="Arial" charset="0"/>
            </a:endParaRPr>
          </a:p>
        </p:txBody>
      </p:sp>
      <p:sp>
        <p:nvSpPr>
          <p:cNvPr id="90114" name="Rectangle 2"/>
          <p:cNvSpPr>
            <a:spLocks noGrp="1" noRot="1" noChangeAspect="1" noChangeArrowheads="1" noTextEdit="1"/>
          </p:cNvSpPr>
          <p:nvPr>
            <p:ph type="sldImg"/>
          </p:nvPr>
        </p:nvSpPr>
        <p:spPr>
          <a:xfrm>
            <a:off x="1157288" y="681038"/>
            <a:ext cx="4543425" cy="3406775"/>
          </a:xfrm>
          <a:ln/>
        </p:spPr>
      </p:sp>
      <p:sp>
        <p:nvSpPr>
          <p:cNvPr id="90115" name="Rectangle 3"/>
          <p:cNvSpPr>
            <a:spLocks noGrp="1" noChangeArrowheads="1"/>
          </p:cNvSpPr>
          <p:nvPr>
            <p:ph type="body" idx="1"/>
          </p:nvPr>
        </p:nvSpPr>
        <p:spPr>
          <a:noFill/>
          <a:ln/>
        </p:spPr>
        <p:txBody>
          <a:bodyPr/>
          <a:lstStyle/>
          <a:p>
            <a:r>
              <a:rPr lang="en-US" dirty="0">
                <a:latin typeface="Arial" charset="0"/>
              </a:rPr>
              <a:t>This page provides you with some links to additional information and resources regarding this trend. </a:t>
            </a:r>
            <a:r>
              <a:rPr lang="en-US" baseline="0" dirty="0">
                <a:latin typeface="Arial" charset="0"/>
              </a:rPr>
              <a:t>The blue text is </a:t>
            </a:r>
            <a:r>
              <a:rPr lang="en-US" baseline="0" dirty="0" err="1">
                <a:latin typeface="Arial" charset="0"/>
              </a:rPr>
              <a:t>hotlinked</a:t>
            </a:r>
            <a:r>
              <a:rPr lang="en-US" baseline="0" dirty="0">
                <a:latin typeface="Arial" charset="0"/>
              </a:rPr>
              <a:t>, so just right click and then “open Hyperlink” go to the website.</a:t>
            </a:r>
            <a:endParaRPr lang="en-US" dirty="0">
              <a:latin typeface="Arial" charset="0"/>
            </a:endParaRPr>
          </a:p>
        </p:txBody>
      </p:sp>
    </p:spTree>
    <p:extLst>
      <p:ext uri="{BB962C8B-B14F-4D97-AF65-F5344CB8AC3E}">
        <p14:creationId xmlns:p14="http://schemas.microsoft.com/office/powerpoint/2010/main" val="412595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A73D0D6E-A9FF-4761-AB55-931E344F0AE9}" type="slidenum">
              <a:rPr lang="en-US" smtClean="0">
                <a:latin typeface="Arial" charset="0"/>
                <a:cs typeface="Arial" charset="0"/>
              </a:rPr>
              <a:pPr/>
              <a:t>11</a:t>
            </a:fld>
            <a:endParaRPr lang="en-US">
              <a:latin typeface="Arial" charset="0"/>
              <a:cs typeface="Arial" charset="0"/>
            </a:endParaRPr>
          </a:p>
        </p:txBody>
      </p:sp>
      <p:sp>
        <p:nvSpPr>
          <p:cNvPr id="92162" name="Rectangle 2"/>
          <p:cNvSpPr>
            <a:spLocks noGrp="1" noRot="1" noChangeAspect="1" noChangeArrowheads="1" noTextEdit="1"/>
          </p:cNvSpPr>
          <p:nvPr>
            <p:ph type="sldImg"/>
          </p:nvPr>
        </p:nvSpPr>
        <p:spPr>
          <a:xfrm>
            <a:off x="1157288" y="681038"/>
            <a:ext cx="4543425" cy="3406775"/>
          </a:xfrm>
          <a:ln/>
        </p:spPr>
      </p:sp>
      <p:sp>
        <p:nvSpPr>
          <p:cNvPr id="92163" name="Rectangle 3"/>
          <p:cNvSpPr>
            <a:spLocks noGrp="1" noChangeArrowheads="1"/>
          </p:cNvSpPr>
          <p:nvPr>
            <p:ph type="body" idx="1"/>
          </p:nvPr>
        </p:nvSpPr>
        <p:spPr>
          <a:noFill/>
          <a:ln/>
        </p:spPr>
        <p:txBody>
          <a:bodyPr/>
          <a:lstStyle/>
          <a:p>
            <a:r>
              <a:rPr lang="en-US" dirty="0">
                <a:latin typeface="Arial" charset="0"/>
              </a:rPr>
              <a:t>This page provides you with some links to additional</a:t>
            </a:r>
            <a:r>
              <a:rPr lang="en-US" baseline="0" dirty="0">
                <a:latin typeface="Arial" charset="0"/>
              </a:rPr>
              <a:t> </a:t>
            </a:r>
            <a:r>
              <a:rPr lang="en-US" dirty="0">
                <a:latin typeface="Arial" charset="0"/>
              </a:rPr>
              <a:t>information and resources regarding this trend. </a:t>
            </a:r>
            <a:r>
              <a:rPr lang="en-US" baseline="0" dirty="0">
                <a:latin typeface="Arial" charset="0"/>
              </a:rPr>
              <a:t>The blue text is </a:t>
            </a:r>
            <a:r>
              <a:rPr lang="en-US" baseline="0" dirty="0" err="1">
                <a:latin typeface="Arial" charset="0"/>
              </a:rPr>
              <a:t>hotlinked</a:t>
            </a:r>
            <a:r>
              <a:rPr lang="en-US" baseline="0" dirty="0">
                <a:latin typeface="Arial" charset="0"/>
              </a:rPr>
              <a:t>, so just right click and then “open Hyperlink” go to the website.</a:t>
            </a:r>
            <a:endParaRPr lang="en-GB" dirty="0">
              <a:latin typeface="Calibri" pitchFamily="34" charset="0"/>
              <a:ea typeface="宋体" pitchFamily="2" charset="-122"/>
            </a:endParaRPr>
          </a:p>
          <a:p>
            <a:endParaRPr lang="en-US" dirty="0">
              <a:solidFill>
                <a:schemeClr val="accent2"/>
              </a:solidFill>
              <a:latin typeface="Arial" charset="0"/>
            </a:endParaRPr>
          </a:p>
        </p:txBody>
      </p:sp>
    </p:spTree>
    <p:extLst>
      <p:ext uri="{BB962C8B-B14F-4D97-AF65-F5344CB8AC3E}">
        <p14:creationId xmlns:p14="http://schemas.microsoft.com/office/powerpoint/2010/main" val="1879026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A73D0D6E-A9FF-4761-AB55-931E344F0AE9}" type="slidenum">
              <a:rPr lang="en-US" smtClean="0">
                <a:latin typeface="Arial" charset="0"/>
                <a:cs typeface="Arial" charset="0"/>
              </a:rPr>
              <a:pPr/>
              <a:t>12</a:t>
            </a:fld>
            <a:endParaRPr lang="en-US">
              <a:latin typeface="Arial" charset="0"/>
              <a:cs typeface="Arial" charset="0"/>
            </a:endParaRPr>
          </a:p>
        </p:txBody>
      </p:sp>
      <p:sp>
        <p:nvSpPr>
          <p:cNvPr id="92162" name="Rectangle 2"/>
          <p:cNvSpPr>
            <a:spLocks noGrp="1" noRot="1" noChangeAspect="1" noChangeArrowheads="1" noTextEdit="1"/>
          </p:cNvSpPr>
          <p:nvPr>
            <p:ph type="sldImg"/>
          </p:nvPr>
        </p:nvSpPr>
        <p:spPr>
          <a:xfrm>
            <a:off x="1157288" y="681038"/>
            <a:ext cx="4543425" cy="3406775"/>
          </a:xfrm>
          <a:ln/>
        </p:spPr>
      </p:sp>
      <p:sp>
        <p:nvSpPr>
          <p:cNvPr id="92163" name="Rectangle 3"/>
          <p:cNvSpPr>
            <a:spLocks noGrp="1" noChangeArrowheads="1"/>
          </p:cNvSpPr>
          <p:nvPr>
            <p:ph type="body" idx="1"/>
          </p:nvPr>
        </p:nvSpPr>
        <p:spPr>
          <a:noFill/>
          <a:ln/>
        </p:spPr>
        <p:txBody>
          <a:bodyPr/>
          <a:lstStyle/>
          <a:p>
            <a:r>
              <a:rPr lang="en-US" dirty="0">
                <a:latin typeface="Arial" charset="0"/>
              </a:rPr>
              <a:t>This page provides you with some links to additional information and resources regarding this trend. </a:t>
            </a:r>
            <a:r>
              <a:rPr lang="en-US" baseline="0" dirty="0">
                <a:latin typeface="Arial" charset="0"/>
              </a:rPr>
              <a:t>The blue text is </a:t>
            </a:r>
            <a:r>
              <a:rPr lang="en-US" baseline="0" dirty="0" err="1">
                <a:latin typeface="Arial" charset="0"/>
              </a:rPr>
              <a:t>hotlinked</a:t>
            </a:r>
            <a:r>
              <a:rPr lang="en-US" baseline="0" dirty="0">
                <a:latin typeface="Arial" charset="0"/>
              </a:rPr>
              <a:t>, so just right click and then “open Hyperlink” go to the website.</a:t>
            </a:r>
            <a:r>
              <a:rPr lang="en-US" dirty="0">
                <a:solidFill>
                  <a:schemeClr val="accent2"/>
                </a:solidFill>
                <a:latin typeface="Arial" charset="0"/>
              </a:rPr>
              <a:t>.</a:t>
            </a:r>
          </a:p>
        </p:txBody>
      </p:sp>
    </p:spTree>
    <p:extLst>
      <p:ext uri="{BB962C8B-B14F-4D97-AF65-F5344CB8AC3E}">
        <p14:creationId xmlns:p14="http://schemas.microsoft.com/office/powerpoint/2010/main" val="1218546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A73D0D6E-A9FF-4761-AB55-931E344F0AE9}" type="slidenum">
              <a:rPr lang="en-US" smtClean="0">
                <a:latin typeface="Arial" charset="0"/>
                <a:cs typeface="Arial" charset="0"/>
              </a:rPr>
              <a:pPr/>
              <a:t>13</a:t>
            </a:fld>
            <a:endParaRPr lang="en-US">
              <a:latin typeface="Arial" charset="0"/>
              <a:cs typeface="Arial" charset="0"/>
            </a:endParaRPr>
          </a:p>
        </p:txBody>
      </p:sp>
      <p:sp>
        <p:nvSpPr>
          <p:cNvPr id="92162" name="Rectangle 2"/>
          <p:cNvSpPr>
            <a:spLocks noGrp="1" noRot="1" noChangeAspect="1" noChangeArrowheads="1" noTextEdit="1"/>
          </p:cNvSpPr>
          <p:nvPr>
            <p:ph type="sldImg"/>
          </p:nvPr>
        </p:nvSpPr>
        <p:spPr>
          <a:xfrm>
            <a:off x="1157288" y="681038"/>
            <a:ext cx="4543425" cy="3406775"/>
          </a:xfrm>
          <a:ln/>
        </p:spPr>
      </p:sp>
      <p:sp>
        <p:nvSpPr>
          <p:cNvPr id="92163" name="Rectangle 3"/>
          <p:cNvSpPr>
            <a:spLocks noGrp="1" noChangeArrowheads="1"/>
          </p:cNvSpPr>
          <p:nvPr>
            <p:ph type="body" idx="1"/>
          </p:nvPr>
        </p:nvSpPr>
        <p:spPr>
          <a:noFill/>
          <a:ln/>
        </p:spPr>
        <p:txBody>
          <a:bodyPr/>
          <a:lstStyle/>
          <a:p>
            <a:r>
              <a:rPr lang="en-US" dirty="0">
                <a:latin typeface="Arial" charset="0"/>
              </a:rPr>
              <a:t>This page provides you with some links to additional IBM specific</a:t>
            </a:r>
            <a:r>
              <a:rPr lang="en-US" baseline="0" dirty="0">
                <a:latin typeface="Arial" charset="0"/>
              </a:rPr>
              <a:t> </a:t>
            </a:r>
            <a:r>
              <a:rPr lang="en-US" dirty="0">
                <a:latin typeface="Arial" charset="0"/>
              </a:rPr>
              <a:t>information and resources regarding this trend. </a:t>
            </a:r>
            <a:r>
              <a:rPr lang="en-US" dirty="0">
                <a:solidFill>
                  <a:schemeClr val="accent2"/>
                </a:solidFill>
                <a:latin typeface="Arial" charset="0"/>
              </a:rPr>
              <a:t>I have provided for you links to IBM Social Media accounts related to this trend.  </a:t>
            </a:r>
            <a:r>
              <a:rPr lang="en-US" baseline="0" dirty="0">
                <a:latin typeface="Arial" charset="0"/>
              </a:rPr>
              <a:t>The blue text is </a:t>
            </a:r>
            <a:r>
              <a:rPr lang="en-US" baseline="0" dirty="0" err="1">
                <a:latin typeface="Arial" charset="0"/>
              </a:rPr>
              <a:t>hotlinked</a:t>
            </a:r>
            <a:r>
              <a:rPr lang="en-US" baseline="0" dirty="0">
                <a:latin typeface="Arial" charset="0"/>
              </a:rPr>
              <a:t>, so just right click and then “open Hyperlink” go to the website.  </a:t>
            </a:r>
            <a:endParaRPr lang="en-US" dirty="0">
              <a:solidFill>
                <a:schemeClr val="accent2"/>
              </a:solidFill>
              <a:latin typeface="Arial" charset="0"/>
            </a:endParaRPr>
          </a:p>
        </p:txBody>
      </p:sp>
    </p:spTree>
    <p:extLst>
      <p:ext uri="{BB962C8B-B14F-4D97-AF65-F5344CB8AC3E}">
        <p14:creationId xmlns:p14="http://schemas.microsoft.com/office/powerpoint/2010/main" val="296973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z="900"/>
            </a:lvl1pPr>
          </a:lstStyle>
          <a:p>
            <a:fld id="{E98947E1-6E9C-4553-A175-053CB8F7220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2">
    <p:bg>
      <p:bgPr>
        <a:solidFill>
          <a:srgbClr val="8CC63F"/>
        </a:solidFill>
        <a:effectLst/>
      </p:bgPr>
    </p:bg>
    <p:spTree>
      <p:nvGrpSpPr>
        <p:cNvPr id="1" name=""/>
        <p:cNvGrpSpPr/>
        <p:nvPr/>
      </p:nvGrpSpPr>
      <p:grpSpPr>
        <a:xfrm>
          <a:off x="0" y="0"/>
          <a:ext cx="0" cy="0"/>
          <a:chOff x="0" y="0"/>
          <a:chExt cx="0" cy="0"/>
        </a:xfrm>
      </p:grpSpPr>
      <p:pic>
        <p:nvPicPr>
          <p:cNvPr id="7" name="Picture 5" descr="faded-logo-wallpaper"/>
          <p:cNvPicPr>
            <a:picLocks noChangeAspect="1" noChangeArrowheads="1"/>
          </p:cNvPicPr>
          <p:nvPr userDrawn="1"/>
        </p:nvPicPr>
        <p:blipFill>
          <a:blip r:embed="rId2"/>
          <a:srcRect/>
          <a:stretch>
            <a:fillRect/>
          </a:stretch>
        </p:blipFill>
        <p:spPr bwMode="auto">
          <a:xfrm>
            <a:off x="0" y="0"/>
            <a:ext cx="9144000" cy="4191000"/>
          </a:xfrm>
          <a:prstGeom prst="rect">
            <a:avLst/>
          </a:prstGeom>
          <a:noFill/>
        </p:spPr>
      </p:pic>
      <p:sp>
        <p:nvSpPr>
          <p:cNvPr id="9" name="Title 8"/>
          <p:cNvSpPr>
            <a:spLocks noGrp="1"/>
          </p:cNvSpPr>
          <p:nvPr>
            <p:ph type="title" hasCustomPrompt="1"/>
          </p:nvPr>
        </p:nvSpPr>
        <p:spPr>
          <a:xfrm>
            <a:off x="338328" y="3050243"/>
            <a:ext cx="8503920" cy="634789"/>
          </a:xfrm>
        </p:spPr>
        <p:txBody>
          <a:bodyPr anchor="b" anchorCtr="0"/>
          <a:lstStyle>
            <a:lvl1pPr>
              <a:defRPr sz="4500">
                <a:solidFill>
                  <a:schemeClr val="bg1"/>
                </a:solidFill>
              </a:defRPr>
            </a:lvl1pPr>
          </a:lstStyle>
          <a:p>
            <a:r>
              <a:rPr lang="en-US" dirty="0"/>
              <a:t>Section page</a:t>
            </a:r>
          </a:p>
        </p:txBody>
      </p:sp>
      <p:sp>
        <p:nvSpPr>
          <p:cNvPr id="11" name="Text Placeholder 10"/>
          <p:cNvSpPr>
            <a:spLocks noGrp="1"/>
          </p:cNvSpPr>
          <p:nvPr>
            <p:ph type="body" sz="quarter" idx="10" hasCustomPrompt="1"/>
          </p:nvPr>
        </p:nvSpPr>
        <p:spPr>
          <a:xfrm>
            <a:off x="365760" y="3703320"/>
            <a:ext cx="8476488" cy="338328"/>
          </a:xfrm>
        </p:spPr>
        <p:txBody>
          <a:bodyPr lIns="0" anchor="b" anchorCtr="0"/>
          <a:lstStyle>
            <a:lvl1pPr>
              <a:buNone/>
              <a:defRPr sz="2200">
                <a:solidFill>
                  <a:schemeClr val="bg1">
                    <a:lumMod val="95000"/>
                  </a:schemeClr>
                </a:solidFill>
              </a:defRPr>
            </a:lvl1pPr>
          </a:lstStyle>
          <a:p>
            <a:pPr lvl="0"/>
            <a:r>
              <a:rPr lang="en-US" dirty="0"/>
              <a:t>More text on one line in this location if needed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3">
    <p:bg>
      <p:bgPr>
        <a:solidFill>
          <a:srgbClr val="00A6A0"/>
        </a:solidFill>
        <a:effectLst/>
      </p:bgPr>
    </p:bg>
    <p:spTree>
      <p:nvGrpSpPr>
        <p:cNvPr id="1" name=""/>
        <p:cNvGrpSpPr/>
        <p:nvPr/>
      </p:nvGrpSpPr>
      <p:grpSpPr>
        <a:xfrm>
          <a:off x="0" y="0"/>
          <a:ext cx="0" cy="0"/>
          <a:chOff x="0" y="0"/>
          <a:chExt cx="0" cy="0"/>
        </a:xfrm>
      </p:grpSpPr>
      <p:pic>
        <p:nvPicPr>
          <p:cNvPr id="7" name="Picture 5" descr="faded-logo-wallpaper"/>
          <p:cNvPicPr>
            <a:picLocks noChangeAspect="1" noChangeArrowheads="1"/>
          </p:cNvPicPr>
          <p:nvPr userDrawn="1"/>
        </p:nvPicPr>
        <p:blipFill>
          <a:blip r:embed="rId2"/>
          <a:srcRect/>
          <a:stretch>
            <a:fillRect/>
          </a:stretch>
        </p:blipFill>
        <p:spPr bwMode="auto">
          <a:xfrm>
            <a:off x="0" y="0"/>
            <a:ext cx="9144000" cy="4191000"/>
          </a:xfrm>
          <a:prstGeom prst="rect">
            <a:avLst/>
          </a:prstGeom>
          <a:noFill/>
        </p:spPr>
      </p:pic>
      <p:sp>
        <p:nvSpPr>
          <p:cNvPr id="9" name="Title 8"/>
          <p:cNvSpPr>
            <a:spLocks noGrp="1"/>
          </p:cNvSpPr>
          <p:nvPr>
            <p:ph type="title" hasCustomPrompt="1"/>
          </p:nvPr>
        </p:nvSpPr>
        <p:spPr>
          <a:xfrm>
            <a:off x="338328" y="3050243"/>
            <a:ext cx="8503920" cy="634789"/>
          </a:xfrm>
        </p:spPr>
        <p:txBody>
          <a:bodyPr anchor="b" anchorCtr="0"/>
          <a:lstStyle>
            <a:lvl1pPr>
              <a:defRPr sz="4500">
                <a:solidFill>
                  <a:schemeClr val="bg1"/>
                </a:solidFill>
              </a:defRPr>
            </a:lvl1pPr>
          </a:lstStyle>
          <a:p>
            <a:r>
              <a:rPr lang="en-US" dirty="0"/>
              <a:t>Section page</a:t>
            </a:r>
          </a:p>
        </p:txBody>
      </p:sp>
      <p:sp>
        <p:nvSpPr>
          <p:cNvPr id="11" name="Text Placeholder 10"/>
          <p:cNvSpPr>
            <a:spLocks noGrp="1"/>
          </p:cNvSpPr>
          <p:nvPr>
            <p:ph type="body" sz="quarter" idx="10" hasCustomPrompt="1"/>
          </p:nvPr>
        </p:nvSpPr>
        <p:spPr>
          <a:xfrm>
            <a:off x="365760" y="3703320"/>
            <a:ext cx="8476488" cy="338328"/>
          </a:xfrm>
        </p:spPr>
        <p:txBody>
          <a:bodyPr lIns="0" anchor="b" anchorCtr="0"/>
          <a:lstStyle>
            <a:lvl1pPr>
              <a:buNone/>
              <a:defRPr sz="2200">
                <a:solidFill>
                  <a:schemeClr val="bg1">
                    <a:lumMod val="95000"/>
                  </a:schemeClr>
                </a:solidFill>
              </a:defRPr>
            </a:lvl1pPr>
          </a:lstStyle>
          <a:p>
            <a:pPr lvl="0"/>
            <a:r>
              <a:rPr lang="en-US" dirty="0"/>
              <a:t>More text on one line in this location if needed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4">
    <p:bg>
      <p:bgPr>
        <a:solidFill>
          <a:srgbClr val="FDB813"/>
        </a:solidFill>
        <a:effectLst/>
      </p:bgPr>
    </p:bg>
    <p:spTree>
      <p:nvGrpSpPr>
        <p:cNvPr id="1" name=""/>
        <p:cNvGrpSpPr/>
        <p:nvPr/>
      </p:nvGrpSpPr>
      <p:grpSpPr>
        <a:xfrm>
          <a:off x="0" y="0"/>
          <a:ext cx="0" cy="0"/>
          <a:chOff x="0" y="0"/>
          <a:chExt cx="0" cy="0"/>
        </a:xfrm>
      </p:grpSpPr>
      <p:pic>
        <p:nvPicPr>
          <p:cNvPr id="7" name="Picture 5" descr="faded-logo-wallpaper"/>
          <p:cNvPicPr>
            <a:picLocks noChangeAspect="1" noChangeArrowheads="1"/>
          </p:cNvPicPr>
          <p:nvPr userDrawn="1"/>
        </p:nvPicPr>
        <p:blipFill>
          <a:blip r:embed="rId2"/>
          <a:srcRect/>
          <a:stretch>
            <a:fillRect/>
          </a:stretch>
        </p:blipFill>
        <p:spPr bwMode="auto">
          <a:xfrm>
            <a:off x="0" y="0"/>
            <a:ext cx="9144000" cy="4191000"/>
          </a:xfrm>
          <a:prstGeom prst="rect">
            <a:avLst/>
          </a:prstGeom>
          <a:noFill/>
        </p:spPr>
      </p:pic>
      <p:sp>
        <p:nvSpPr>
          <p:cNvPr id="9" name="Title 8"/>
          <p:cNvSpPr>
            <a:spLocks noGrp="1"/>
          </p:cNvSpPr>
          <p:nvPr>
            <p:ph type="title" hasCustomPrompt="1"/>
          </p:nvPr>
        </p:nvSpPr>
        <p:spPr>
          <a:xfrm>
            <a:off x="338328" y="3050243"/>
            <a:ext cx="8503920" cy="634789"/>
          </a:xfrm>
        </p:spPr>
        <p:txBody>
          <a:bodyPr anchor="b" anchorCtr="0"/>
          <a:lstStyle>
            <a:lvl1pPr>
              <a:defRPr sz="4500">
                <a:solidFill>
                  <a:schemeClr val="bg1"/>
                </a:solidFill>
              </a:defRPr>
            </a:lvl1pPr>
          </a:lstStyle>
          <a:p>
            <a:r>
              <a:rPr lang="en-US" dirty="0"/>
              <a:t>Section page</a:t>
            </a:r>
          </a:p>
        </p:txBody>
      </p:sp>
      <p:sp>
        <p:nvSpPr>
          <p:cNvPr id="6" name="Text Placeholder 10"/>
          <p:cNvSpPr>
            <a:spLocks noGrp="1"/>
          </p:cNvSpPr>
          <p:nvPr>
            <p:ph type="body" sz="quarter" idx="10" hasCustomPrompt="1"/>
          </p:nvPr>
        </p:nvSpPr>
        <p:spPr>
          <a:xfrm>
            <a:off x="365760" y="3703320"/>
            <a:ext cx="8476488" cy="338328"/>
          </a:xfrm>
        </p:spPr>
        <p:txBody>
          <a:bodyPr lIns="0" anchor="b" anchorCtr="0"/>
          <a:lstStyle>
            <a:lvl1pPr>
              <a:buNone/>
              <a:defRPr sz="2200">
                <a:solidFill>
                  <a:schemeClr val="bg1">
                    <a:lumMod val="95000"/>
                  </a:schemeClr>
                </a:solidFill>
              </a:defRPr>
            </a:lvl1pPr>
          </a:lstStyle>
          <a:p>
            <a:pPr lvl="0"/>
            <a:r>
              <a:rPr lang="en-US" dirty="0"/>
              <a:t>More text on one line in this location if needed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5">
    <p:bg>
      <p:bgPr>
        <a:solidFill>
          <a:srgbClr val="F19027"/>
        </a:solidFill>
        <a:effectLst/>
      </p:bgPr>
    </p:bg>
    <p:spTree>
      <p:nvGrpSpPr>
        <p:cNvPr id="1" name=""/>
        <p:cNvGrpSpPr/>
        <p:nvPr/>
      </p:nvGrpSpPr>
      <p:grpSpPr>
        <a:xfrm>
          <a:off x="0" y="0"/>
          <a:ext cx="0" cy="0"/>
          <a:chOff x="0" y="0"/>
          <a:chExt cx="0" cy="0"/>
        </a:xfrm>
      </p:grpSpPr>
      <p:pic>
        <p:nvPicPr>
          <p:cNvPr id="7" name="Picture 5" descr="faded-logo-wallpaper"/>
          <p:cNvPicPr>
            <a:picLocks noChangeAspect="1" noChangeArrowheads="1"/>
          </p:cNvPicPr>
          <p:nvPr userDrawn="1"/>
        </p:nvPicPr>
        <p:blipFill>
          <a:blip r:embed="rId2"/>
          <a:srcRect/>
          <a:stretch>
            <a:fillRect/>
          </a:stretch>
        </p:blipFill>
        <p:spPr bwMode="auto">
          <a:xfrm>
            <a:off x="0" y="0"/>
            <a:ext cx="9144000" cy="4191000"/>
          </a:xfrm>
          <a:prstGeom prst="rect">
            <a:avLst/>
          </a:prstGeom>
          <a:noFill/>
        </p:spPr>
      </p:pic>
      <p:sp>
        <p:nvSpPr>
          <p:cNvPr id="9" name="Title 8"/>
          <p:cNvSpPr>
            <a:spLocks noGrp="1"/>
          </p:cNvSpPr>
          <p:nvPr>
            <p:ph type="title" hasCustomPrompt="1"/>
          </p:nvPr>
        </p:nvSpPr>
        <p:spPr>
          <a:xfrm>
            <a:off x="338328" y="3050243"/>
            <a:ext cx="8503920" cy="634789"/>
          </a:xfrm>
        </p:spPr>
        <p:txBody>
          <a:bodyPr anchor="b" anchorCtr="0"/>
          <a:lstStyle>
            <a:lvl1pPr>
              <a:defRPr sz="4500">
                <a:solidFill>
                  <a:schemeClr val="bg1"/>
                </a:solidFill>
              </a:defRPr>
            </a:lvl1pPr>
          </a:lstStyle>
          <a:p>
            <a:r>
              <a:rPr lang="en-US" dirty="0"/>
              <a:t>Section page</a:t>
            </a:r>
          </a:p>
        </p:txBody>
      </p:sp>
      <p:sp>
        <p:nvSpPr>
          <p:cNvPr id="6" name="Text Placeholder 10"/>
          <p:cNvSpPr>
            <a:spLocks noGrp="1"/>
          </p:cNvSpPr>
          <p:nvPr>
            <p:ph type="body" sz="quarter" idx="10" hasCustomPrompt="1"/>
          </p:nvPr>
        </p:nvSpPr>
        <p:spPr>
          <a:xfrm>
            <a:off x="365760" y="3703320"/>
            <a:ext cx="8476488" cy="338328"/>
          </a:xfrm>
        </p:spPr>
        <p:txBody>
          <a:bodyPr lIns="0" anchor="b" anchorCtr="0"/>
          <a:lstStyle>
            <a:lvl1pPr>
              <a:buNone/>
              <a:defRPr sz="2200">
                <a:solidFill>
                  <a:schemeClr val="bg1">
                    <a:lumMod val="95000"/>
                  </a:schemeClr>
                </a:solidFill>
              </a:defRPr>
            </a:lvl1pPr>
          </a:lstStyle>
          <a:p>
            <a:pPr lvl="0"/>
            <a:r>
              <a:rPr lang="en-US" dirty="0"/>
              <a:t>More text on one line in this location if needed</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6">
    <p:bg>
      <p:bgPr>
        <a:solidFill>
          <a:srgbClr val="F04E37"/>
        </a:solidFill>
        <a:effectLst/>
      </p:bgPr>
    </p:bg>
    <p:spTree>
      <p:nvGrpSpPr>
        <p:cNvPr id="1" name=""/>
        <p:cNvGrpSpPr/>
        <p:nvPr/>
      </p:nvGrpSpPr>
      <p:grpSpPr>
        <a:xfrm>
          <a:off x="0" y="0"/>
          <a:ext cx="0" cy="0"/>
          <a:chOff x="0" y="0"/>
          <a:chExt cx="0" cy="0"/>
        </a:xfrm>
      </p:grpSpPr>
      <p:pic>
        <p:nvPicPr>
          <p:cNvPr id="7" name="Picture 5" descr="faded-logo-wallpaper"/>
          <p:cNvPicPr>
            <a:picLocks noChangeAspect="1" noChangeArrowheads="1"/>
          </p:cNvPicPr>
          <p:nvPr userDrawn="1"/>
        </p:nvPicPr>
        <p:blipFill>
          <a:blip r:embed="rId2"/>
          <a:srcRect/>
          <a:stretch>
            <a:fillRect/>
          </a:stretch>
        </p:blipFill>
        <p:spPr bwMode="auto">
          <a:xfrm>
            <a:off x="0" y="0"/>
            <a:ext cx="9144000" cy="4191000"/>
          </a:xfrm>
          <a:prstGeom prst="rect">
            <a:avLst/>
          </a:prstGeom>
          <a:noFill/>
        </p:spPr>
      </p:pic>
      <p:sp>
        <p:nvSpPr>
          <p:cNvPr id="9" name="Title 8"/>
          <p:cNvSpPr>
            <a:spLocks noGrp="1"/>
          </p:cNvSpPr>
          <p:nvPr>
            <p:ph type="title" hasCustomPrompt="1"/>
          </p:nvPr>
        </p:nvSpPr>
        <p:spPr>
          <a:xfrm>
            <a:off x="338328" y="3050243"/>
            <a:ext cx="8503920" cy="634789"/>
          </a:xfrm>
        </p:spPr>
        <p:txBody>
          <a:bodyPr anchor="b" anchorCtr="0"/>
          <a:lstStyle>
            <a:lvl1pPr>
              <a:defRPr sz="4500">
                <a:solidFill>
                  <a:schemeClr val="bg1"/>
                </a:solidFill>
              </a:defRPr>
            </a:lvl1pPr>
          </a:lstStyle>
          <a:p>
            <a:r>
              <a:rPr lang="en-US" dirty="0"/>
              <a:t>Section page</a:t>
            </a:r>
          </a:p>
        </p:txBody>
      </p:sp>
      <p:sp>
        <p:nvSpPr>
          <p:cNvPr id="6" name="Text Placeholder 10"/>
          <p:cNvSpPr>
            <a:spLocks noGrp="1"/>
          </p:cNvSpPr>
          <p:nvPr>
            <p:ph type="body" sz="quarter" idx="10" hasCustomPrompt="1"/>
          </p:nvPr>
        </p:nvSpPr>
        <p:spPr>
          <a:xfrm>
            <a:off x="365760" y="3703320"/>
            <a:ext cx="8476488" cy="338328"/>
          </a:xfrm>
        </p:spPr>
        <p:txBody>
          <a:bodyPr lIns="0" anchor="b" anchorCtr="0"/>
          <a:lstStyle>
            <a:lvl1pPr>
              <a:buNone/>
              <a:defRPr sz="2200">
                <a:solidFill>
                  <a:schemeClr val="bg1">
                    <a:lumMod val="95000"/>
                  </a:schemeClr>
                </a:solidFill>
              </a:defRPr>
            </a:lvl1pPr>
          </a:lstStyle>
          <a:p>
            <a:pPr lvl="0"/>
            <a:r>
              <a:rPr lang="en-US" dirty="0"/>
              <a:t>More text on one line in this location if needed</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7">
    <p:bg>
      <p:bgPr>
        <a:solidFill>
          <a:srgbClr val="AB1A86"/>
        </a:solidFill>
        <a:effectLst/>
      </p:bgPr>
    </p:bg>
    <p:spTree>
      <p:nvGrpSpPr>
        <p:cNvPr id="1" name=""/>
        <p:cNvGrpSpPr/>
        <p:nvPr/>
      </p:nvGrpSpPr>
      <p:grpSpPr>
        <a:xfrm>
          <a:off x="0" y="0"/>
          <a:ext cx="0" cy="0"/>
          <a:chOff x="0" y="0"/>
          <a:chExt cx="0" cy="0"/>
        </a:xfrm>
      </p:grpSpPr>
      <p:pic>
        <p:nvPicPr>
          <p:cNvPr id="7" name="Picture 5" descr="faded-logo-wallpaper"/>
          <p:cNvPicPr>
            <a:picLocks noChangeAspect="1" noChangeArrowheads="1"/>
          </p:cNvPicPr>
          <p:nvPr userDrawn="1"/>
        </p:nvPicPr>
        <p:blipFill>
          <a:blip r:embed="rId2"/>
          <a:srcRect/>
          <a:stretch>
            <a:fillRect/>
          </a:stretch>
        </p:blipFill>
        <p:spPr bwMode="auto">
          <a:xfrm>
            <a:off x="0" y="0"/>
            <a:ext cx="9144000" cy="4191000"/>
          </a:xfrm>
          <a:prstGeom prst="rect">
            <a:avLst/>
          </a:prstGeom>
          <a:noFill/>
        </p:spPr>
      </p:pic>
      <p:sp>
        <p:nvSpPr>
          <p:cNvPr id="9" name="Title 8"/>
          <p:cNvSpPr>
            <a:spLocks noGrp="1"/>
          </p:cNvSpPr>
          <p:nvPr>
            <p:ph type="title" hasCustomPrompt="1"/>
          </p:nvPr>
        </p:nvSpPr>
        <p:spPr>
          <a:xfrm>
            <a:off x="338328" y="3050243"/>
            <a:ext cx="8503920" cy="634789"/>
          </a:xfrm>
        </p:spPr>
        <p:txBody>
          <a:bodyPr anchor="b" anchorCtr="0"/>
          <a:lstStyle>
            <a:lvl1pPr>
              <a:defRPr sz="4500">
                <a:solidFill>
                  <a:schemeClr val="bg1"/>
                </a:solidFill>
              </a:defRPr>
            </a:lvl1pPr>
          </a:lstStyle>
          <a:p>
            <a:r>
              <a:rPr lang="en-US" dirty="0"/>
              <a:t>Section page</a:t>
            </a:r>
          </a:p>
        </p:txBody>
      </p:sp>
      <p:sp>
        <p:nvSpPr>
          <p:cNvPr id="6" name="Text Placeholder 10"/>
          <p:cNvSpPr>
            <a:spLocks noGrp="1"/>
          </p:cNvSpPr>
          <p:nvPr>
            <p:ph type="body" sz="quarter" idx="10" hasCustomPrompt="1"/>
          </p:nvPr>
        </p:nvSpPr>
        <p:spPr>
          <a:xfrm>
            <a:off x="365760" y="3703320"/>
            <a:ext cx="8476488" cy="338328"/>
          </a:xfrm>
        </p:spPr>
        <p:txBody>
          <a:bodyPr lIns="0" anchor="b" anchorCtr="0"/>
          <a:lstStyle>
            <a:lvl1pPr>
              <a:buNone/>
              <a:defRPr sz="2200">
                <a:solidFill>
                  <a:schemeClr val="bg1">
                    <a:lumMod val="95000"/>
                  </a:schemeClr>
                </a:solidFill>
              </a:defRPr>
            </a:lvl1pPr>
          </a:lstStyle>
          <a:p>
            <a:pPr lvl="0"/>
            <a:r>
              <a:rPr lang="en-US" dirty="0"/>
              <a:t>More text on one line in this location if needed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8613" y="292100"/>
            <a:ext cx="8686800" cy="394980"/>
          </a:xfrm>
        </p:spPr>
        <p:txBody>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r>
              <a:rPr lang="en-US" dirty="0"/>
              <a:t>Table of contents/Agenda template</a:t>
            </a:r>
          </a:p>
        </p:txBody>
      </p:sp>
      <p:sp>
        <p:nvSpPr>
          <p:cNvPr id="3" name="Slide Number Placeholder 2"/>
          <p:cNvSpPr>
            <a:spLocks noGrp="1"/>
          </p:cNvSpPr>
          <p:nvPr>
            <p:ph type="sldNum" sz="quarter" idx="10"/>
          </p:nvPr>
        </p:nvSpPr>
        <p:spPr/>
        <p:txBody>
          <a:bodyPr/>
          <a:lstStyle>
            <a:lvl1pPr>
              <a:defRPr sz="900"/>
            </a:lvl1pPr>
          </a:lstStyle>
          <a:p>
            <a:fld id="{92EDDE8C-FCD3-47EF-B8D4-5308179AEE2C}" type="slidenum">
              <a:rPr lang="en-US" smtClean="0"/>
              <a:pPr/>
              <a:t>‹#›</a:t>
            </a:fld>
            <a:endParaRPr lang="en-US" dirty="0"/>
          </a:p>
        </p:txBody>
      </p:sp>
      <p:sp>
        <p:nvSpPr>
          <p:cNvPr id="8" name="Text Placeholder 6"/>
          <p:cNvSpPr>
            <a:spLocks noGrp="1"/>
          </p:cNvSpPr>
          <p:nvPr>
            <p:ph type="body" sz="quarter" idx="12" hasCustomPrompt="1"/>
          </p:nvPr>
        </p:nvSpPr>
        <p:spPr>
          <a:xfrm>
            <a:off x="3163823" y="1828800"/>
            <a:ext cx="5687845" cy="4114800"/>
          </a:xfrm>
        </p:spPr>
        <p:txBody>
          <a:bodyPr lIns="0" tIns="91440" bIns="0"/>
          <a:lstStyle>
            <a:lvl1pPr marL="0" indent="0">
              <a:lnSpc>
                <a:spcPts val="1300"/>
              </a:lnSpc>
              <a:spcBef>
                <a:spcPts val="1080"/>
              </a:spcBef>
              <a:buNone/>
              <a:defRPr sz="1200"/>
            </a:lvl1pPr>
          </a:lstStyle>
          <a:p>
            <a:pPr lvl="0"/>
            <a:r>
              <a:rPr lang="en-US" dirty="0"/>
              <a:t>Note that the contents/agenda items are written in sentence case</a:t>
            </a:r>
          </a:p>
          <a:p>
            <a:pPr lvl="0"/>
            <a:r>
              <a:rPr lang="en-US" dirty="0"/>
              <a:t>Title the page “Table of contents” if the document is meant to be read or is a “leave behind.” Use “Agenda” if the document will be presented formally</a:t>
            </a:r>
          </a:p>
          <a:p>
            <a:pPr lvl="0"/>
            <a:r>
              <a:rPr lang="en-US" dirty="0"/>
              <a:t>This page should appear at the beginning of each section, with the highlighted section appearing in blue and bold</a:t>
            </a:r>
          </a:p>
        </p:txBody>
      </p:sp>
      <p:sp>
        <p:nvSpPr>
          <p:cNvPr id="13" name="Text Placeholder 12"/>
          <p:cNvSpPr>
            <a:spLocks noGrp="1"/>
          </p:cNvSpPr>
          <p:nvPr>
            <p:ph type="body" sz="quarter" idx="13" hasCustomPrompt="1"/>
          </p:nvPr>
        </p:nvSpPr>
        <p:spPr>
          <a:xfrm>
            <a:off x="329184" y="1828800"/>
            <a:ext cx="2743200" cy="4114800"/>
          </a:xfrm>
        </p:spPr>
        <p:txBody>
          <a:bodyPr/>
          <a:lstStyle>
            <a:lvl1pPr marL="0" indent="0">
              <a:buNone/>
              <a:defRPr sz="1800"/>
            </a:lvl1pPr>
          </a:lstStyle>
          <a:p>
            <a:pPr lvl="0"/>
            <a:r>
              <a:rPr lang="en-US" dirty="0"/>
              <a:t>Content heading</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9144000" cy="6858000"/>
          </a:xfrm>
        </p:spPr>
        <p:txBody>
          <a:bodyPr tIns="914400" anchor="ctr" anchorCtr="0"/>
          <a:lstStyle>
            <a:lvl1pPr algn="ctr">
              <a:buNone/>
              <a:defRPr/>
            </a:lvl1pPr>
          </a:lstStyle>
          <a:p>
            <a:endParaRPr lang="en-US" dirty="0"/>
          </a:p>
        </p:txBody>
      </p:sp>
      <p:sp>
        <p:nvSpPr>
          <p:cNvPr id="2" name="Title 1"/>
          <p:cNvSpPr>
            <a:spLocks noGrp="1"/>
          </p:cNvSpPr>
          <p:nvPr>
            <p:ph type="title" hasCustomPrompt="1"/>
          </p:nvPr>
        </p:nvSpPr>
        <p:spPr>
          <a:xfrm>
            <a:off x="328613" y="5440680"/>
            <a:ext cx="8503920" cy="394980"/>
          </a:xfrm>
        </p:spPr>
        <p:txBody>
          <a:bodyPr/>
          <a:lstStyle>
            <a:lvl1pPr>
              <a:defRPr>
                <a:solidFill>
                  <a:srgbClr val="FDB813"/>
                </a:solidFill>
              </a:defRPr>
            </a:lvl1pPr>
          </a:lstStyle>
          <a:p>
            <a:r>
              <a:rPr lang="en-US" dirty="0"/>
              <a:t>Full bleed images preferred</a:t>
            </a:r>
          </a:p>
        </p:txBody>
      </p:sp>
      <p:sp>
        <p:nvSpPr>
          <p:cNvPr id="8" name="Text Placeholder 7"/>
          <p:cNvSpPr>
            <a:spLocks noGrp="1"/>
          </p:cNvSpPr>
          <p:nvPr>
            <p:ph type="body" sz="quarter" idx="10" hasCustomPrompt="1"/>
          </p:nvPr>
        </p:nvSpPr>
        <p:spPr>
          <a:xfrm>
            <a:off x="329184" y="5989320"/>
            <a:ext cx="8503920" cy="731520"/>
          </a:xfrm>
        </p:spPr>
        <p:txBody>
          <a:bodyPr/>
          <a:lstStyle>
            <a:lvl1pPr marL="0" indent="0">
              <a:buNone/>
              <a:defRPr lang="en-US" sz="1600" kern="1200" dirty="0" smtClean="0">
                <a:solidFill>
                  <a:srgbClr val="6D6E70"/>
                </a:solidFill>
                <a:latin typeface="Arial" pitchFamily="34" charset="0"/>
                <a:ea typeface="+mn-ea"/>
                <a:cs typeface="Arial" pitchFamily="34" charset="0"/>
              </a:defRPr>
            </a:lvl1pPr>
          </a:lstStyle>
          <a:p>
            <a:pPr marL="0" lvl="0" indent="0" algn="l" rtl="0" fontAlgn="base">
              <a:spcBef>
                <a:spcPct val="50000"/>
              </a:spcBef>
              <a:spcAft>
                <a:spcPct val="0"/>
              </a:spcAft>
              <a:buClr>
                <a:srgbClr val="6D6E70"/>
              </a:buClr>
              <a:buSzPct val="90000"/>
              <a:buFont typeface="Wingdings" pitchFamily="2" charset="2"/>
              <a:buNone/>
            </a:pPr>
            <a:r>
              <a:rPr lang="en-US" dirty="0"/>
              <a:t>Text over top of full bleed images would be in white or a color from the color palette that would offer good contrast. Also, colored text in Arial Bold would have greater impact.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Sided Bleed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0" y="0"/>
            <a:ext cx="9144000" cy="4526280"/>
          </a:xfrm>
        </p:spPr>
        <p:txBody>
          <a:bodyPr tIns="914400" anchor="ctr" anchorCtr="0"/>
          <a:lstStyle>
            <a:lvl1pPr algn="ctr">
              <a:buNone/>
              <a:defRPr/>
            </a:lvl1pPr>
          </a:lstStyle>
          <a:p>
            <a:endParaRPr lang="en-US"/>
          </a:p>
        </p:txBody>
      </p:sp>
      <p:sp>
        <p:nvSpPr>
          <p:cNvPr id="2" name="Title 1"/>
          <p:cNvSpPr>
            <a:spLocks noGrp="1"/>
          </p:cNvSpPr>
          <p:nvPr>
            <p:ph type="title" hasCustomPrompt="1"/>
          </p:nvPr>
        </p:nvSpPr>
        <p:spPr>
          <a:xfrm>
            <a:off x="365760" y="5257800"/>
            <a:ext cx="8503920" cy="225703"/>
          </a:xfrm>
        </p:spPr>
        <p:txBody>
          <a:bodyPr/>
          <a:lstStyle>
            <a:lvl1pPr>
              <a:defRPr sz="1600">
                <a:solidFill>
                  <a:srgbClr val="00B0DA"/>
                </a:solidFill>
              </a:defRPr>
            </a:lvl1pPr>
          </a:lstStyle>
          <a:p>
            <a:r>
              <a:rPr lang="en-US" dirty="0"/>
              <a:t>Images also have more impact if they can bleed 3 sides</a:t>
            </a:r>
          </a:p>
        </p:txBody>
      </p:sp>
      <p:sp>
        <p:nvSpPr>
          <p:cNvPr id="6" name="Text Placeholder 5"/>
          <p:cNvSpPr>
            <a:spLocks noGrp="1"/>
          </p:cNvSpPr>
          <p:nvPr>
            <p:ph type="body" sz="quarter" idx="10" hasCustomPrompt="1"/>
          </p:nvPr>
        </p:nvSpPr>
        <p:spPr>
          <a:xfrm>
            <a:off x="365760" y="5532120"/>
            <a:ext cx="7315200" cy="914400"/>
          </a:xfrm>
        </p:spPr>
        <p:txBody>
          <a:bodyPr/>
          <a:lstStyle>
            <a:lvl1pPr marL="0" indent="0">
              <a:buNone/>
              <a:defRPr kern="1200">
                <a:solidFill>
                  <a:srgbClr val="6D6E70"/>
                </a:solidFill>
              </a:defRPr>
            </a:lvl1pPr>
          </a:lstStyle>
          <a:p>
            <a:pPr lvl="0"/>
            <a:r>
              <a:rPr lang="en-US" dirty="0"/>
              <a:t>Text under partial bleed images would be in 70% black or a color from the color palette. Also, colored text in Arial Bold would have greater impact. </a:t>
            </a:r>
          </a:p>
        </p:txBody>
      </p:sp>
      <p:sp>
        <p:nvSpPr>
          <p:cNvPr id="7" name="Slide Number Placeholder 6"/>
          <p:cNvSpPr>
            <a:spLocks noGrp="1"/>
          </p:cNvSpPr>
          <p:nvPr>
            <p:ph type="sldNum" sz="quarter" idx="11"/>
          </p:nvPr>
        </p:nvSpPr>
        <p:spPr/>
        <p:txBody>
          <a:bodyPr/>
          <a:lstStyle>
            <a:lvl1pPr>
              <a:defRPr sz="900"/>
            </a:lvl1pPr>
          </a:lstStyle>
          <a:p>
            <a:fld id="{92EDDE8C-FCD3-47EF-B8D4-5308179AEE2C}"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107996"/>
          </a:xfrm>
        </p:spPr>
        <p:txBody>
          <a:bodyPr/>
          <a:lstStyle>
            <a:lvl1pPr algn="l">
              <a:defRPr sz="4000" b="0" cap="a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lvl1pPr>
              <a:defRPr sz="900"/>
            </a:lvl1pPr>
          </a:lstStyle>
          <a:p>
            <a:fld id="{C56F6E69-880F-4956-8549-CB4C2ABA649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68652" name="Picture 44" descr="cover-wallerpaper"/>
          <p:cNvPicPr>
            <a:picLocks noChangeAspect="1" noChangeArrowheads="1"/>
          </p:cNvPicPr>
          <p:nvPr userDrawn="1"/>
        </p:nvPicPr>
        <p:blipFill>
          <a:blip r:embed="rId2" cstate="print"/>
          <a:srcRect/>
          <a:stretch>
            <a:fillRect/>
          </a:stretch>
        </p:blipFill>
        <p:spPr bwMode="auto">
          <a:xfrm>
            <a:off x="0" y="0"/>
            <a:ext cx="9144000" cy="4248150"/>
          </a:xfrm>
          <a:prstGeom prst="rect">
            <a:avLst/>
          </a:prstGeom>
          <a:noFill/>
        </p:spPr>
      </p:pic>
      <p:pic>
        <p:nvPicPr>
          <p:cNvPr id="68654" name="Picture 46" descr="blue-tri-color-logo"/>
          <p:cNvPicPr>
            <a:picLocks noChangeAspect="1" noChangeArrowheads="1"/>
          </p:cNvPicPr>
          <p:nvPr userDrawn="1"/>
        </p:nvPicPr>
        <p:blipFill>
          <a:blip r:embed="rId3"/>
          <a:srcRect/>
          <a:stretch>
            <a:fillRect/>
          </a:stretch>
        </p:blipFill>
        <p:spPr bwMode="auto">
          <a:xfrm>
            <a:off x="8229600" y="6354763"/>
            <a:ext cx="630238" cy="255587"/>
          </a:xfrm>
          <a:prstGeom prst="rect">
            <a:avLst/>
          </a:prstGeom>
          <a:noFill/>
          <a:ln w="9525">
            <a:noFill/>
            <a:miter lim="800000"/>
            <a:headEnd/>
            <a:tailEnd/>
          </a:ln>
        </p:spPr>
      </p:pic>
      <p:sp>
        <p:nvSpPr>
          <p:cNvPr id="6" name="Text Placeholder 5"/>
          <p:cNvSpPr>
            <a:spLocks noGrp="1"/>
          </p:cNvSpPr>
          <p:nvPr>
            <p:ph type="body" sz="quarter" idx="10" hasCustomPrompt="1"/>
          </p:nvPr>
        </p:nvSpPr>
        <p:spPr>
          <a:xfrm>
            <a:off x="338328" y="3703320"/>
            <a:ext cx="8503920" cy="338328"/>
          </a:xfrm>
        </p:spPr>
        <p:txBody>
          <a:bodyPr anchor="b" anchorCtr="0"/>
          <a:lstStyle>
            <a:lvl1pPr marL="0" indent="0">
              <a:spcBef>
                <a:spcPts val="1320"/>
              </a:spcBef>
              <a:buNone/>
              <a:defRPr sz="2200">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365760" y="5120640"/>
            <a:ext cx="8503920" cy="365760"/>
          </a:xfrm>
        </p:spPr>
        <p:txBody>
          <a:bodyPr/>
          <a:lstStyle>
            <a:lvl1pPr marL="0" indent="0">
              <a:spcBef>
                <a:spcPts val="0"/>
              </a:spcBef>
              <a:buNone/>
              <a:defRPr sz="12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338328" y="3007924"/>
            <a:ext cx="8503920" cy="677108"/>
          </a:xfrm>
        </p:spPr>
        <p:txBody>
          <a:bodyPr anchor="b" anchorCtr="0"/>
          <a:lstStyle>
            <a:lvl1pPr>
              <a:defRPr sz="4800">
                <a:solidFill>
                  <a:srgbClr val="00B0DA"/>
                </a:solidFill>
              </a:defRPr>
            </a:lvl1pPr>
          </a:lstStyle>
          <a:p>
            <a:r>
              <a:rPr lang="en-US" dirty="0"/>
              <a:t>IBM Presentation Title</a:t>
            </a:r>
          </a:p>
        </p:txBody>
      </p:sp>
      <p:sp>
        <p:nvSpPr>
          <p:cNvPr id="7" name="Rectangle 6"/>
          <p:cNvSpPr/>
          <p:nvPr userDrawn="1"/>
        </p:nvSpPr>
        <p:spPr>
          <a:xfrm>
            <a:off x="549275" y="6642556"/>
            <a:ext cx="8424420" cy="215444"/>
          </a:xfrm>
          <a:prstGeom prst="rect">
            <a:avLst/>
          </a:prstGeom>
        </p:spPr>
        <p:txBody>
          <a:bodyPr wrap="square">
            <a:spAutoFit/>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r>
              <a:rPr lang="en-US" sz="800" kern="1200" baseline="0" dirty="0">
                <a:solidFill>
                  <a:schemeClr val="tx1"/>
                </a:solidFill>
                <a:latin typeface="Arial" charset="0"/>
                <a:ea typeface="+mn-ea"/>
                <a:cs typeface="Arial" charset="0"/>
              </a:rPr>
              <a:t>Note: This report is based on internal IBM analysis and is not meant to be a statement of direction by IBM nor is IBM committing to any particular technology or solution.</a:t>
            </a:r>
            <a:endParaRPr lang="es-MX" sz="80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328613" y="1827213"/>
            <a:ext cx="4151312" cy="365601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2325" y="1827213"/>
            <a:ext cx="4151313" cy="365601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sz="900"/>
            </a:lvl1pPr>
          </a:lstStyle>
          <a:p>
            <a:fld id="{243B09B9-FE11-485D-B193-4DE649C9C9A3}"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7798"/>
          </a:xfrm>
        </p:spPr>
        <p:txBody>
          <a:bodyPr/>
          <a:lstStyle>
            <a:lvl1pPr>
              <a:defRPr>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sz="900"/>
            </a:lvl1pPr>
          </a:lstStyle>
          <a:p>
            <a:fld id="{DA39A948-DEA7-4EFA-9130-61B45069BCE3}"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z="900"/>
            </a:lvl1pPr>
          </a:lstStyle>
          <a:p>
            <a:fld id="{6826F9A1-9B46-4608-B497-7E101192DDCD}"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53998"/>
          </a:xfrm>
        </p:spPr>
        <p:txBody>
          <a:bodyPr anchor="b"/>
          <a:lstStyle>
            <a:lvl1pPr algn="l">
              <a:defRPr sz="2000" b="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lvl1pPr>
              <a:defRPr sz="900"/>
            </a:lvl1pPr>
          </a:lstStyle>
          <a:p>
            <a:fld id="{6F2D88F4-1BBD-4436-A230-2453F5FE0D1D}"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82619"/>
            <a:ext cx="5486400" cy="394980"/>
          </a:xfrm>
        </p:spPr>
        <p:txBody>
          <a:bodyPr anchor="b"/>
          <a:lstStyle>
            <a:lvl1pPr algn="l">
              <a:defRPr sz="2800" b="0">
                <a:latin typeface="Arial" pitchFamily="34" charset="0"/>
                <a:cs typeface="Arial"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lvl1pPr>
              <a:defRPr sz="900">
                <a:latin typeface="Arial" pitchFamily="34" charset="0"/>
                <a:cs typeface="Arial" pitchFamily="34" charset="0"/>
              </a:defRPr>
            </a:lvl1pPr>
          </a:lstStyle>
          <a:p>
            <a:fld id="{24BC8B11-60A6-4B69-B419-B94172AA6415}"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z="900"/>
            </a:lvl1pPr>
          </a:lstStyle>
          <a:p>
            <a:fld id="{42D62209-4EDF-4572-8BE8-285CD08041F0}"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713" y="292100"/>
            <a:ext cx="2171700" cy="51911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28613" y="292100"/>
            <a:ext cx="6362700" cy="51911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z="900"/>
            </a:lvl1pPr>
          </a:lstStyle>
          <a:p>
            <a:fld id="{01724DF2-28ED-446F-A429-CB9011BDF207}"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87338" y="1371600"/>
            <a:ext cx="4214812"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4875" y="1371600"/>
            <a:ext cx="4214813"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283464" y="597808"/>
            <a:ext cx="8586216" cy="397032"/>
          </a:xfrm>
        </p:spPr>
        <p:txBody>
          <a:bodyPr>
            <a:spAutoFit/>
          </a:bodyPr>
          <a:lstStyle>
            <a:lvl1pPr>
              <a:defRPr/>
            </a:lvl1pPr>
          </a:lstStyle>
          <a:p>
            <a:r>
              <a:rPr lang="en-US"/>
              <a:t>Click to edit Master title style</a:t>
            </a:r>
            <a:endParaRPr lang="en-US" dirty="0"/>
          </a:p>
        </p:txBody>
      </p:sp>
      <p:sp>
        <p:nvSpPr>
          <p:cNvPr id="5" name="Rectangle 7"/>
          <p:cNvSpPr>
            <a:spLocks noGrp="1" noChangeArrowheads="1"/>
          </p:cNvSpPr>
          <p:nvPr>
            <p:ph type="sldNum" sz="quarter" idx="10"/>
          </p:nvPr>
        </p:nvSpPr>
        <p:spPr>
          <a:ln/>
        </p:spPr>
        <p:txBody>
          <a:bodyPr/>
          <a:lstStyle>
            <a:lvl1pPr>
              <a:defRPr/>
            </a:lvl1pPr>
          </a:lstStyle>
          <a:p>
            <a:pPr>
              <a:defRPr/>
            </a:pPr>
            <a:fld id="{21CA715F-D497-4635-8F00-8882F3EE530A}" type="slidenum">
              <a:rPr lang="en-US" smtClean="0"/>
              <a:pPr>
                <a:defRPr/>
              </a:pPr>
              <a:t>‹#›</a:t>
            </a:fld>
            <a:endParaRPr lang="en-US"/>
          </a:p>
        </p:txBody>
      </p:sp>
      <p:sp>
        <p:nvSpPr>
          <p:cNvPr id="7" name="Rectangle 8"/>
          <p:cNvSpPr>
            <a:spLocks noGrp="1" noChangeArrowheads="1"/>
          </p:cNvSpPr>
          <p:nvPr>
            <p:ph type="ftr" sz="quarter" idx="11"/>
          </p:nvPr>
        </p:nvSpPr>
        <p:spPr/>
        <p:txBody>
          <a:bodyPr/>
          <a:lstStyle>
            <a:lvl1pPr>
              <a:defRPr/>
            </a:lvl1pPr>
          </a:lstStyle>
          <a:p>
            <a:pPr>
              <a:defRPr/>
            </a:pPr>
            <a:r>
              <a:rPr lang="en-US"/>
              <a:t> </a:t>
            </a:r>
            <a:endParaRPr lang="en-US" dirty="0"/>
          </a:p>
        </p:txBody>
      </p:sp>
    </p:spTree>
    <p:extLst>
      <p:ext uri="{BB962C8B-B14F-4D97-AF65-F5344CB8AC3E}">
        <p14:creationId xmlns:p14="http://schemas.microsoft.com/office/powerpoint/2010/main" val="1060819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283464" y="597808"/>
            <a:ext cx="8586216" cy="397032"/>
          </a:xfrm>
        </p:spPr>
        <p:txBody>
          <a:bodyPr>
            <a:spAutoFit/>
          </a:bodyPr>
          <a:lstStyle>
            <a:lvl1pPr>
              <a:defRPr/>
            </a:lvl1pPr>
          </a:lstStyle>
          <a:p>
            <a:r>
              <a:rPr lang="en-US"/>
              <a:t>Click to edit Master title style</a:t>
            </a:r>
            <a:endParaRPr lang="en-US" dirty="0"/>
          </a:p>
        </p:txBody>
      </p:sp>
      <p:sp>
        <p:nvSpPr>
          <p:cNvPr id="3" name="Rectangle 7"/>
          <p:cNvSpPr>
            <a:spLocks noGrp="1" noChangeArrowheads="1"/>
          </p:cNvSpPr>
          <p:nvPr>
            <p:ph type="sldNum" sz="quarter" idx="10"/>
          </p:nvPr>
        </p:nvSpPr>
        <p:spPr>
          <a:ln/>
        </p:spPr>
        <p:txBody>
          <a:bodyPr/>
          <a:lstStyle>
            <a:lvl1pPr>
              <a:defRPr/>
            </a:lvl1pPr>
          </a:lstStyle>
          <a:p>
            <a:pPr>
              <a:defRPr/>
            </a:pPr>
            <a:fld id="{A87721CC-BDAA-4CEF-BA18-05B72EA3ECC5}" type="slidenum">
              <a:rPr lang="en-US" smtClean="0"/>
              <a:pPr>
                <a:defRPr/>
              </a:pPr>
              <a:t>‹#›</a:t>
            </a:fld>
            <a:endParaRPr lang="en-US"/>
          </a:p>
        </p:txBody>
      </p:sp>
      <p:sp>
        <p:nvSpPr>
          <p:cNvPr id="5" name="Rectangle 8"/>
          <p:cNvSpPr>
            <a:spLocks noGrp="1" noChangeArrowheads="1"/>
          </p:cNvSpPr>
          <p:nvPr>
            <p:ph type="ftr" sz="quarter" idx="11"/>
          </p:nvPr>
        </p:nvSpPr>
        <p:spPr/>
        <p:txBody>
          <a:bodyPr/>
          <a:lstStyle>
            <a:lvl1pPr>
              <a:defRPr/>
            </a:lvl1pPr>
          </a:lstStyle>
          <a:p>
            <a:pPr>
              <a:defRPr/>
            </a:pPr>
            <a:r>
              <a:rPr lang="en-US"/>
              <a:t> </a:t>
            </a:r>
            <a:endParaRPr lang="en-US" dirty="0"/>
          </a:p>
        </p:txBody>
      </p:sp>
    </p:spTree>
    <p:extLst>
      <p:ext uri="{BB962C8B-B14F-4D97-AF65-F5344CB8AC3E}">
        <p14:creationId xmlns:p14="http://schemas.microsoft.com/office/powerpoint/2010/main" val="64017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68652" name="Picture 44" descr="cover-wallerpaper"/>
          <p:cNvPicPr>
            <a:picLocks noChangeAspect="1" noChangeArrowheads="1"/>
          </p:cNvPicPr>
          <p:nvPr userDrawn="1"/>
        </p:nvPicPr>
        <p:blipFill>
          <a:blip r:embed="rId2" cstate="print"/>
          <a:srcRect/>
          <a:stretch>
            <a:fillRect/>
          </a:stretch>
        </p:blipFill>
        <p:spPr bwMode="auto">
          <a:xfrm>
            <a:off x="0" y="0"/>
            <a:ext cx="9144000" cy="4248150"/>
          </a:xfrm>
          <a:prstGeom prst="rect">
            <a:avLst/>
          </a:prstGeom>
          <a:noFill/>
        </p:spPr>
      </p:pic>
      <p:sp>
        <p:nvSpPr>
          <p:cNvPr id="6" name="Text Placeholder 5"/>
          <p:cNvSpPr>
            <a:spLocks noGrp="1"/>
          </p:cNvSpPr>
          <p:nvPr>
            <p:ph type="body" sz="quarter" idx="10" hasCustomPrompt="1"/>
          </p:nvPr>
        </p:nvSpPr>
        <p:spPr>
          <a:xfrm>
            <a:off x="338328" y="3703320"/>
            <a:ext cx="8503920" cy="338328"/>
          </a:xfrm>
        </p:spPr>
        <p:txBody>
          <a:bodyPr anchor="b" anchorCtr="0"/>
          <a:lstStyle>
            <a:lvl1pPr marL="0" indent="0">
              <a:spcBef>
                <a:spcPts val="1320"/>
              </a:spcBef>
              <a:buNone/>
              <a:defRPr sz="2200">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365760" y="5120640"/>
            <a:ext cx="8503920" cy="365760"/>
          </a:xfrm>
        </p:spPr>
        <p:txBody>
          <a:bodyPr/>
          <a:lstStyle>
            <a:lvl1pPr marL="0" indent="0">
              <a:spcBef>
                <a:spcPts val="0"/>
              </a:spcBef>
              <a:buNone/>
              <a:defRPr sz="12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338328" y="3007924"/>
            <a:ext cx="8503920" cy="677108"/>
          </a:xfrm>
        </p:spPr>
        <p:txBody>
          <a:bodyPr anchor="b" anchorCtr="0"/>
          <a:lstStyle>
            <a:lvl1pPr>
              <a:defRPr sz="4800">
                <a:solidFill>
                  <a:srgbClr val="8CC63F"/>
                </a:solidFill>
              </a:defRPr>
            </a:lvl1pPr>
          </a:lstStyle>
          <a:p>
            <a:r>
              <a:rPr lang="en-US" dirty="0"/>
              <a:t>IBM Presentation Title</a:t>
            </a:r>
          </a:p>
        </p:txBody>
      </p:sp>
      <p:pic>
        <p:nvPicPr>
          <p:cNvPr id="7" name="Picture 5" descr="green-tri-color-logo"/>
          <p:cNvPicPr>
            <a:picLocks noChangeAspect="1" noChangeArrowheads="1"/>
          </p:cNvPicPr>
          <p:nvPr userDrawn="1"/>
        </p:nvPicPr>
        <p:blipFill>
          <a:blip r:embed="rId3"/>
          <a:srcRect/>
          <a:stretch>
            <a:fillRect/>
          </a:stretch>
        </p:blipFill>
        <p:spPr bwMode="auto">
          <a:xfrm>
            <a:off x="8229600" y="6354763"/>
            <a:ext cx="630238" cy="255587"/>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68652" name="Picture 44" descr="cover-wallerpaper"/>
          <p:cNvPicPr>
            <a:picLocks noChangeAspect="1" noChangeArrowheads="1"/>
          </p:cNvPicPr>
          <p:nvPr userDrawn="1"/>
        </p:nvPicPr>
        <p:blipFill>
          <a:blip r:embed="rId2" cstate="print"/>
          <a:srcRect/>
          <a:stretch>
            <a:fillRect/>
          </a:stretch>
        </p:blipFill>
        <p:spPr bwMode="auto">
          <a:xfrm>
            <a:off x="0" y="0"/>
            <a:ext cx="9144000" cy="4248150"/>
          </a:xfrm>
          <a:prstGeom prst="rect">
            <a:avLst/>
          </a:prstGeom>
          <a:noFill/>
        </p:spPr>
      </p:pic>
      <p:sp>
        <p:nvSpPr>
          <p:cNvPr id="6" name="Text Placeholder 5"/>
          <p:cNvSpPr>
            <a:spLocks noGrp="1"/>
          </p:cNvSpPr>
          <p:nvPr>
            <p:ph type="body" sz="quarter" idx="10" hasCustomPrompt="1"/>
          </p:nvPr>
        </p:nvSpPr>
        <p:spPr>
          <a:xfrm>
            <a:off x="338328" y="3703320"/>
            <a:ext cx="8503920" cy="338328"/>
          </a:xfrm>
        </p:spPr>
        <p:txBody>
          <a:bodyPr anchor="b" anchorCtr="0"/>
          <a:lstStyle>
            <a:lvl1pPr marL="0" indent="0">
              <a:spcBef>
                <a:spcPts val="1320"/>
              </a:spcBef>
              <a:buNone/>
              <a:defRPr sz="2200">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365760" y="5120640"/>
            <a:ext cx="8503920" cy="365760"/>
          </a:xfrm>
        </p:spPr>
        <p:txBody>
          <a:bodyPr/>
          <a:lstStyle>
            <a:lvl1pPr marL="0" indent="0">
              <a:spcBef>
                <a:spcPts val="0"/>
              </a:spcBef>
              <a:buNone/>
              <a:defRPr sz="12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338328" y="3007924"/>
            <a:ext cx="8503920" cy="677108"/>
          </a:xfrm>
        </p:spPr>
        <p:txBody>
          <a:bodyPr anchor="b" anchorCtr="0"/>
          <a:lstStyle>
            <a:lvl1pPr>
              <a:defRPr sz="4800">
                <a:solidFill>
                  <a:srgbClr val="00A6A0"/>
                </a:solidFill>
              </a:defRPr>
            </a:lvl1pPr>
          </a:lstStyle>
          <a:p>
            <a:r>
              <a:rPr lang="en-US" dirty="0"/>
              <a:t>IBM Presentation Title</a:t>
            </a:r>
          </a:p>
        </p:txBody>
      </p:sp>
      <p:pic>
        <p:nvPicPr>
          <p:cNvPr id="7" name="Picture 5" descr="teal-tri-color-logo"/>
          <p:cNvPicPr>
            <a:picLocks noChangeAspect="1" noChangeArrowheads="1"/>
          </p:cNvPicPr>
          <p:nvPr userDrawn="1"/>
        </p:nvPicPr>
        <p:blipFill>
          <a:blip r:embed="rId3"/>
          <a:srcRect/>
          <a:stretch>
            <a:fillRect/>
          </a:stretch>
        </p:blipFill>
        <p:spPr bwMode="auto">
          <a:xfrm>
            <a:off x="8229600" y="6354763"/>
            <a:ext cx="630238" cy="255587"/>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68652" name="Picture 44" descr="cover-wallerpaper"/>
          <p:cNvPicPr>
            <a:picLocks noChangeAspect="1" noChangeArrowheads="1"/>
          </p:cNvPicPr>
          <p:nvPr userDrawn="1"/>
        </p:nvPicPr>
        <p:blipFill>
          <a:blip r:embed="rId2" cstate="print"/>
          <a:srcRect/>
          <a:stretch>
            <a:fillRect/>
          </a:stretch>
        </p:blipFill>
        <p:spPr bwMode="auto">
          <a:xfrm>
            <a:off x="0" y="0"/>
            <a:ext cx="9144000" cy="4248150"/>
          </a:xfrm>
          <a:prstGeom prst="rect">
            <a:avLst/>
          </a:prstGeom>
          <a:noFill/>
        </p:spPr>
      </p:pic>
      <p:sp>
        <p:nvSpPr>
          <p:cNvPr id="6" name="Text Placeholder 5"/>
          <p:cNvSpPr>
            <a:spLocks noGrp="1"/>
          </p:cNvSpPr>
          <p:nvPr>
            <p:ph type="body" sz="quarter" idx="10" hasCustomPrompt="1"/>
          </p:nvPr>
        </p:nvSpPr>
        <p:spPr>
          <a:xfrm>
            <a:off x="338328" y="3703320"/>
            <a:ext cx="8503920" cy="338328"/>
          </a:xfrm>
        </p:spPr>
        <p:txBody>
          <a:bodyPr anchor="b" anchorCtr="0"/>
          <a:lstStyle>
            <a:lvl1pPr marL="0" indent="0">
              <a:spcBef>
                <a:spcPts val="1320"/>
              </a:spcBef>
              <a:buNone/>
              <a:defRPr sz="2200">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365760" y="5120640"/>
            <a:ext cx="8503920" cy="365760"/>
          </a:xfrm>
        </p:spPr>
        <p:txBody>
          <a:bodyPr/>
          <a:lstStyle>
            <a:lvl1pPr marL="0" indent="0">
              <a:spcBef>
                <a:spcPts val="0"/>
              </a:spcBef>
              <a:buNone/>
              <a:defRPr sz="12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338328" y="3007924"/>
            <a:ext cx="8503920" cy="677108"/>
          </a:xfrm>
        </p:spPr>
        <p:txBody>
          <a:bodyPr anchor="b" anchorCtr="0"/>
          <a:lstStyle>
            <a:lvl1pPr>
              <a:defRPr sz="4800">
                <a:solidFill>
                  <a:srgbClr val="FDB813"/>
                </a:solidFill>
              </a:defRPr>
            </a:lvl1pPr>
          </a:lstStyle>
          <a:p>
            <a:r>
              <a:rPr lang="en-US" dirty="0"/>
              <a:t>IBM Presentation Title</a:t>
            </a:r>
          </a:p>
        </p:txBody>
      </p:sp>
      <p:pic>
        <p:nvPicPr>
          <p:cNvPr id="7" name="Picture 5" descr="yellow-tri-color-logo"/>
          <p:cNvPicPr>
            <a:picLocks noChangeAspect="1" noChangeArrowheads="1"/>
          </p:cNvPicPr>
          <p:nvPr userDrawn="1"/>
        </p:nvPicPr>
        <p:blipFill>
          <a:blip r:embed="rId3"/>
          <a:srcRect/>
          <a:stretch>
            <a:fillRect/>
          </a:stretch>
        </p:blipFill>
        <p:spPr bwMode="auto">
          <a:xfrm>
            <a:off x="8229600" y="6354763"/>
            <a:ext cx="630936" cy="259162"/>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68652" name="Picture 44" descr="cover-wallerpaper"/>
          <p:cNvPicPr>
            <a:picLocks noChangeAspect="1" noChangeArrowheads="1"/>
          </p:cNvPicPr>
          <p:nvPr userDrawn="1"/>
        </p:nvPicPr>
        <p:blipFill>
          <a:blip r:embed="rId2" cstate="print"/>
          <a:srcRect/>
          <a:stretch>
            <a:fillRect/>
          </a:stretch>
        </p:blipFill>
        <p:spPr bwMode="auto">
          <a:xfrm>
            <a:off x="0" y="0"/>
            <a:ext cx="9144000" cy="4248150"/>
          </a:xfrm>
          <a:prstGeom prst="rect">
            <a:avLst/>
          </a:prstGeom>
          <a:noFill/>
        </p:spPr>
      </p:pic>
      <p:sp>
        <p:nvSpPr>
          <p:cNvPr id="6" name="Text Placeholder 5"/>
          <p:cNvSpPr>
            <a:spLocks noGrp="1"/>
          </p:cNvSpPr>
          <p:nvPr>
            <p:ph type="body" sz="quarter" idx="10" hasCustomPrompt="1"/>
          </p:nvPr>
        </p:nvSpPr>
        <p:spPr>
          <a:xfrm>
            <a:off x="338328" y="3703320"/>
            <a:ext cx="8503920" cy="338328"/>
          </a:xfrm>
        </p:spPr>
        <p:txBody>
          <a:bodyPr anchor="b" anchorCtr="0"/>
          <a:lstStyle>
            <a:lvl1pPr marL="0" indent="0">
              <a:spcBef>
                <a:spcPts val="1320"/>
              </a:spcBef>
              <a:buNone/>
              <a:defRPr sz="2200">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365760" y="5120640"/>
            <a:ext cx="8503920" cy="365760"/>
          </a:xfrm>
        </p:spPr>
        <p:txBody>
          <a:bodyPr/>
          <a:lstStyle>
            <a:lvl1pPr marL="0" indent="0">
              <a:spcBef>
                <a:spcPts val="0"/>
              </a:spcBef>
              <a:buNone/>
              <a:defRPr sz="12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338328" y="3007924"/>
            <a:ext cx="8503920" cy="677108"/>
          </a:xfrm>
        </p:spPr>
        <p:txBody>
          <a:bodyPr anchor="b" anchorCtr="0"/>
          <a:lstStyle>
            <a:lvl1pPr>
              <a:defRPr sz="4800">
                <a:solidFill>
                  <a:srgbClr val="F19027"/>
                </a:solidFill>
              </a:defRPr>
            </a:lvl1pPr>
          </a:lstStyle>
          <a:p>
            <a:r>
              <a:rPr lang="en-US" dirty="0"/>
              <a:t>IBM Presentation Title</a:t>
            </a:r>
          </a:p>
        </p:txBody>
      </p:sp>
      <p:pic>
        <p:nvPicPr>
          <p:cNvPr id="7" name="Picture 5" descr="orange-tri-color-logo"/>
          <p:cNvPicPr>
            <a:picLocks noChangeAspect="1" noChangeArrowheads="1"/>
          </p:cNvPicPr>
          <p:nvPr userDrawn="1"/>
        </p:nvPicPr>
        <p:blipFill>
          <a:blip r:embed="rId3"/>
          <a:srcRect/>
          <a:stretch>
            <a:fillRect/>
          </a:stretch>
        </p:blipFill>
        <p:spPr bwMode="auto">
          <a:xfrm>
            <a:off x="8229600" y="6354763"/>
            <a:ext cx="630238" cy="255587"/>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68652" name="Picture 44" descr="cover-wallerpaper"/>
          <p:cNvPicPr>
            <a:picLocks noChangeAspect="1" noChangeArrowheads="1"/>
          </p:cNvPicPr>
          <p:nvPr userDrawn="1"/>
        </p:nvPicPr>
        <p:blipFill>
          <a:blip r:embed="rId2" cstate="print"/>
          <a:srcRect/>
          <a:stretch>
            <a:fillRect/>
          </a:stretch>
        </p:blipFill>
        <p:spPr bwMode="auto">
          <a:xfrm>
            <a:off x="0" y="0"/>
            <a:ext cx="9144000" cy="4248150"/>
          </a:xfrm>
          <a:prstGeom prst="rect">
            <a:avLst/>
          </a:prstGeom>
          <a:noFill/>
        </p:spPr>
      </p:pic>
      <p:sp>
        <p:nvSpPr>
          <p:cNvPr id="6" name="Text Placeholder 5"/>
          <p:cNvSpPr>
            <a:spLocks noGrp="1"/>
          </p:cNvSpPr>
          <p:nvPr>
            <p:ph type="body" sz="quarter" idx="10" hasCustomPrompt="1"/>
          </p:nvPr>
        </p:nvSpPr>
        <p:spPr>
          <a:xfrm>
            <a:off x="338328" y="3703320"/>
            <a:ext cx="8503920" cy="338328"/>
          </a:xfrm>
        </p:spPr>
        <p:txBody>
          <a:bodyPr anchor="b" anchorCtr="0"/>
          <a:lstStyle>
            <a:lvl1pPr marL="0" indent="0">
              <a:spcBef>
                <a:spcPts val="1320"/>
              </a:spcBef>
              <a:buNone/>
              <a:defRPr sz="2200">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365760" y="5120640"/>
            <a:ext cx="8503920" cy="365760"/>
          </a:xfrm>
        </p:spPr>
        <p:txBody>
          <a:bodyPr/>
          <a:lstStyle>
            <a:lvl1pPr marL="0" indent="0">
              <a:spcBef>
                <a:spcPts val="0"/>
              </a:spcBef>
              <a:buNone/>
              <a:defRPr sz="12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338328" y="3007924"/>
            <a:ext cx="8503920" cy="677108"/>
          </a:xfrm>
        </p:spPr>
        <p:txBody>
          <a:bodyPr anchor="b" anchorCtr="0"/>
          <a:lstStyle>
            <a:lvl1pPr>
              <a:defRPr sz="4800">
                <a:solidFill>
                  <a:srgbClr val="F04E37"/>
                </a:solidFill>
              </a:defRPr>
            </a:lvl1pPr>
          </a:lstStyle>
          <a:p>
            <a:r>
              <a:rPr lang="en-US" dirty="0"/>
              <a:t>IBM Presentation Title</a:t>
            </a:r>
          </a:p>
        </p:txBody>
      </p:sp>
      <p:pic>
        <p:nvPicPr>
          <p:cNvPr id="7" name="Picture 5" descr="red-tri-color-logo"/>
          <p:cNvPicPr>
            <a:picLocks noChangeAspect="1" noChangeArrowheads="1"/>
          </p:cNvPicPr>
          <p:nvPr userDrawn="1"/>
        </p:nvPicPr>
        <p:blipFill>
          <a:blip r:embed="rId3"/>
          <a:srcRect/>
          <a:stretch>
            <a:fillRect/>
          </a:stretch>
        </p:blipFill>
        <p:spPr bwMode="auto">
          <a:xfrm>
            <a:off x="8229600" y="6354763"/>
            <a:ext cx="630238" cy="255587"/>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7">
    <p:spTree>
      <p:nvGrpSpPr>
        <p:cNvPr id="1" name=""/>
        <p:cNvGrpSpPr/>
        <p:nvPr/>
      </p:nvGrpSpPr>
      <p:grpSpPr>
        <a:xfrm>
          <a:off x="0" y="0"/>
          <a:ext cx="0" cy="0"/>
          <a:chOff x="0" y="0"/>
          <a:chExt cx="0" cy="0"/>
        </a:xfrm>
      </p:grpSpPr>
      <p:pic>
        <p:nvPicPr>
          <p:cNvPr id="68652" name="Picture 44" descr="cover-wallerpaper"/>
          <p:cNvPicPr>
            <a:picLocks noChangeAspect="1" noChangeArrowheads="1"/>
          </p:cNvPicPr>
          <p:nvPr userDrawn="1"/>
        </p:nvPicPr>
        <p:blipFill>
          <a:blip r:embed="rId2" cstate="print"/>
          <a:srcRect/>
          <a:stretch>
            <a:fillRect/>
          </a:stretch>
        </p:blipFill>
        <p:spPr bwMode="auto">
          <a:xfrm>
            <a:off x="0" y="0"/>
            <a:ext cx="9144000" cy="4248150"/>
          </a:xfrm>
          <a:prstGeom prst="rect">
            <a:avLst/>
          </a:prstGeom>
          <a:noFill/>
        </p:spPr>
      </p:pic>
      <p:sp>
        <p:nvSpPr>
          <p:cNvPr id="6" name="Text Placeholder 5"/>
          <p:cNvSpPr>
            <a:spLocks noGrp="1"/>
          </p:cNvSpPr>
          <p:nvPr>
            <p:ph type="body" sz="quarter" idx="10" hasCustomPrompt="1"/>
          </p:nvPr>
        </p:nvSpPr>
        <p:spPr>
          <a:xfrm>
            <a:off x="338328" y="3703320"/>
            <a:ext cx="8503920" cy="338328"/>
          </a:xfrm>
        </p:spPr>
        <p:txBody>
          <a:bodyPr anchor="b" anchorCtr="0"/>
          <a:lstStyle>
            <a:lvl1pPr marL="0" indent="0">
              <a:spcBef>
                <a:spcPts val="1320"/>
              </a:spcBef>
              <a:buNone/>
              <a:defRPr sz="2200">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365760" y="5120640"/>
            <a:ext cx="8503920" cy="365760"/>
          </a:xfrm>
        </p:spPr>
        <p:txBody>
          <a:bodyPr/>
          <a:lstStyle>
            <a:lvl1pPr marL="0" indent="0">
              <a:spcBef>
                <a:spcPts val="0"/>
              </a:spcBef>
              <a:buNone/>
              <a:defRPr sz="12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338328" y="3007924"/>
            <a:ext cx="8503920" cy="677108"/>
          </a:xfrm>
        </p:spPr>
        <p:txBody>
          <a:bodyPr anchor="b" anchorCtr="0"/>
          <a:lstStyle>
            <a:lvl1pPr>
              <a:defRPr sz="4800">
                <a:solidFill>
                  <a:srgbClr val="AB1A86"/>
                </a:solidFill>
              </a:defRPr>
            </a:lvl1pPr>
          </a:lstStyle>
          <a:p>
            <a:r>
              <a:rPr lang="en-US" dirty="0"/>
              <a:t>IBM Presentation Title</a:t>
            </a:r>
          </a:p>
        </p:txBody>
      </p:sp>
      <p:pic>
        <p:nvPicPr>
          <p:cNvPr id="7" name="Picture 5" descr="purple-tri-color-logo"/>
          <p:cNvPicPr>
            <a:picLocks noChangeAspect="1" noChangeArrowheads="1"/>
          </p:cNvPicPr>
          <p:nvPr userDrawn="1"/>
        </p:nvPicPr>
        <p:blipFill>
          <a:blip r:embed="rId3"/>
          <a:srcRect/>
          <a:stretch>
            <a:fillRect/>
          </a:stretch>
        </p:blipFill>
        <p:spPr bwMode="auto">
          <a:xfrm>
            <a:off x="8229600" y="6354763"/>
            <a:ext cx="630238" cy="255587"/>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1">
    <p:bg>
      <p:bgPr>
        <a:solidFill>
          <a:srgbClr val="00B0DA"/>
        </a:solidFill>
        <a:effectLst/>
      </p:bgPr>
    </p:bg>
    <p:spTree>
      <p:nvGrpSpPr>
        <p:cNvPr id="1" name=""/>
        <p:cNvGrpSpPr/>
        <p:nvPr/>
      </p:nvGrpSpPr>
      <p:grpSpPr>
        <a:xfrm>
          <a:off x="0" y="0"/>
          <a:ext cx="0" cy="0"/>
          <a:chOff x="0" y="0"/>
          <a:chExt cx="0" cy="0"/>
        </a:xfrm>
      </p:grpSpPr>
      <p:pic>
        <p:nvPicPr>
          <p:cNvPr id="7" name="Picture 5" descr="faded-logo-wallpaper"/>
          <p:cNvPicPr>
            <a:picLocks noChangeAspect="1" noChangeArrowheads="1"/>
          </p:cNvPicPr>
          <p:nvPr userDrawn="1"/>
        </p:nvPicPr>
        <p:blipFill>
          <a:blip r:embed="rId2"/>
          <a:srcRect/>
          <a:stretch>
            <a:fillRect/>
          </a:stretch>
        </p:blipFill>
        <p:spPr bwMode="auto">
          <a:xfrm>
            <a:off x="0" y="0"/>
            <a:ext cx="9144000" cy="4191000"/>
          </a:xfrm>
          <a:prstGeom prst="rect">
            <a:avLst/>
          </a:prstGeom>
          <a:noFill/>
        </p:spPr>
      </p:pic>
      <p:sp>
        <p:nvSpPr>
          <p:cNvPr id="9" name="Title 8"/>
          <p:cNvSpPr>
            <a:spLocks noGrp="1"/>
          </p:cNvSpPr>
          <p:nvPr>
            <p:ph type="title" hasCustomPrompt="1"/>
          </p:nvPr>
        </p:nvSpPr>
        <p:spPr>
          <a:xfrm>
            <a:off x="338328" y="3050243"/>
            <a:ext cx="8503920" cy="634789"/>
          </a:xfrm>
        </p:spPr>
        <p:txBody>
          <a:bodyPr anchor="b" anchorCtr="0"/>
          <a:lstStyle>
            <a:lvl1pPr>
              <a:defRPr sz="4500">
                <a:solidFill>
                  <a:schemeClr val="bg1"/>
                </a:solidFill>
              </a:defRPr>
            </a:lvl1pPr>
          </a:lstStyle>
          <a:p>
            <a:r>
              <a:rPr lang="en-US" dirty="0"/>
              <a:t>Section page</a:t>
            </a:r>
          </a:p>
        </p:txBody>
      </p:sp>
      <p:sp>
        <p:nvSpPr>
          <p:cNvPr id="11" name="Text Placeholder 10"/>
          <p:cNvSpPr>
            <a:spLocks noGrp="1"/>
          </p:cNvSpPr>
          <p:nvPr>
            <p:ph type="body" sz="quarter" idx="10" hasCustomPrompt="1"/>
          </p:nvPr>
        </p:nvSpPr>
        <p:spPr>
          <a:xfrm>
            <a:off x="365760" y="3703320"/>
            <a:ext cx="8476488" cy="338328"/>
          </a:xfrm>
        </p:spPr>
        <p:txBody>
          <a:bodyPr lIns="0" anchor="b" anchorCtr="0"/>
          <a:lstStyle>
            <a:lvl1pPr>
              <a:buNone/>
              <a:defRPr sz="2200">
                <a:solidFill>
                  <a:schemeClr val="bg1">
                    <a:lumMod val="95000"/>
                  </a:schemeClr>
                </a:solidFill>
              </a:defRPr>
            </a:lvl1pPr>
          </a:lstStyle>
          <a:p>
            <a:pPr lvl="0"/>
            <a:r>
              <a:rPr lang="en-US" dirty="0"/>
              <a:t>More text on one line in this location if needed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bwMode="auto">
          <a:xfrm>
            <a:off x="328613" y="1827213"/>
            <a:ext cx="8455025" cy="36560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endParaRPr lang="en-US" dirty="0"/>
          </a:p>
          <a:p>
            <a:pPr lvl="4"/>
            <a:endParaRPr lang="en-US" dirty="0"/>
          </a:p>
        </p:txBody>
      </p:sp>
      <p:sp>
        <p:nvSpPr>
          <p:cNvPr id="67597" name="Rectangle 13"/>
          <p:cNvSpPr>
            <a:spLocks noGrp="1" noChangeArrowheads="1"/>
          </p:cNvSpPr>
          <p:nvPr>
            <p:ph type="title"/>
          </p:nvPr>
        </p:nvSpPr>
        <p:spPr bwMode="auto">
          <a:xfrm>
            <a:off x="328613" y="292100"/>
            <a:ext cx="86868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Click to edit Master title style</a:t>
            </a:r>
          </a:p>
        </p:txBody>
      </p:sp>
      <p:sp>
        <p:nvSpPr>
          <p:cNvPr id="67636" name="Rectangle 52"/>
          <p:cNvSpPr>
            <a:spLocks noGrp="1" noChangeArrowheads="1"/>
          </p:cNvSpPr>
          <p:nvPr>
            <p:ph type="sldNum" sz="quarter" idx="4"/>
          </p:nvPr>
        </p:nvSpPr>
        <p:spPr bwMode="auto">
          <a:xfrm>
            <a:off x="328613" y="6524625"/>
            <a:ext cx="2124075"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defRPr sz="900">
                <a:solidFill>
                  <a:srgbClr val="7F7F7F"/>
                </a:solidFill>
                <a:latin typeface="Arial" pitchFamily="34" charset="0"/>
                <a:cs typeface="Arial" pitchFamily="34" charset="0"/>
              </a:defRPr>
            </a:lvl1pPr>
          </a:lstStyle>
          <a:p>
            <a:fld id="{92EDDE8C-FCD3-47EF-B8D4-5308179AEE2C}" type="slidenum">
              <a:rPr lang="en-US" smtClean="0"/>
              <a:pPr/>
              <a:t>‹#›</a:t>
            </a:fld>
            <a:endParaRPr lang="en-US" dirty="0"/>
          </a:p>
        </p:txBody>
      </p:sp>
      <p:pic>
        <p:nvPicPr>
          <p:cNvPr id="67637" name="Picture 53" descr="IBM-logo-50-black"/>
          <p:cNvPicPr>
            <a:picLocks noChangeAspect="1" noChangeArrowheads="1"/>
          </p:cNvPicPr>
          <p:nvPr userDrawn="1"/>
        </p:nvPicPr>
        <p:blipFill>
          <a:blip r:embed="rId30" cstate="print"/>
          <a:srcRect/>
          <a:stretch>
            <a:fillRect/>
          </a:stretch>
        </p:blipFill>
        <p:spPr bwMode="auto">
          <a:xfrm>
            <a:off x="8716963" y="6070600"/>
            <a:ext cx="215900" cy="577850"/>
          </a:xfrm>
          <a:prstGeom prst="rect">
            <a:avLst/>
          </a:prstGeom>
          <a:noFill/>
        </p:spPr>
      </p:pic>
      <p:sp>
        <p:nvSpPr>
          <p:cNvPr id="6" name="Rectangle 5"/>
          <p:cNvSpPr/>
          <p:nvPr userDrawn="1"/>
        </p:nvSpPr>
        <p:spPr>
          <a:xfrm>
            <a:off x="549275" y="6642556"/>
            <a:ext cx="8424420" cy="215444"/>
          </a:xfrm>
          <a:prstGeom prst="rect">
            <a:avLst/>
          </a:prstGeom>
        </p:spPr>
        <p:txBody>
          <a:bodyPr wrap="square">
            <a:spAutoFit/>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r>
              <a:rPr lang="en-US" sz="800" kern="1200" baseline="0" dirty="0">
                <a:solidFill>
                  <a:schemeClr val="tx1"/>
                </a:solidFill>
                <a:latin typeface="Arial" charset="0"/>
                <a:ea typeface="+mn-ea"/>
                <a:cs typeface="Arial" charset="0"/>
              </a:rPr>
              <a:t>Note: This report is based on internal IBM analysis and is not meant to be a statement of direction by IBM nor is IBM committing to any particular technology or solution.</a:t>
            </a:r>
            <a:endParaRPr lang="es-MX" sz="800" dirty="0"/>
          </a:p>
        </p:txBody>
      </p:sp>
    </p:spTree>
  </p:cSld>
  <p:clrMap bg1="lt1" tx1="dk1" bg2="lt2" tx2="dk2" accent1="accent1" accent2="accent2" accent3="accent3" accent4="accent4" accent5="accent5" accent6="accent6" hlink="hlink" folHlink="folHlink"/>
  <p:sldLayoutIdLst>
    <p:sldLayoutId id="2147483666" r:id="rId1"/>
    <p:sldLayoutId id="2147483653" r:id="rId2"/>
    <p:sldLayoutId id="2147483676" r:id="rId3"/>
    <p:sldLayoutId id="2147483677" r:id="rId4"/>
    <p:sldLayoutId id="2147483678" r:id="rId5"/>
    <p:sldLayoutId id="2147483679" r:id="rId6"/>
    <p:sldLayoutId id="2147483680" r:id="rId7"/>
    <p:sldLayoutId id="2147483681" r:id="rId8"/>
    <p:sldLayoutId id="2147483682" r:id="rId9"/>
    <p:sldLayoutId id="2147483687" r:id="rId10"/>
    <p:sldLayoutId id="2147483688" r:id="rId11"/>
    <p:sldLayoutId id="2147483686" r:id="rId12"/>
    <p:sldLayoutId id="2147483683" r:id="rId13"/>
    <p:sldLayoutId id="2147483684" r:id="rId14"/>
    <p:sldLayoutId id="2147483685" r:id="rId15"/>
    <p:sldLayoutId id="2147483693" r:id="rId16"/>
    <p:sldLayoutId id="2147483690" r:id="rId17"/>
    <p:sldLayoutId id="2147483691" r:id="rId18"/>
    <p:sldLayoutId id="2147483667" r:id="rId19"/>
    <p:sldLayoutId id="2147483668" r:id="rId20"/>
    <p:sldLayoutId id="2147483669" r:id="rId21"/>
    <p:sldLayoutId id="2147483671" r:id="rId22"/>
    <p:sldLayoutId id="2147483672" r:id="rId23"/>
    <p:sldLayoutId id="2147483673" r:id="rId24"/>
    <p:sldLayoutId id="2147483674" r:id="rId25"/>
    <p:sldLayoutId id="2147483675" r:id="rId26"/>
    <p:sldLayoutId id="2147483694" r:id="rId27"/>
    <p:sldLayoutId id="2147483695" r:id="rId28"/>
  </p:sldLayoutIdLst>
  <p:hf hdr="0" dt="0"/>
  <p:txStyles>
    <p:titleStyle>
      <a:lvl1pPr algn="l" rtl="0" fontAlgn="base">
        <a:lnSpc>
          <a:spcPct val="90000"/>
        </a:lnSpc>
        <a:spcBef>
          <a:spcPct val="0"/>
        </a:spcBef>
        <a:spcAft>
          <a:spcPct val="0"/>
        </a:spcAft>
        <a:defRPr sz="2800">
          <a:solidFill>
            <a:srgbClr val="191919"/>
          </a:solidFill>
          <a:latin typeface="Arial" pitchFamily="34" charset="0"/>
          <a:ea typeface="+mj-ea"/>
          <a:cs typeface="Arial" pitchFamily="34" charset="0"/>
        </a:defRPr>
      </a:lvl1pPr>
      <a:lvl2pPr algn="l" rtl="0" fontAlgn="base">
        <a:lnSpc>
          <a:spcPct val="90000"/>
        </a:lnSpc>
        <a:spcBef>
          <a:spcPct val="0"/>
        </a:spcBef>
        <a:spcAft>
          <a:spcPct val="0"/>
        </a:spcAft>
        <a:defRPr sz="2800">
          <a:solidFill>
            <a:srgbClr val="191919"/>
          </a:solidFill>
          <a:latin typeface="HelvNeue Light for IBM" pitchFamily="34" charset="0"/>
        </a:defRPr>
      </a:lvl2pPr>
      <a:lvl3pPr algn="l" rtl="0" fontAlgn="base">
        <a:lnSpc>
          <a:spcPct val="90000"/>
        </a:lnSpc>
        <a:spcBef>
          <a:spcPct val="0"/>
        </a:spcBef>
        <a:spcAft>
          <a:spcPct val="0"/>
        </a:spcAft>
        <a:defRPr sz="2800">
          <a:solidFill>
            <a:srgbClr val="191919"/>
          </a:solidFill>
          <a:latin typeface="HelvNeue Light for IBM" pitchFamily="34" charset="0"/>
        </a:defRPr>
      </a:lvl3pPr>
      <a:lvl4pPr algn="l" rtl="0" fontAlgn="base">
        <a:lnSpc>
          <a:spcPct val="90000"/>
        </a:lnSpc>
        <a:spcBef>
          <a:spcPct val="0"/>
        </a:spcBef>
        <a:spcAft>
          <a:spcPct val="0"/>
        </a:spcAft>
        <a:defRPr sz="2800">
          <a:solidFill>
            <a:srgbClr val="191919"/>
          </a:solidFill>
          <a:latin typeface="HelvNeue Light for IBM" pitchFamily="34" charset="0"/>
        </a:defRPr>
      </a:lvl4pPr>
      <a:lvl5pPr algn="l" rtl="0" fontAlgn="base">
        <a:lnSpc>
          <a:spcPct val="90000"/>
        </a:lnSpc>
        <a:spcBef>
          <a:spcPct val="0"/>
        </a:spcBef>
        <a:spcAft>
          <a:spcPct val="0"/>
        </a:spcAft>
        <a:defRPr sz="2800">
          <a:solidFill>
            <a:srgbClr val="191919"/>
          </a:solidFill>
          <a:latin typeface="HelvNeue Light for IBM" pitchFamily="34" charset="0"/>
        </a:defRPr>
      </a:lvl5pPr>
      <a:lvl6pPr marL="457200" algn="l" rtl="0" fontAlgn="base">
        <a:lnSpc>
          <a:spcPct val="90000"/>
        </a:lnSpc>
        <a:spcBef>
          <a:spcPct val="0"/>
        </a:spcBef>
        <a:spcAft>
          <a:spcPct val="0"/>
        </a:spcAft>
        <a:defRPr sz="2800">
          <a:solidFill>
            <a:srgbClr val="191919"/>
          </a:solidFill>
          <a:latin typeface="HelvNeue Light for IBM" pitchFamily="34" charset="0"/>
        </a:defRPr>
      </a:lvl6pPr>
      <a:lvl7pPr marL="914400" algn="l" rtl="0" fontAlgn="base">
        <a:lnSpc>
          <a:spcPct val="90000"/>
        </a:lnSpc>
        <a:spcBef>
          <a:spcPct val="0"/>
        </a:spcBef>
        <a:spcAft>
          <a:spcPct val="0"/>
        </a:spcAft>
        <a:defRPr sz="2800">
          <a:solidFill>
            <a:srgbClr val="191919"/>
          </a:solidFill>
          <a:latin typeface="HelvNeue Light for IBM" pitchFamily="34" charset="0"/>
        </a:defRPr>
      </a:lvl7pPr>
      <a:lvl8pPr marL="1371600" algn="l" rtl="0" fontAlgn="base">
        <a:lnSpc>
          <a:spcPct val="90000"/>
        </a:lnSpc>
        <a:spcBef>
          <a:spcPct val="0"/>
        </a:spcBef>
        <a:spcAft>
          <a:spcPct val="0"/>
        </a:spcAft>
        <a:defRPr sz="2800">
          <a:solidFill>
            <a:srgbClr val="191919"/>
          </a:solidFill>
          <a:latin typeface="HelvNeue Light for IBM" pitchFamily="34" charset="0"/>
        </a:defRPr>
      </a:lvl8pPr>
      <a:lvl9pPr marL="1828800" algn="l" rtl="0" fontAlgn="base">
        <a:lnSpc>
          <a:spcPct val="90000"/>
        </a:lnSpc>
        <a:spcBef>
          <a:spcPct val="0"/>
        </a:spcBef>
        <a:spcAft>
          <a:spcPct val="0"/>
        </a:spcAft>
        <a:defRPr sz="2800">
          <a:solidFill>
            <a:srgbClr val="191919"/>
          </a:solidFill>
          <a:latin typeface="HelvNeue Light for IBM" pitchFamily="34" charset="0"/>
        </a:defRPr>
      </a:lvl9pPr>
    </p:titleStyle>
    <p:bodyStyle>
      <a:lvl1pPr marL="173038" indent="-173038" algn="l" rtl="0" fontAlgn="base">
        <a:spcBef>
          <a:spcPct val="50000"/>
        </a:spcBef>
        <a:spcAft>
          <a:spcPct val="0"/>
        </a:spcAft>
        <a:buClr>
          <a:srgbClr val="6D6E70"/>
        </a:buClr>
        <a:buSzPct val="90000"/>
        <a:buFont typeface="Wingdings" pitchFamily="2" charset="2"/>
        <a:buChar char="§"/>
        <a:defRPr sz="1600">
          <a:solidFill>
            <a:srgbClr val="6D6E70"/>
          </a:solidFill>
          <a:latin typeface="Arial" pitchFamily="34" charset="0"/>
          <a:ea typeface="+mn-ea"/>
          <a:cs typeface="Arial" pitchFamily="34" charset="0"/>
        </a:defRPr>
      </a:lvl1pPr>
      <a:lvl2pPr marL="509588" indent="-163513" algn="l" rtl="0" fontAlgn="base">
        <a:spcBef>
          <a:spcPct val="0"/>
        </a:spcBef>
        <a:spcAft>
          <a:spcPct val="0"/>
        </a:spcAft>
        <a:buClr>
          <a:srgbClr val="6D6E70"/>
        </a:buClr>
        <a:buSzPct val="90000"/>
        <a:buFont typeface="Arial" charset="0"/>
        <a:buChar char="–"/>
        <a:defRPr sz="1600">
          <a:solidFill>
            <a:srgbClr val="6D6E70"/>
          </a:solidFill>
          <a:latin typeface="Arial" pitchFamily="34" charset="0"/>
          <a:cs typeface="Arial" pitchFamily="34" charset="0"/>
        </a:defRPr>
      </a:lvl2pPr>
      <a:lvl3pPr marL="855663" indent="-173038" algn="l" rtl="0" fontAlgn="base">
        <a:spcBef>
          <a:spcPct val="0"/>
        </a:spcBef>
        <a:spcAft>
          <a:spcPct val="0"/>
        </a:spcAft>
        <a:buClr>
          <a:srgbClr val="6D6E70"/>
        </a:buClr>
        <a:buSzPct val="90000"/>
        <a:buFont typeface="Wingdings" pitchFamily="2" charset="2"/>
        <a:buChar char="§"/>
        <a:defRPr sz="1600">
          <a:solidFill>
            <a:srgbClr val="6D6E70"/>
          </a:solidFill>
          <a:latin typeface="Arial" pitchFamily="34" charset="0"/>
          <a:cs typeface="Arial" pitchFamily="34" charset="0"/>
        </a:defRPr>
      </a:lvl3pPr>
      <a:lvl4pPr marL="1203325" indent="-173038" algn="l" rtl="0" fontAlgn="base">
        <a:spcBef>
          <a:spcPct val="20000"/>
        </a:spcBef>
        <a:spcAft>
          <a:spcPct val="0"/>
        </a:spcAft>
        <a:buClr>
          <a:schemeClr val="bg1"/>
        </a:buClr>
        <a:defRPr sz="1600">
          <a:solidFill>
            <a:schemeClr val="bg1"/>
          </a:solidFill>
          <a:latin typeface="Arial" charset="0"/>
        </a:defRPr>
      </a:lvl4pPr>
      <a:lvl5pPr marL="1539875" indent="-163513" algn="l" rtl="0" fontAlgn="base">
        <a:spcBef>
          <a:spcPct val="20000"/>
        </a:spcBef>
        <a:spcAft>
          <a:spcPct val="0"/>
        </a:spcAft>
        <a:buClr>
          <a:schemeClr val="bg1"/>
        </a:buClr>
        <a:buChar char="»"/>
        <a:defRPr sz="1600">
          <a:solidFill>
            <a:schemeClr val="bg1"/>
          </a:solidFill>
          <a:latin typeface="Arial" charset="0"/>
        </a:defRPr>
      </a:lvl5pPr>
      <a:lvl6pPr marL="1997075" indent="-163513" algn="l" rtl="0" fontAlgn="base">
        <a:spcBef>
          <a:spcPct val="20000"/>
        </a:spcBef>
        <a:spcAft>
          <a:spcPct val="0"/>
        </a:spcAft>
        <a:buClr>
          <a:schemeClr val="bg1"/>
        </a:buClr>
        <a:buChar char="»"/>
        <a:defRPr sz="1600">
          <a:solidFill>
            <a:schemeClr val="bg1"/>
          </a:solidFill>
          <a:latin typeface="Arial" charset="0"/>
        </a:defRPr>
      </a:lvl6pPr>
      <a:lvl7pPr marL="2454275" indent="-163513" algn="l" rtl="0" fontAlgn="base">
        <a:spcBef>
          <a:spcPct val="20000"/>
        </a:spcBef>
        <a:spcAft>
          <a:spcPct val="0"/>
        </a:spcAft>
        <a:buClr>
          <a:schemeClr val="bg1"/>
        </a:buClr>
        <a:buChar char="»"/>
        <a:defRPr sz="1600">
          <a:solidFill>
            <a:schemeClr val="bg1"/>
          </a:solidFill>
          <a:latin typeface="Arial" charset="0"/>
        </a:defRPr>
      </a:lvl7pPr>
      <a:lvl8pPr marL="2911475" indent="-163513" algn="l" rtl="0" fontAlgn="base">
        <a:spcBef>
          <a:spcPct val="20000"/>
        </a:spcBef>
        <a:spcAft>
          <a:spcPct val="0"/>
        </a:spcAft>
        <a:buClr>
          <a:schemeClr val="bg1"/>
        </a:buClr>
        <a:buChar char="»"/>
        <a:defRPr sz="1600">
          <a:solidFill>
            <a:schemeClr val="bg1"/>
          </a:solidFill>
          <a:latin typeface="Arial" charset="0"/>
        </a:defRPr>
      </a:lvl8pPr>
      <a:lvl9pPr marL="3368675" indent="-163513" algn="l" rtl="0" fontAlgn="base">
        <a:spcBef>
          <a:spcPct val="20000"/>
        </a:spcBef>
        <a:spcAft>
          <a:spcPct val="0"/>
        </a:spcAft>
        <a:buClr>
          <a:schemeClr val="bg1"/>
        </a:buClr>
        <a:buChar char="»"/>
        <a:defRPr sz="16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search?q=%22internet+of+things%22+site:www.frost.com" TargetMode="External"/><Relationship Id="rId13" Type="http://schemas.openxmlformats.org/officeDocument/2006/relationships/hyperlink" Target="http://theinternetofthings.eu/" TargetMode="External"/><Relationship Id="rId18" Type="http://schemas.openxmlformats.org/officeDocument/2006/relationships/image" Target="../media/image25.png"/><Relationship Id="rId3" Type="http://schemas.openxmlformats.org/officeDocument/2006/relationships/hyperlink" Target="https://451research.com/internet-of-things" TargetMode="External"/><Relationship Id="rId7" Type="http://schemas.openxmlformats.org/officeDocument/2006/relationships/hyperlink" Target="https://www.forrester.com/search?N=21053+10001&amp;sort=3&amp;everything=true&amp;source=browse" TargetMode="External"/><Relationship Id="rId12" Type="http://schemas.openxmlformats.org/officeDocument/2006/relationships/hyperlink" Target="https://www.google.com/search?q=%22internet+of+things%22+site:www.idc.com" TargetMode="External"/><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hyperlink" Target="http://tbri.com/research-areas/iot/" TargetMode="External"/><Relationship Id="rId1" Type="http://schemas.openxmlformats.org/officeDocument/2006/relationships/slideLayout" Target="../slideLayouts/slideLayout20.xml"/><Relationship Id="rId6" Type="http://schemas.openxmlformats.org/officeDocument/2006/relationships/hyperlink" Target="http://www.beechamresearch.com/files/BRL%20IoT%20Security%20Threat%20Map%202015%20300dpi.jpg" TargetMode="External"/><Relationship Id="rId11" Type="http://schemas.openxmlformats.org/officeDocument/2006/relationships/hyperlink" Target="http://www.idc.com/getdoc.jsp?containerId=IDC_P24793" TargetMode="External"/><Relationship Id="rId5" Type="http://schemas.openxmlformats.org/officeDocument/2006/relationships/hyperlink" Target="http://www.beechamresearch.com/article.aspx?id=4" TargetMode="External"/><Relationship Id="rId15" Type="http://schemas.openxmlformats.org/officeDocument/2006/relationships/hyperlink" Target="https://machinaresearch.com/" TargetMode="External"/><Relationship Id="rId10" Type="http://schemas.openxmlformats.org/officeDocument/2006/relationships/hyperlink" Target="http://harborresearch.com/tag/iot/" TargetMode="External"/><Relationship Id="rId4" Type="http://schemas.openxmlformats.org/officeDocument/2006/relationships/hyperlink" Target="https://www.google.com/search?q=%22internet+of+things%22+site:www.abiresearch.com" TargetMode="External"/><Relationship Id="rId9" Type="http://schemas.openxmlformats.org/officeDocument/2006/relationships/hyperlink" Target="https://www.google.com/search?q=%22internet+of+things%22+site:www.gartner.com" TargetMode="External"/><Relationship Id="rId14" Type="http://schemas.openxmlformats.org/officeDocument/2006/relationships/hyperlink" Target="http://internetofpeople.eu/"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google.com/search?q=%22internet+of+things%22+site:www.informationweek.com&amp;tbs=qdr:y" TargetMode="External"/><Relationship Id="rId13" Type="http://schemas.openxmlformats.org/officeDocument/2006/relationships/hyperlink" Target="http://www.technologyreview.com/tagged/internet-of-things/" TargetMode="External"/><Relationship Id="rId18" Type="http://schemas.openxmlformats.org/officeDocument/2006/relationships/image" Target="../media/image26.png"/><Relationship Id="rId3" Type="http://schemas.openxmlformats.org/officeDocument/2006/relationships/hyperlink" Target="https://www.google.com/search?q=%22internet+of+things%22+site:www.cio.com&amp;tbs=qdr:y" TargetMode="External"/><Relationship Id="rId7" Type="http://schemas.openxmlformats.org/officeDocument/2006/relationships/hyperlink" Target="https://www.google.com/search?q=%22m2m%22+site:www.forbes.com" TargetMode="External"/><Relationship Id="rId12" Type="http://schemas.openxmlformats.org/officeDocument/2006/relationships/hyperlink" Target="http://www.theinternetofthings.eu/" TargetMode="External"/><Relationship Id="rId17" Type="http://schemas.openxmlformats.org/officeDocument/2006/relationships/hyperlink" Target="https://www.google.com/search?q=%22internet+of+things%22+site:www.zdnet.com" TargetMode="External"/><Relationship Id="rId2" Type="http://schemas.openxmlformats.org/officeDocument/2006/relationships/notesSlide" Target="../notesSlides/notesSlide7.xml"/><Relationship Id="rId16" Type="http://schemas.openxmlformats.org/officeDocument/2006/relationships/hyperlink" Target="https://www.google.com/search?q=%22internet+of+things%22+site:www.wired.com&amp;tbs=qdr:y" TargetMode="External"/><Relationship Id="rId20" Type="http://schemas.openxmlformats.org/officeDocument/2006/relationships/hyperlink" Target="https://www.wired.com/brandlab/2017/01/sensor-based-economy/" TargetMode="External"/><Relationship Id="rId1" Type="http://schemas.openxmlformats.org/officeDocument/2006/relationships/slideLayout" Target="../slideLayouts/slideLayout1.xml"/><Relationship Id="rId6" Type="http://schemas.openxmlformats.org/officeDocument/2006/relationships/hyperlink" Target="https://www.google.com/search?q=%22internet+of+things%22+site:www.forbes.com&amp;tbs=qdr:y" TargetMode="External"/><Relationship Id="rId11" Type="http://schemas.openxmlformats.org/officeDocument/2006/relationships/hyperlink" Target="https://www.google.com/search?q=%22m2m%22+site:www.infoworld.com&amp;tbs=qdr:y" TargetMode="External"/><Relationship Id="rId5" Type="http://schemas.openxmlformats.org/officeDocument/2006/relationships/hyperlink" Target="http://gigaom.com/tag/internet-of-things/" TargetMode="External"/><Relationship Id="rId15" Type="http://schemas.openxmlformats.org/officeDocument/2006/relationships/hyperlink" Target="https://www.google.com/search?q=%22m2m%22+site:venturebeat.com&amp;tbs=qdr:y" TargetMode="External"/><Relationship Id="rId10" Type="http://schemas.openxmlformats.org/officeDocument/2006/relationships/hyperlink" Target="https://www.google.com/search?q=%22internet+of+things%22+site:www.infoworld.com&amp;tbs=qdr:y" TargetMode="External"/><Relationship Id="rId19" Type="http://schemas.openxmlformats.org/officeDocument/2006/relationships/hyperlink" Target="http://www.forbes.com/sites/moorinsights/2017/01/03/internet-of-things-iot-outlook-for-2017" TargetMode="External"/><Relationship Id="rId4" Type="http://schemas.openxmlformats.org/officeDocument/2006/relationships/hyperlink" Target="https://www.google.com/search?q=%22internet+of+things%22+site:www.computerworld.com&amp;tbs=qdr:y" TargetMode="External"/><Relationship Id="rId9" Type="http://schemas.openxmlformats.org/officeDocument/2006/relationships/hyperlink" Target="https://www.google.com/search?q=%22m2m%22+site:www.informationweek.com" TargetMode="External"/><Relationship Id="rId14" Type="http://schemas.openxmlformats.org/officeDocument/2006/relationships/hyperlink" Target="https://www.google.com/search?q=%22internet+of+things%22+site:venturebeat.com&amp;tbs=qdr:y"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tumblr.com/tagged/internet+of+things" TargetMode="External"/><Relationship Id="rId13" Type="http://schemas.openxmlformats.org/officeDocument/2006/relationships/hyperlink" Target="http://en.wikipedia.org/wiki/Machine-to-Machine" TargetMode="External"/><Relationship Id="rId3" Type="http://schemas.openxmlformats.org/officeDocument/2006/relationships/hyperlink" Target="http://www.linkedin.com/vsearch/g?type=groups&amp;keywords=%22internet+of+things%22" TargetMode="External"/><Relationship Id="rId7" Type="http://schemas.openxmlformats.org/officeDocument/2006/relationships/hyperlink" Target="https://twitter.com/search-home" TargetMode="External"/><Relationship Id="rId12" Type="http://schemas.openxmlformats.org/officeDocument/2006/relationships/hyperlink" Target="http://en.wikipedia.org/wiki/Internet_of_thing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google.com/search?q=%22internet+of+things%22+site:slideshare.net&amp;tbs=qdr:y" TargetMode="External"/><Relationship Id="rId11" Type="http://schemas.openxmlformats.org/officeDocument/2006/relationships/hyperlink" Target="https://www.youtube.com/results?search_query=%22internet+of+things%22,+channel" TargetMode="External"/><Relationship Id="rId5" Type="http://schemas.openxmlformats.org/officeDocument/2006/relationships/hyperlink" Target="http://pinterest.com/search/pins/?q=%22machine%20to%20machine%22" TargetMode="External"/><Relationship Id="rId10" Type="http://schemas.openxmlformats.org/officeDocument/2006/relationships/hyperlink" Target="http://www.youtube.com/results?search_query=%22internet+of+things%22,+playlist" TargetMode="External"/><Relationship Id="rId4" Type="http://schemas.openxmlformats.org/officeDocument/2006/relationships/hyperlink" Target="http://pinterest.com/search/pins/?q=%22Internet+of+Things%22" TargetMode="External"/><Relationship Id="rId9" Type="http://schemas.openxmlformats.org/officeDocument/2006/relationships/hyperlink" Target="http://www.tumblr.com/tagged/iot" TargetMode="External"/><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hyperlink" Target="http://ibmcai.com/tag/horizonwatchingiot/" TargetMode="External"/><Relationship Id="rId13" Type="http://schemas.openxmlformats.org/officeDocument/2006/relationships/hyperlink" Target="https://www.ibm.com/blogs/internet-of-things/security-iot-ibm/" TargetMode="External"/><Relationship Id="rId3" Type="http://schemas.openxmlformats.org/officeDocument/2006/relationships/hyperlink" Target="https://www.ibm.com/blogs/internet-of-things/" TargetMode="External"/><Relationship Id="rId7" Type="http://schemas.openxmlformats.org/officeDocument/2006/relationships/hyperlink" Target="https://plus.google.com/106409312561726096055/posts" TargetMode="External"/><Relationship Id="rId12" Type="http://schemas.openxmlformats.org/officeDocument/2006/relationships/hyperlink" Target="https://www.ibm.com/blogs/internet-of-things/munich-hive-innovation/" TargetMode="External"/><Relationship Id="rId17"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hyperlink" Target="https://www.ibm.com/blogs/internet-of-things/industry-4-0-industrial-framework/" TargetMode="External"/><Relationship Id="rId1" Type="http://schemas.openxmlformats.org/officeDocument/2006/relationships/slideLayout" Target="../slideLayouts/slideLayout1.xml"/><Relationship Id="rId6" Type="http://schemas.openxmlformats.org/officeDocument/2006/relationships/hyperlink" Target="https://www.linkedin.com/company/ibm-internet-of-things?trk=company_name" TargetMode="External"/><Relationship Id="rId11" Type="http://schemas.openxmlformats.org/officeDocument/2006/relationships/hyperlink" Target="http://www.ibmbigdatahub.com/category/2537/blog" TargetMode="External"/><Relationship Id="rId5" Type="http://schemas.openxmlformats.org/officeDocument/2006/relationships/hyperlink" Target="https://twitter.com/IBMIoT" TargetMode="External"/><Relationship Id="rId15" Type="http://schemas.openxmlformats.org/officeDocument/2006/relationships/hyperlink" Target="https://www.ibm.com/blogs/internet-of-things/blockchain-ready/" TargetMode="External"/><Relationship Id="rId10" Type="http://schemas.openxmlformats.org/officeDocument/2006/relationships/hyperlink" Target="https://www.ibm.com/search/csass/search/?q=%22internet+of+things%22&amp;sn=dw" TargetMode="External"/><Relationship Id="rId4" Type="http://schemas.openxmlformats.org/officeDocument/2006/relationships/hyperlink" Target="https://www.facebook.com/IBMIoT/" TargetMode="External"/><Relationship Id="rId9" Type="http://schemas.openxmlformats.org/officeDocument/2006/relationships/hyperlink" Target="https://internetofthings.ibmcloud.com/" TargetMode="External"/><Relationship Id="rId14" Type="http://schemas.openxmlformats.org/officeDocument/2006/relationships/hyperlink" Target="https://www.ibm.com/blogs/internet-of-things/watson-iot-global-hq-is-open/"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research.ibm.com/5-in-5/" TargetMode="External"/><Relationship Id="rId3" Type="http://schemas.openxmlformats.org/officeDocument/2006/relationships/hyperlink" Target="http://www.slideshare.net/HorizonWatching" TargetMode="External"/><Relationship Id="rId7" Type="http://schemas.openxmlformats.org/officeDocument/2006/relationships/hyperlink" Target="http://ibmresearchnews.blogspot.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research.ibm.com/" TargetMode="External"/><Relationship Id="rId5" Type="http://schemas.openxmlformats.org/officeDocument/2006/relationships/hyperlink" Target="http://www-935.ibm.com/services/us/gbs/thoughtleadership/" TargetMode="External"/><Relationship Id="rId10" Type="http://schemas.openxmlformats.org/officeDocument/2006/relationships/hyperlink" Target="https://www.youtube.com/user/ibmthinkacademy" TargetMode="External"/><Relationship Id="rId4" Type="http://schemas.openxmlformats.org/officeDocument/2006/relationships/hyperlink" Target="http://www-03.ibm.com/ibm/academy/index.html" TargetMode="External"/><Relationship Id="rId9" Type="http://schemas.openxmlformats.org/officeDocument/2006/relationships/hyperlink" Target="http://www.ibm.com/blogs/thin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lideshare.net/horizonwatching" TargetMode="External"/><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hyperlink" Target="https://www.ibm.com/blogs/internet-of-things/iot-2017-trends/" TargetMode="External"/><Relationship Id="rId3" Type="http://schemas.openxmlformats.org/officeDocument/2006/relationships/slide" Target="slide2.xml"/><Relationship Id="rId7" Type="http://schemas.openxmlformats.org/officeDocument/2006/relationships/hyperlink" Target="http://www.forbes.com/sites/jaysondemers/2017/01/11/7-ways-the-internet-of-things-will-change-businesses-in-2017/#1528e9e3126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www.gartner.com/newsroom/id/3598917"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2.xml"/><Relationship Id="rId7" Type="http://schemas.openxmlformats.org/officeDocument/2006/relationships/hyperlink" Target="https://www.ibm.com/blogs/internet-of-things/3-trends-driving-iot-innovation/"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hyperlink" Target="https://www.i-scoop.eu/iot-spending-2020/"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hyperlink" Target="http://www.gartner.com/newsroom/id/3598917" TargetMode="External"/><Relationship Id="rId2" Type="http://schemas.openxmlformats.org/officeDocument/2006/relationships/hyperlink" Target="http://www.forbes.com/sites/ibm/2016/04/13/driving-value-by-monetizing-data-from-the-internet-of-things" TargetMode="External"/><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hyperlink" Target="http://www.mckinsey.com/business-functions/business-technology/our-insights/the-internet-of-things-the-value-of-digitizing-the-physical-world"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forbes.com/sites/ibm/2016/08/11/how-cognitive-computing-and-the-iot-can-transform-manufacturing-to-please-customers" TargetMode="External"/><Relationship Id="rId1" Type="http://schemas.openxmlformats.org/officeDocument/2006/relationships/slideLayout" Target="../slideLayouts/slideLayout1.xml"/><Relationship Id="rId5" Type="http://schemas.openxmlformats.org/officeDocument/2006/relationships/hyperlink" Target="http://www.gartner.com/newsroom/id/3598917" TargetMode="External"/><Relationship Id="rId4" Type="http://schemas.openxmlformats.org/officeDocument/2006/relationships/hyperlink" Target="https://www.thestreet.com/story/13857933/1/how-m-amp-a-is-driving-the-growth-of-the-internet-of-thing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ibm.com/blogs/internet-of-things/watson-iot-blockchain/" TargetMode="External"/><Relationship Id="rId1" Type="http://schemas.openxmlformats.org/officeDocument/2006/relationships/slideLayout" Target="../slideLayouts/slideLayout1.xml"/><Relationship Id="rId4" Type="http://schemas.openxmlformats.org/officeDocument/2006/relationships/hyperlink" Target="http://www-01.ibm.com/common/ssi/cgi-bin/ssialias?subtype=WH&amp;infotype=SA&amp;htmlfid=WWW12367USEN&amp;attachment=WWW12367USEN.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forbes.com/sites/gilpress/2016/09/22/internet-of-things-by-the-numbers-idc-survey-finds-its-all-about-the-data" TargetMode="External"/><Relationship Id="rId7" Type="http://schemas.openxmlformats.org/officeDocument/2006/relationships/hyperlink" Target="https://internetofbusiness.com/close-iot-skills-ga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ibm.com/blogs/internet-of-things/iot-security-roundup-january-2017/"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ibm.com/internet-of-things/iot-news/" TargetMode="External"/><Relationship Id="rId13" Type="http://schemas.openxmlformats.org/officeDocument/2006/relationships/hyperlink" Target="https://www.ibm.com/developerworks/iot/" TargetMode="External"/><Relationship Id="rId3" Type="http://schemas.openxmlformats.org/officeDocument/2006/relationships/hyperlink" Target="http://www.ibm.com/internet-of-things/" TargetMode="External"/><Relationship Id="rId7" Type="http://schemas.openxmlformats.org/officeDocument/2006/relationships/hyperlink" Target="http://www.ibm.com/internet-of-things/roles/iot-developer/" TargetMode="External"/><Relationship Id="rId12" Type="http://schemas.openxmlformats.org/officeDocument/2006/relationships/hyperlink" Target="https://www.ibm.com/cloud-computing/bluemix/internet-of-things" TargetMode="External"/><Relationship Id="rId17"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hyperlink" Target="http://www.ibm.com/internet-of-things/iot-solutions/connected-manufacturing/" TargetMode="External"/><Relationship Id="rId11" Type="http://schemas.openxmlformats.org/officeDocument/2006/relationships/hyperlink" Target="https://www.ibm.com/internet-of-things/resources/events-webinars/" TargetMode="External"/><Relationship Id="rId5" Type="http://schemas.openxmlformats.org/officeDocument/2006/relationships/hyperlink" Target="http://www.ibm.com/internet-of-things/iot-solutions/watson-iot-platform/" TargetMode="External"/><Relationship Id="rId15" Type="http://schemas.openxmlformats.org/officeDocument/2006/relationships/hyperlink" Target="http://www-935.ibm.com/services/us/gbs/thoughtleadership/businessofthings/" TargetMode="External"/><Relationship Id="rId10" Type="http://schemas.openxmlformats.org/officeDocument/2006/relationships/hyperlink" Target="http://www.ibm.com/internet-of-things/iot-news/events-webinars/" TargetMode="External"/><Relationship Id="rId4" Type="http://schemas.openxmlformats.org/officeDocument/2006/relationships/hyperlink" Target="http://www.ibm.com/internet-of-things/learn/library/what-is-iot/" TargetMode="External"/><Relationship Id="rId9" Type="http://schemas.openxmlformats.org/officeDocument/2006/relationships/hyperlink" Target="https://www.ibm.com/blogs/internet-of-things/" TargetMode="External"/><Relationship Id="rId14" Type="http://schemas.openxmlformats.org/officeDocument/2006/relationships/hyperlink" Target="https://www.iot-academy.inf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65760" y="4064508"/>
            <a:ext cx="8503920" cy="338328"/>
          </a:xfrm>
        </p:spPr>
        <p:txBody>
          <a:bodyPr/>
          <a:lstStyle/>
          <a:p>
            <a:r>
              <a:rPr lang="en-US" sz="2000" dirty="0"/>
              <a:t>Reinventing processes, enabling new offerings, and changing how businesses engage with customers</a:t>
            </a:r>
            <a:endParaRPr lang="en-US" sz="2000" dirty="0">
              <a:ea typeface="ＭＳ Ｐゴシック" charset="0"/>
            </a:endParaRPr>
          </a:p>
        </p:txBody>
      </p:sp>
      <p:sp>
        <p:nvSpPr>
          <p:cNvPr id="10" name="Text Placeholder 9"/>
          <p:cNvSpPr>
            <a:spLocks noGrp="1"/>
          </p:cNvSpPr>
          <p:nvPr>
            <p:ph type="body" sz="quarter" idx="11"/>
          </p:nvPr>
        </p:nvSpPr>
        <p:spPr/>
        <p:txBody>
          <a:bodyPr/>
          <a:lstStyle/>
          <a:p>
            <a:pPr>
              <a:lnSpc>
                <a:spcPct val="100000"/>
              </a:lnSpc>
            </a:pPr>
            <a:r>
              <a:rPr lang="en-US" dirty="0">
                <a:solidFill>
                  <a:srgbClr val="808284"/>
                </a:solidFill>
              </a:rPr>
              <a:t>Kimberly Hardin - Market Development Advisor, IoT, MD&amp;I</a:t>
            </a:r>
          </a:p>
          <a:p>
            <a:r>
              <a:rPr lang="en-US" dirty="0">
                <a:solidFill>
                  <a:srgbClr val="808284"/>
                </a:solidFill>
              </a:rPr>
              <a:t>Bill Chamberlin,  Distinguished Market Intelligence Professional, MD&amp;I </a:t>
            </a:r>
            <a:r>
              <a:rPr lang="en-US" dirty="0" err="1">
                <a:solidFill>
                  <a:srgbClr val="808284"/>
                </a:solidFill>
              </a:rPr>
              <a:t>HorizonWatch</a:t>
            </a:r>
            <a:r>
              <a:rPr lang="en-US" dirty="0">
                <a:solidFill>
                  <a:srgbClr val="808284"/>
                </a:solidFill>
              </a:rPr>
              <a:t> </a:t>
            </a:r>
          </a:p>
          <a:p>
            <a:r>
              <a:rPr lang="en-US" dirty="0">
                <a:solidFill>
                  <a:srgbClr val="808284"/>
                </a:solidFill>
              </a:rPr>
              <a:t>February 18, 2017</a:t>
            </a:r>
          </a:p>
          <a:p>
            <a:pPr>
              <a:lnSpc>
                <a:spcPct val="100000"/>
              </a:lnSpc>
            </a:pPr>
            <a:endParaRPr lang="en-US" dirty="0">
              <a:solidFill>
                <a:srgbClr val="808284"/>
              </a:solidFill>
            </a:endParaRPr>
          </a:p>
        </p:txBody>
      </p:sp>
      <p:sp>
        <p:nvSpPr>
          <p:cNvPr id="8" name="Title 7"/>
          <p:cNvSpPr>
            <a:spLocks noGrp="1"/>
          </p:cNvSpPr>
          <p:nvPr>
            <p:ph type="title"/>
          </p:nvPr>
        </p:nvSpPr>
        <p:spPr>
          <a:xfrm>
            <a:off x="338328" y="2355437"/>
            <a:ext cx="8503920" cy="1329595"/>
          </a:xfrm>
        </p:spPr>
        <p:txBody>
          <a:bodyPr/>
          <a:lstStyle/>
          <a:p>
            <a:r>
              <a:rPr lang="en-US" dirty="0"/>
              <a:t>Internet of Things Trend Report,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328613" y="399174"/>
            <a:ext cx="8458200" cy="397032"/>
          </a:xfrm>
        </p:spPr>
        <p:txBody>
          <a:bodyPr/>
          <a:lstStyle/>
          <a:p>
            <a:r>
              <a:rPr lang="en-US" dirty="0"/>
              <a:t>Selected Analyst Websites and Resources</a:t>
            </a:r>
          </a:p>
        </p:txBody>
      </p:sp>
      <p:sp>
        <p:nvSpPr>
          <p:cNvPr id="89090" name="Slide Number Placeholder 4"/>
          <p:cNvSpPr>
            <a:spLocks noGrp="1"/>
          </p:cNvSpPr>
          <p:nvPr>
            <p:ph type="sldNum" sz="quarter" idx="10"/>
          </p:nvPr>
        </p:nvSpPr>
        <p:spPr>
          <a:noFill/>
        </p:spPr>
        <p:txBody>
          <a:bodyPr/>
          <a:lstStyle/>
          <a:p>
            <a:fld id="{68389D6F-1F6B-49F4-A233-DA0FAA16B2B4}" type="slidenum">
              <a:rPr lang="en-US"/>
              <a:pPr/>
              <a:t>10</a:t>
            </a:fld>
            <a:endParaRPr lang="en-US"/>
          </a:p>
        </p:txBody>
      </p:sp>
      <p:sp>
        <p:nvSpPr>
          <p:cNvPr id="89091" name="Footer Placeholder 8"/>
          <p:cNvSpPr>
            <a:spLocks noGrp="1"/>
          </p:cNvSpPr>
          <p:nvPr>
            <p:ph type="ftr" sz="quarter" idx="11"/>
          </p:nvPr>
        </p:nvSpPr>
        <p:spPr>
          <a:noFill/>
        </p:spPr>
        <p:txBody>
          <a:bodyPr/>
          <a:lstStyle/>
          <a:p>
            <a:r>
              <a:rPr lang="en-US" dirty="0"/>
              <a:t> </a:t>
            </a:r>
          </a:p>
        </p:txBody>
      </p:sp>
      <p:sp>
        <p:nvSpPr>
          <p:cNvPr id="89094" name="Text Box 5"/>
          <p:cNvSpPr txBox="1">
            <a:spLocks noChangeArrowheads="1"/>
          </p:cNvSpPr>
          <p:nvPr/>
        </p:nvSpPr>
        <p:spPr bwMode="auto">
          <a:xfrm>
            <a:off x="245814" y="1024622"/>
            <a:ext cx="4614510" cy="4512004"/>
          </a:xfrm>
          <a:prstGeom prst="rect">
            <a:avLst/>
          </a:prstGeom>
          <a:noFill/>
          <a:ln w="9525">
            <a:noFill/>
            <a:miter lim="800000"/>
            <a:headEnd/>
            <a:tailEnd/>
          </a:ln>
        </p:spPr>
        <p:txBody>
          <a:bodyPr wrap="square">
            <a:spAutoFit/>
          </a:bodyPr>
          <a:lstStyle/>
          <a:p>
            <a:pPr marL="285750" indent="-285750">
              <a:spcBef>
                <a:spcPts val="1200"/>
              </a:spcBef>
              <a:buFont typeface="Wingdings" panose="05000000000000000000" pitchFamily="2" charset="2"/>
              <a:buChar char="§"/>
            </a:pPr>
            <a:r>
              <a:rPr lang="en-US" sz="1600" dirty="0">
                <a:solidFill>
                  <a:schemeClr val="bg1">
                    <a:lumMod val="50000"/>
                  </a:schemeClr>
                </a:solidFill>
              </a:rPr>
              <a:t>451 Research: </a:t>
            </a:r>
            <a:r>
              <a:rPr lang="en-US" sz="1600" dirty="0">
                <a:solidFill>
                  <a:schemeClr val="bg1">
                    <a:lumMod val="50000"/>
                  </a:schemeClr>
                </a:solidFill>
                <a:hlinkClick r:id="rId3"/>
              </a:rPr>
              <a:t>Internet of Things</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ABI Research: </a:t>
            </a:r>
            <a:r>
              <a:rPr lang="en-US" sz="1600" dirty="0">
                <a:solidFill>
                  <a:schemeClr val="bg1">
                    <a:lumMod val="50000"/>
                  </a:schemeClr>
                </a:solidFill>
                <a:hlinkClick r:id="rId4"/>
              </a:rPr>
              <a:t>Internet of Things</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Beecham Research: </a:t>
            </a:r>
            <a:r>
              <a:rPr lang="en-US" sz="1600" dirty="0">
                <a:solidFill>
                  <a:schemeClr val="bg1">
                    <a:lumMod val="50000"/>
                  </a:schemeClr>
                </a:solidFill>
                <a:hlinkClick r:id="rId5"/>
              </a:rPr>
              <a:t>M2M/IoT Sector Map</a:t>
            </a:r>
            <a:r>
              <a:rPr lang="en-US" sz="1600" dirty="0">
                <a:solidFill>
                  <a:schemeClr val="bg1">
                    <a:lumMod val="50000"/>
                  </a:schemeClr>
                </a:solidFill>
              </a:rPr>
              <a:t>, </a:t>
            </a:r>
            <a:r>
              <a:rPr lang="en-US" sz="1600" dirty="0">
                <a:solidFill>
                  <a:schemeClr val="bg1">
                    <a:lumMod val="50000"/>
                  </a:schemeClr>
                </a:solidFill>
                <a:hlinkClick r:id="rId6"/>
              </a:rPr>
              <a:t>IoT Security Threat Map</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Forrester: </a:t>
            </a:r>
            <a:r>
              <a:rPr lang="en-US" sz="1600" dirty="0">
                <a:solidFill>
                  <a:schemeClr val="bg1">
                    <a:lumMod val="50000"/>
                  </a:schemeClr>
                </a:solidFill>
                <a:hlinkClick r:id="rId7"/>
              </a:rPr>
              <a:t>IoT Reports</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Frost &amp; Sullivan: </a:t>
            </a:r>
            <a:r>
              <a:rPr lang="en-US" sz="1600" dirty="0">
                <a:solidFill>
                  <a:schemeClr val="bg1">
                    <a:lumMod val="50000"/>
                  </a:schemeClr>
                </a:solidFill>
                <a:hlinkClick r:id="rId8"/>
              </a:rPr>
              <a:t>Internet of Things</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Gartner: </a:t>
            </a:r>
            <a:r>
              <a:rPr lang="en-US" sz="1600" dirty="0">
                <a:solidFill>
                  <a:schemeClr val="bg1">
                    <a:lumMod val="50000"/>
                  </a:schemeClr>
                </a:solidFill>
                <a:hlinkClick r:id="rId9"/>
              </a:rPr>
              <a:t>Internet of Things</a:t>
            </a:r>
            <a:r>
              <a:rPr lang="en-US" sz="1600" dirty="0">
                <a:solidFill>
                  <a:schemeClr val="bg1">
                    <a:lumMod val="50000"/>
                  </a:schemeClr>
                </a:solidFill>
              </a:rPr>
              <a:t> </a:t>
            </a:r>
          </a:p>
          <a:p>
            <a:pPr marL="285750" indent="-285750">
              <a:spcBef>
                <a:spcPts val="1200"/>
              </a:spcBef>
              <a:buFont typeface="Wingdings" panose="05000000000000000000" pitchFamily="2" charset="2"/>
              <a:buChar char="§"/>
            </a:pPr>
            <a:r>
              <a:rPr lang="en-US" sz="1600" dirty="0">
                <a:solidFill>
                  <a:schemeClr val="bg1">
                    <a:lumMod val="50000"/>
                  </a:schemeClr>
                </a:solidFill>
              </a:rPr>
              <a:t>Harbor Research: </a:t>
            </a:r>
            <a:r>
              <a:rPr lang="en-US" sz="1600" dirty="0">
                <a:solidFill>
                  <a:schemeClr val="bg1">
                    <a:lumMod val="50000"/>
                  </a:schemeClr>
                </a:solidFill>
                <a:hlinkClick r:id="rId10"/>
              </a:rPr>
              <a:t>IoT</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IDC: </a:t>
            </a:r>
            <a:r>
              <a:rPr lang="en-US" sz="1600" dirty="0">
                <a:solidFill>
                  <a:schemeClr val="bg1">
                    <a:lumMod val="50000"/>
                  </a:schemeClr>
                </a:solidFill>
                <a:hlinkClick r:id="rId11"/>
              </a:rPr>
              <a:t>Internet of Things Ecosystem and Trends</a:t>
            </a:r>
            <a:r>
              <a:rPr lang="en-US" sz="1600" dirty="0">
                <a:solidFill>
                  <a:schemeClr val="bg1">
                    <a:lumMod val="50000"/>
                  </a:schemeClr>
                </a:solidFill>
              </a:rPr>
              <a:t> /  search: </a:t>
            </a:r>
            <a:r>
              <a:rPr lang="en-US" sz="1600" dirty="0">
                <a:solidFill>
                  <a:schemeClr val="bg1">
                    <a:lumMod val="50000"/>
                  </a:schemeClr>
                </a:solidFill>
                <a:hlinkClick r:id="rId12"/>
              </a:rPr>
              <a:t>Internet of Things</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hlinkClick r:id="rId13"/>
              </a:rPr>
              <a:t>Internet of Council</a:t>
            </a:r>
            <a:r>
              <a:rPr lang="en-US" sz="1600" dirty="0">
                <a:solidFill>
                  <a:schemeClr val="bg1">
                    <a:lumMod val="50000"/>
                  </a:schemeClr>
                </a:solidFill>
              </a:rPr>
              <a:t> and </a:t>
            </a:r>
            <a:r>
              <a:rPr lang="en-US" sz="1600" dirty="0">
                <a:solidFill>
                  <a:schemeClr val="bg1">
                    <a:lumMod val="50000"/>
                  </a:schemeClr>
                </a:solidFill>
                <a:hlinkClick r:id="rId14"/>
              </a:rPr>
              <a:t>Internet of People</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Machina Research: </a:t>
            </a:r>
            <a:r>
              <a:rPr lang="en-US" sz="1600" dirty="0">
                <a:solidFill>
                  <a:schemeClr val="bg1">
                    <a:lumMod val="50000"/>
                  </a:schemeClr>
                </a:solidFill>
                <a:hlinkClick r:id="rId15"/>
              </a:rPr>
              <a:t>website</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TBR Research: </a:t>
            </a:r>
            <a:r>
              <a:rPr lang="en-US" sz="1600" dirty="0">
                <a:solidFill>
                  <a:schemeClr val="bg1">
                    <a:lumMod val="50000"/>
                  </a:schemeClr>
                </a:solidFill>
                <a:hlinkClick r:id="rId16"/>
              </a:rPr>
              <a:t>Internet of Things</a:t>
            </a:r>
            <a:endParaRPr lang="en-US" sz="1600" dirty="0">
              <a:solidFill>
                <a:schemeClr val="bg1">
                  <a:lumMod val="50000"/>
                </a:schemeClr>
              </a:solidFill>
            </a:endParaRPr>
          </a:p>
        </p:txBody>
      </p:sp>
      <p:pic>
        <p:nvPicPr>
          <p:cNvPr id="2" name="Picture 1"/>
          <p:cNvPicPr>
            <a:picLocks noChangeAspect="1"/>
          </p:cNvPicPr>
          <p:nvPr/>
        </p:nvPicPr>
        <p:blipFill>
          <a:blip r:embed="rId17"/>
          <a:stretch>
            <a:fillRect/>
          </a:stretch>
        </p:blipFill>
        <p:spPr>
          <a:xfrm>
            <a:off x="5225665" y="1656271"/>
            <a:ext cx="3360257" cy="1988232"/>
          </a:xfrm>
          <a:prstGeom prst="rect">
            <a:avLst/>
          </a:prstGeom>
          <a:ln>
            <a:solidFill>
              <a:schemeClr val="accent1"/>
            </a:solidFill>
          </a:ln>
        </p:spPr>
      </p:pic>
      <p:sp>
        <p:nvSpPr>
          <p:cNvPr id="4" name="Rectangle 3"/>
          <p:cNvSpPr/>
          <p:nvPr/>
        </p:nvSpPr>
        <p:spPr>
          <a:xfrm>
            <a:off x="5123468" y="1319472"/>
            <a:ext cx="3377848" cy="258532"/>
          </a:xfrm>
          <a:prstGeom prst="rect">
            <a:avLst/>
          </a:prstGeom>
        </p:spPr>
        <p:txBody>
          <a:bodyPr wrap="none">
            <a:spAutoFit/>
          </a:bodyPr>
          <a:lstStyle/>
          <a:p>
            <a:r>
              <a:rPr lang="en-US" sz="1200" dirty="0">
                <a:solidFill>
                  <a:schemeClr val="bg1">
                    <a:lumMod val="50000"/>
                  </a:schemeClr>
                </a:solidFill>
              </a:rPr>
              <a:t>IDC: </a:t>
            </a:r>
            <a:r>
              <a:rPr lang="en-US" sz="1200" dirty="0">
                <a:solidFill>
                  <a:schemeClr val="bg1">
                    <a:lumMod val="50000"/>
                  </a:schemeClr>
                </a:solidFill>
                <a:hlinkClick r:id="rId11"/>
              </a:rPr>
              <a:t>Internet of Things Ecosystem and Trends</a:t>
            </a:r>
            <a:r>
              <a:rPr lang="en-US" sz="1200" dirty="0">
                <a:solidFill>
                  <a:schemeClr val="bg1">
                    <a:lumMod val="50000"/>
                  </a:schemeClr>
                </a:solidFill>
              </a:rPr>
              <a:t> </a:t>
            </a:r>
          </a:p>
        </p:txBody>
      </p:sp>
      <p:sp>
        <p:nvSpPr>
          <p:cNvPr id="13" name="Oval 10">
            <a:hlinkClick r:id="" action="ppaction://noaction"/>
          </p:cNvPr>
          <p:cNvSpPr>
            <a:spLocks noChangeArrowheads="1"/>
          </p:cNvSpPr>
          <p:nvPr/>
        </p:nvSpPr>
        <p:spPr bwMode="auto">
          <a:xfrm>
            <a:off x="283464" y="0"/>
            <a:ext cx="2355721" cy="243192"/>
          </a:xfrm>
          <a:prstGeom prst="rect">
            <a:avLst/>
          </a:prstGeom>
          <a:solidFill>
            <a:srgbClr val="00B050"/>
          </a:solidFill>
          <a:ln w="25400">
            <a:noFill/>
            <a:round/>
            <a:headEnd/>
            <a:tailEnd/>
          </a:ln>
          <a:extLst/>
        </p:spPr>
        <p:txBody>
          <a:bodyPr lIns="91440" tIns="91440" rIns="91440" bIns="91440" anchor="ctr"/>
          <a:lstStyle/>
          <a:p>
            <a:pPr>
              <a:lnSpc>
                <a:spcPct val="100000"/>
              </a:lnSpc>
              <a:spcBef>
                <a:spcPts val="600"/>
              </a:spcBef>
            </a:pPr>
            <a:r>
              <a:rPr lang="en-US" sz="1100" b="1" dirty="0">
                <a:solidFill>
                  <a:srgbClr val="FFFFFF"/>
                </a:solidFill>
              </a:rPr>
              <a:t>Important Links</a:t>
            </a:r>
          </a:p>
        </p:txBody>
      </p:sp>
      <p:sp>
        <p:nvSpPr>
          <p:cNvPr id="10"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
        <p:nvSpPr>
          <p:cNvPr id="11"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Internet of Things Trend Report, 2017       (External Version)</a:t>
            </a:r>
          </a:p>
        </p:txBody>
      </p:sp>
      <p:pic>
        <p:nvPicPr>
          <p:cNvPr id="3" name="Picture 2"/>
          <p:cNvPicPr>
            <a:picLocks noChangeAspect="1"/>
          </p:cNvPicPr>
          <p:nvPr/>
        </p:nvPicPr>
        <p:blipFill>
          <a:blip r:embed="rId18"/>
          <a:stretch>
            <a:fillRect/>
          </a:stretch>
        </p:blipFill>
        <p:spPr>
          <a:xfrm>
            <a:off x="5225665" y="4290900"/>
            <a:ext cx="3360257" cy="1551438"/>
          </a:xfrm>
          <a:prstGeom prst="rect">
            <a:avLst/>
          </a:prstGeom>
          <a:ln>
            <a:solidFill>
              <a:schemeClr val="tx2"/>
            </a:solidFill>
          </a:ln>
        </p:spPr>
      </p:pic>
      <p:sp>
        <p:nvSpPr>
          <p:cNvPr id="5" name="Rectangle 4"/>
          <p:cNvSpPr/>
          <p:nvPr/>
        </p:nvSpPr>
        <p:spPr>
          <a:xfrm>
            <a:off x="5123468" y="4016791"/>
            <a:ext cx="2068195" cy="258532"/>
          </a:xfrm>
          <a:prstGeom prst="rect">
            <a:avLst/>
          </a:prstGeom>
        </p:spPr>
        <p:txBody>
          <a:bodyPr wrap="none">
            <a:spAutoFit/>
          </a:bodyPr>
          <a:lstStyle/>
          <a:p>
            <a:pPr>
              <a:spcBef>
                <a:spcPts val="1200"/>
              </a:spcBef>
            </a:pPr>
            <a:r>
              <a:rPr lang="en-US" sz="1200" dirty="0">
                <a:solidFill>
                  <a:schemeClr val="bg1">
                    <a:lumMod val="50000"/>
                  </a:schemeClr>
                </a:solidFill>
              </a:rPr>
              <a:t>Machina Research: </a:t>
            </a:r>
            <a:r>
              <a:rPr lang="en-US" sz="1200" dirty="0">
                <a:solidFill>
                  <a:schemeClr val="bg1">
                    <a:lumMod val="50000"/>
                  </a:schemeClr>
                </a:solidFill>
                <a:hlinkClick r:id="rId15"/>
              </a:rPr>
              <a:t>website</a:t>
            </a:r>
            <a:endParaRPr lang="en-US" sz="1200" dirty="0">
              <a:solidFill>
                <a:schemeClr val="bg1">
                  <a:lumMod val="50000"/>
                </a:schemeClr>
              </a:solidFill>
            </a:endParaRPr>
          </a:p>
        </p:txBody>
      </p:sp>
    </p:spTree>
    <p:extLst>
      <p:ext uri="{BB962C8B-B14F-4D97-AF65-F5344CB8AC3E}">
        <p14:creationId xmlns:p14="http://schemas.microsoft.com/office/powerpoint/2010/main" val="337161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328613" y="375678"/>
            <a:ext cx="8406619" cy="387798"/>
          </a:xfrm>
        </p:spPr>
        <p:txBody>
          <a:bodyPr/>
          <a:lstStyle/>
          <a:p>
            <a:r>
              <a:rPr lang="en-US" dirty="0"/>
              <a:t>Selected Media Websites and Resources</a:t>
            </a:r>
          </a:p>
        </p:txBody>
      </p:sp>
      <p:sp>
        <p:nvSpPr>
          <p:cNvPr id="91138" name="Slide Number Placeholder 3"/>
          <p:cNvSpPr>
            <a:spLocks noGrp="1"/>
          </p:cNvSpPr>
          <p:nvPr>
            <p:ph type="sldNum" sz="quarter" idx="10"/>
          </p:nvPr>
        </p:nvSpPr>
        <p:spPr>
          <a:noFill/>
        </p:spPr>
        <p:txBody>
          <a:bodyPr/>
          <a:lstStyle/>
          <a:p>
            <a:fld id="{1F5FF79B-2098-4E09-BCEE-9C9C6868BA30}" type="slidenum">
              <a:rPr lang="en-US"/>
              <a:pPr/>
              <a:t>11</a:t>
            </a:fld>
            <a:endParaRPr lang="en-US"/>
          </a:p>
        </p:txBody>
      </p:sp>
      <p:sp>
        <p:nvSpPr>
          <p:cNvPr id="91139" name="Footer Placeholder 10"/>
          <p:cNvSpPr>
            <a:spLocks noGrp="1"/>
          </p:cNvSpPr>
          <p:nvPr>
            <p:ph type="ftr" sz="quarter" idx="11"/>
          </p:nvPr>
        </p:nvSpPr>
        <p:spPr>
          <a:noFill/>
        </p:spPr>
        <p:txBody>
          <a:bodyPr/>
          <a:lstStyle/>
          <a:p>
            <a:r>
              <a:rPr lang="en-US" dirty="0"/>
              <a:t> </a:t>
            </a:r>
          </a:p>
        </p:txBody>
      </p:sp>
      <p:sp>
        <p:nvSpPr>
          <p:cNvPr id="15" name="Text Box 5"/>
          <p:cNvSpPr txBox="1">
            <a:spLocks noChangeArrowheads="1"/>
          </p:cNvSpPr>
          <p:nvPr/>
        </p:nvSpPr>
        <p:spPr bwMode="auto">
          <a:xfrm>
            <a:off x="328613" y="1140909"/>
            <a:ext cx="4439725" cy="3812326"/>
          </a:xfrm>
          <a:prstGeom prst="rect">
            <a:avLst/>
          </a:prstGeom>
          <a:noFill/>
          <a:ln w="9525">
            <a:noFill/>
            <a:miter lim="800000"/>
            <a:headEnd/>
            <a:tailEnd/>
          </a:ln>
        </p:spPr>
        <p:txBody>
          <a:bodyPr wrap="square">
            <a:spAutoFit/>
          </a:bodyPr>
          <a:lstStyle/>
          <a:p>
            <a:pPr marL="285750" indent="-285750">
              <a:spcBef>
                <a:spcPts val="1000"/>
              </a:spcBef>
              <a:buFont typeface="Wingdings" panose="05000000000000000000" pitchFamily="2" charset="2"/>
              <a:buChar char="§"/>
            </a:pPr>
            <a:r>
              <a:rPr lang="en-US" sz="1600" dirty="0">
                <a:solidFill>
                  <a:schemeClr val="bg1">
                    <a:lumMod val="50000"/>
                  </a:schemeClr>
                </a:solidFill>
              </a:rPr>
              <a:t>CIO.com:  </a:t>
            </a:r>
            <a:r>
              <a:rPr lang="en-US" sz="1600" dirty="0">
                <a:solidFill>
                  <a:schemeClr val="bg1">
                    <a:lumMod val="50000"/>
                  </a:schemeClr>
                </a:solidFill>
                <a:hlinkClick r:id="rId3"/>
              </a:rPr>
              <a:t>Internet of Things</a:t>
            </a:r>
            <a:endParaRPr lang="en-US" sz="1600" dirty="0">
              <a:solidFill>
                <a:schemeClr val="bg1">
                  <a:lumMod val="50000"/>
                </a:schemeClr>
              </a:solidFill>
            </a:endParaRPr>
          </a:p>
          <a:p>
            <a:pPr marL="285750" indent="-285750">
              <a:spcBef>
                <a:spcPts val="1000"/>
              </a:spcBef>
              <a:buFont typeface="Wingdings" panose="05000000000000000000" pitchFamily="2" charset="2"/>
              <a:buChar char="§"/>
            </a:pPr>
            <a:r>
              <a:rPr lang="en-US" sz="1600" dirty="0">
                <a:solidFill>
                  <a:schemeClr val="bg1">
                    <a:lumMod val="50000"/>
                  </a:schemeClr>
                </a:solidFill>
              </a:rPr>
              <a:t>ComputerWorld:  </a:t>
            </a:r>
            <a:r>
              <a:rPr lang="en-US" sz="1600" dirty="0">
                <a:solidFill>
                  <a:schemeClr val="bg1">
                    <a:lumMod val="50000"/>
                  </a:schemeClr>
                </a:solidFill>
                <a:hlinkClick r:id="rId4"/>
              </a:rPr>
              <a:t>Internet of Things</a:t>
            </a:r>
            <a:r>
              <a:rPr lang="en-US" sz="1600" dirty="0">
                <a:solidFill>
                  <a:schemeClr val="bg1">
                    <a:lumMod val="50000"/>
                  </a:schemeClr>
                </a:solidFill>
              </a:rPr>
              <a:t>  </a:t>
            </a:r>
          </a:p>
          <a:p>
            <a:pPr marL="285750" indent="-285750">
              <a:spcBef>
                <a:spcPts val="1000"/>
              </a:spcBef>
              <a:buFont typeface="Wingdings" panose="05000000000000000000" pitchFamily="2" charset="2"/>
              <a:buChar char="§"/>
            </a:pPr>
            <a:r>
              <a:rPr lang="en-US" sz="1600" dirty="0" err="1">
                <a:solidFill>
                  <a:schemeClr val="bg1">
                    <a:lumMod val="50000"/>
                  </a:schemeClr>
                </a:solidFill>
              </a:rPr>
              <a:t>GigaOM</a:t>
            </a:r>
            <a:r>
              <a:rPr lang="en-US" sz="1600" dirty="0">
                <a:solidFill>
                  <a:schemeClr val="bg1">
                    <a:lumMod val="50000"/>
                  </a:schemeClr>
                </a:solidFill>
              </a:rPr>
              <a:t>: </a:t>
            </a:r>
            <a:r>
              <a:rPr lang="en-US" sz="1600" dirty="0">
                <a:solidFill>
                  <a:schemeClr val="bg1">
                    <a:lumMod val="50000"/>
                  </a:schemeClr>
                </a:solidFill>
                <a:hlinkClick r:id="rId5"/>
              </a:rPr>
              <a:t>Internet of Things</a:t>
            </a:r>
            <a:endParaRPr lang="en-US" sz="1600" dirty="0">
              <a:solidFill>
                <a:schemeClr val="bg1">
                  <a:lumMod val="50000"/>
                </a:schemeClr>
              </a:solidFill>
            </a:endParaRPr>
          </a:p>
          <a:p>
            <a:pPr marL="285750" indent="-285750">
              <a:spcBef>
                <a:spcPts val="1000"/>
              </a:spcBef>
              <a:buFont typeface="Wingdings" panose="05000000000000000000" pitchFamily="2" charset="2"/>
              <a:buChar char="§"/>
            </a:pPr>
            <a:r>
              <a:rPr lang="en-US" sz="1600" dirty="0">
                <a:solidFill>
                  <a:schemeClr val="bg1">
                    <a:lumMod val="50000"/>
                  </a:schemeClr>
                </a:solidFill>
              </a:rPr>
              <a:t>Forbes:  </a:t>
            </a:r>
            <a:r>
              <a:rPr lang="en-US" sz="1600" dirty="0">
                <a:solidFill>
                  <a:schemeClr val="bg1">
                    <a:lumMod val="50000"/>
                  </a:schemeClr>
                </a:solidFill>
                <a:hlinkClick r:id="rId6"/>
              </a:rPr>
              <a:t>Internet of Things</a:t>
            </a:r>
            <a:r>
              <a:rPr lang="en-US" sz="1600" dirty="0">
                <a:solidFill>
                  <a:schemeClr val="bg1">
                    <a:lumMod val="50000"/>
                  </a:schemeClr>
                </a:solidFill>
              </a:rPr>
              <a:t>, </a:t>
            </a:r>
            <a:r>
              <a:rPr lang="en-US" sz="1600" dirty="0">
                <a:solidFill>
                  <a:schemeClr val="bg1">
                    <a:lumMod val="50000"/>
                  </a:schemeClr>
                </a:solidFill>
                <a:hlinkClick r:id="rId7"/>
              </a:rPr>
              <a:t>M2M</a:t>
            </a:r>
            <a:r>
              <a:rPr lang="en-US" sz="1600" dirty="0">
                <a:solidFill>
                  <a:schemeClr val="bg1">
                    <a:lumMod val="50000"/>
                  </a:schemeClr>
                </a:solidFill>
              </a:rPr>
              <a:t>  </a:t>
            </a:r>
          </a:p>
          <a:p>
            <a:pPr marL="285750" indent="-285750">
              <a:spcBef>
                <a:spcPts val="1000"/>
              </a:spcBef>
              <a:buFont typeface="Wingdings" panose="05000000000000000000" pitchFamily="2" charset="2"/>
              <a:buChar char="§"/>
            </a:pPr>
            <a:r>
              <a:rPr lang="en-US" sz="1600" dirty="0">
                <a:solidFill>
                  <a:schemeClr val="bg1">
                    <a:lumMod val="50000"/>
                  </a:schemeClr>
                </a:solidFill>
              </a:rPr>
              <a:t>InformationWeek: </a:t>
            </a:r>
            <a:r>
              <a:rPr lang="en-US" sz="1600" dirty="0">
                <a:solidFill>
                  <a:schemeClr val="bg1">
                    <a:lumMod val="50000"/>
                  </a:schemeClr>
                </a:solidFill>
                <a:hlinkClick r:id="rId8"/>
              </a:rPr>
              <a:t>Internet of Things</a:t>
            </a:r>
            <a:r>
              <a:rPr lang="en-US" sz="1600" dirty="0">
                <a:solidFill>
                  <a:schemeClr val="bg1">
                    <a:lumMod val="50000"/>
                  </a:schemeClr>
                </a:solidFill>
              </a:rPr>
              <a:t>, </a:t>
            </a:r>
            <a:r>
              <a:rPr lang="en-US" sz="1600" dirty="0">
                <a:solidFill>
                  <a:schemeClr val="bg1">
                    <a:lumMod val="50000"/>
                  </a:schemeClr>
                </a:solidFill>
                <a:hlinkClick r:id="rId9"/>
              </a:rPr>
              <a:t>M2M</a:t>
            </a:r>
            <a:r>
              <a:rPr lang="en-US" sz="1600" dirty="0">
                <a:solidFill>
                  <a:schemeClr val="bg1">
                    <a:lumMod val="50000"/>
                  </a:schemeClr>
                </a:solidFill>
              </a:rPr>
              <a:t>  </a:t>
            </a:r>
          </a:p>
          <a:p>
            <a:pPr marL="285750" indent="-285750">
              <a:spcBef>
                <a:spcPts val="1000"/>
              </a:spcBef>
              <a:buFont typeface="Wingdings" panose="05000000000000000000" pitchFamily="2" charset="2"/>
              <a:buChar char="§"/>
            </a:pPr>
            <a:r>
              <a:rPr lang="en-US" sz="1600" dirty="0">
                <a:solidFill>
                  <a:schemeClr val="bg1">
                    <a:lumMod val="50000"/>
                  </a:schemeClr>
                </a:solidFill>
              </a:rPr>
              <a:t>InfoWorld: </a:t>
            </a:r>
            <a:r>
              <a:rPr lang="en-US" sz="1600" dirty="0">
                <a:solidFill>
                  <a:schemeClr val="bg1">
                    <a:lumMod val="50000"/>
                  </a:schemeClr>
                </a:solidFill>
                <a:hlinkClick r:id="rId10"/>
              </a:rPr>
              <a:t>Internet of Things</a:t>
            </a:r>
            <a:r>
              <a:rPr lang="en-US" sz="1600" dirty="0">
                <a:solidFill>
                  <a:schemeClr val="bg1">
                    <a:lumMod val="50000"/>
                  </a:schemeClr>
                </a:solidFill>
              </a:rPr>
              <a:t>, </a:t>
            </a:r>
            <a:r>
              <a:rPr lang="en-US" sz="1600" dirty="0">
                <a:solidFill>
                  <a:schemeClr val="bg1">
                    <a:lumMod val="50000"/>
                  </a:schemeClr>
                </a:solidFill>
                <a:hlinkClick r:id="rId11"/>
              </a:rPr>
              <a:t>M2M</a:t>
            </a:r>
            <a:r>
              <a:rPr lang="en-US" sz="1600" dirty="0">
                <a:solidFill>
                  <a:schemeClr val="bg1">
                    <a:lumMod val="50000"/>
                  </a:schemeClr>
                </a:solidFill>
              </a:rPr>
              <a:t>  </a:t>
            </a:r>
          </a:p>
          <a:p>
            <a:pPr marL="285750" indent="-285750">
              <a:spcBef>
                <a:spcPts val="1000"/>
              </a:spcBef>
              <a:buFont typeface="Wingdings" panose="05000000000000000000" pitchFamily="2" charset="2"/>
              <a:buChar char="§"/>
            </a:pPr>
            <a:r>
              <a:rPr lang="en-US" sz="1600" dirty="0">
                <a:solidFill>
                  <a:schemeClr val="bg1">
                    <a:lumMod val="50000"/>
                  </a:schemeClr>
                </a:solidFill>
                <a:hlinkClick r:id="rId12"/>
              </a:rPr>
              <a:t>IoT Council</a:t>
            </a:r>
            <a:endParaRPr lang="en-US" sz="1600" dirty="0">
              <a:solidFill>
                <a:schemeClr val="bg1">
                  <a:lumMod val="50000"/>
                </a:schemeClr>
              </a:solidFill>
            </a:endParaRPr>
          </a:p>
          <a:p>
            <a:pPr marL="285750" indent="-285750">
              <a:spcBef>
                <a:spcPts val="1000"/>
              </a:spcBef>
              <a:buFont typeface="Wingdings" panose="05000000000000000000" pitchFamily="2" charset="2"/>
              <a:buChar char="§"/>
            </a:pPr>
            <a:r>
              <a:rPr lang="en-US" sz="1600" dirty="0">
                <a:solidFill>
                  <a:schemeClr val="bg1">
                    <a:lumMod val="50000"/>
                  </a:schemeClr>
                </a:solidFill>
              </a:rPr>
              <a:t>MIT Technology Review: </a:t>
            </a:r>
            <a:r>
              <a:rPr lang="en-US" sz="1600" dirty="0">
                <a:solidFill>
                  <a:schemeClr val="bg1">
                    <a:lumMod val="50000"/>
                  </a:schemeClr>
                </a:solidFill>
                <a:hlinkClick r:id="rId13"/>
              </a:rPr>
              <a:t>Internet of Things</a:t>
            </a:r>
            <a:r>
              <a:rPr lang="en-US" sz="1600" dirty="0">
                <a:solidFill>
                  <a:schemeClr val="bg1">
                    <a:lumMod val="50000"/>
                  </a:schemeClr>
                </a:solidFill>
              </a:rPr>
              <a:t> </a:t>
            </a:r>
          </a:p>
          <a:p>
            <a:pPr marL="285750" indent="-285750">
              <a:spcBef>
                <a:spcPts val="1000"/>
              </a:spcBef>
              <a:buFont typeface="Wingdings" panose="05000000000000000000" pitchFamily="2" charset="2"/>
              <a:buChar char="§"/>
            </a:pPr>
            <a:r>
              <a:rPr lang="en-US" sz="1600" dirty="0">
                <a:solidFill>
                  <a:schemeClr val="bg1">
                    <a:lumMod val="50000"/>
                  </a:schemeClr>
                </a:solidFill>
              </a:rPr>
              <a:t>Venture Beat:  </a:t>
            </a:r>
            <a:r>
              <a:rPr lang="en-US" sz="1600" dirty="0">
                <a:solidFill>
                  <a:schemeClr val="bg1">
                    <a:lumMod val="50000"/>
                  </a:schemeClr>
                </a:solidFill>
                <a:hlinkClick r:id="rId14"/>
              </a:rPr>
              <a:t>Internet of Things</a:t>
            </a:r>
            <a:r>
              <a:rPr lang="en-US" sz="1600" dirty="0">
                <a:solidFill>
                  <a:schemeClr val="bg1">
                    <a:lumMod val="50000"/>
                  </a:schemeClr>
                </a:solidFill>
              </a:rPr>
              <a:t>, </a:t>
            </a:r>
            <a:r>
              <a:rPr lang="en-US" sz="1600" dirty="0">
                <a:solidFill>
                  <a:schemeClr val="bg1">
                    <a:lumMod val="50000"/>
                  </a:schemeClr>
                </a:solidFill>
                <a:hlinkClick r:id="rId15"/>
              </a:rPr>
              <a:t>M2M</a:t>
            </a:r>
            <a:r>
              <a:rPr lang="en-US" sz="1600" dirty="0">
                <a:solidFill>
                  <a:schemeClr val="bg1">
                    <a:lumMod val="50000"/>
                  </a:schemeClr>
                </a:solidFill>
              </a:rPr>
              <a:t>  </a:t>
            </a:r>
          </a:p>
          <a:p>
            <a:pPr marL="285750" indent="-285750">
              <a:spcBef>
                <a:spcPts val="1000"/>
              </a:spcBef>
              <a:buFont typeface="Wingdings" panose="05000000000000000000" pitchFamily="2" charset="2"/>
              <a:buChar char="§"/>
            </a:pPr>
            <a:r>
              <a:rPr lang="en-US" sz="1600" dirty="0">
                <a:solidFill>
                  <a:schemeClr val="bg1">
                    <a:lumMod val="50000"/>
                  </a:schemeClr>
                </a:solidFill>
              </a:rPr>
              <a:t>Wired.com: </a:t>
            </a:r>
            <a:r>
              <a:rPr lang="en-US" sz="1600" dirty="0">
                <a:solidFill>
                  <a:schemeClr val="bg1">
                    <a:lumMod val="50000"/>
                  </a:schemeClr>
                </a:solidFill>
                <a:hlinkClick r:id="rId16"/>
              </a:rPr>
              <a:t>Internet of Things</a:t>
            </a:r>
            <a:endParaRPr lang="en-US" sz="1600" dirty="0">
              <a:solidFill>
                <a:schemeClr val="bg1">
                  <a:lumMod val="50000"/>
                </a:schemeClr>
              </a:solidFill>
            </a:endParaRPr>
          </a:p>
          <a:p>
            <a:pPr marL="285750" indent="-285750">
              <a:spcBef>
                <a:spcPts val="1000"/>
              </a:spcBef>
              <a:buFont typeface="Wingdings" panose="05000000000000000000" pitchFamily="2" charset="2"/>
              <a:buChar char="§"/>
            </a:pPr>
            <a:r>
              <a:rPr lang="en-US" sz="1600" dirty="0">
                <a:solidFill>
                  <a:schemeClr val="bg1">
                    <a:lumMod val="50000"/>
                  </a:schemeClr>
                </a:solidFill>
              </a:rPr>
              <a:t>ZDNet: </a:t>
            </a:r>
            <a:r>
              <a:rPr lang="en-US" sz="1600" dirty="0">
                <a:solidFill>
                  <a:schemeClr val="bg1">
                    <a:lumMod val="50000"/>
                  </a:schemeClr>
                </a:solidFill>
                <a:hlinkClick r:id="rId17"/>
              </a:rPr>
              <a:t>Internet of Things</a:t>
            </a:r>
            <a:endParaRPr lang="en-US" sz="1600" dirty="0">
              <a:solidFill>
                <a:schemeClr val="bg1">
                  <a:lumMod val="50000"/>
                </a:schemeClr>
              </a:solidFill>
            </a:endParaRPr>
          </a:p>
        </p:txBody>
      </p:sp>
      <p:pic>
        <p:nvPicPr>
          <p:cNvPr id="2" name="Picture 1"/>
          <p:cNvPicPr>
            <a:picLocks noChangeAspect="1"/>
          </p:cNvPicPr>
          <p:nvPr/>
        </p:nvPicPr>
        <p:blipFill>
          <a:blip r:embed="rId18"/>
          <a:stretch>
            <a:fillRect/>
          </a:stretch>
        </p:blipFill>
        <p:spPr>
          <a:xfrm>
            <a:off x="5338258" y="1443774"/>
            <a:ext cx="3219585" cy="2391692"/>
          </a:xfrm>
          <a:prstGeom prst="rect">
            <a:avLst/>
          </a:prstGeom>
          <a:ln>
            <a:solidFill>
              <a:schemeClr val="accent1"/>
            </a:solidFill>
          </a:ln>
        </p:spPr>
      </p:pic>
      <p:sp>
        <p:nvSpPr>
          <p:cNvPr id="3" name="Rectangle 2"/>
          <p:cNvSpPr/>
          <p:nvPr/>
        </p:nvSpPr>
        <p:spPr>
          <a:xfrm>
            <a:off x="5237471" y="1140909"/>
            <a:ext cx="3352200" cy="261610"/>
          </a:xfrm>
          <a:prstGeom prst="rect">
            <a:avLst/>
          </a:prstGeom>
        </p:spPr>
        <p:txBody>
          <a:bodyPr wrap="none">
            <a:spAutoFit/>
          </a:bodyPr>
          <a:lstStyle/>
          <a:p>
            <a:r>
              <a:rPr lang="en-US" sz="1100" dirty="0">
                <a:solidFill>
                  <a:srgbClr val="000000"/>
                </a:solidFill>
                <a:latin typeface="Arial" panose="020B0604020202020204" pitchFamily="34" charset="0"/>
                <a:cs typeface="Arial" panose="020B0604020202020204" pitchFamily="34" charset="0"/>
              </a:rPr>
              <a:t>Forbes:  </a:t>
            </a:r>
            <a:r>
              <a:rPr lang="en-US" sz="1100" dirty="0">
                <a:solidFill>
                  <a:srgbClr val="000000"/>
                </a:solidFill>
                <a:latin typeface="Arial" panose="020B0604020202020204" pitchFamily="34" charset="0"/>
                <a:cs typeface="Arial" panose="020B0604020202020204" pitchFamily="34" charset="0"/>
                <a:hlinkClick r:id="rId19"/>
              </a:rPr>
              <a:t>Internet Of Things (IoT) Outlook For 2017</a:t>
            </a:r>
            <a:endParaRPr lang="en-US" sz="1100" dirty="0">
              <a:solidFill>
                <a:srgbClr val="000000"/>
              </a:solidFill>
              <a:latin typeface="Arial" panose="020B0604020202020204" pitchFamily="34" charset="0"/>
              <a:cs typeface="Arial" panose="020B0604020202020204" pitchFamily="34" charset="0"/>
            </a:endParaRPr>
          </a:p>
        </p:txBody>
      </p:sp>
      <p:sp>
        <p:nvSpPr>
          <p:cNvPr id="12" name="Oval 10">
            <a:hlinkClick r:id="" action="ppaction://noaction"/>
          </p:cNvPr>
          <p:cNvSpPr>
            <a:spLocks noChangeArrowheads="1"/>
          </p:cNvSpPr>
          <p:nvPr/>
        </p:nvSpPr>
        <p:spPr bwMode="auto">
          <a:xfrm>
            <a:off x="283464" y="0"/>
            <a:ext cx="2355721" cy="243192"/>
          </a:xfrm>
          <a:prstGeom prst="rect">
            <a:avLst/>
          </a:prstGeom>
          <a:solidFill>
            <a:srgbClr val="00B050"/>
          </a:solidFill>
          <a:ln w="25400">
            <a:noFill/>
            <a:round/>
            <a:headEnd/>
            <a:tailEnd/>
          </a:ln>
          <a:extLst/>
        </p:spPr>
        <p:txBody>
          <a:bodyPr lIns="91440" tIns="91440" rIns="91440" bIns="91440" anchor="ctr"/>
          <a:lstStyle/>
          <a:p>
            <a:pPr>
              <a:lnSpc>
                <a:spcPct val="100000"/>
              </a:lnSpc>
              <a:spcBef>
                <a:spcPts val="600"/>
              </a:spcBef>
            </a:pPr>
            <a:r>
              <a:rPr lang="en-US" sz="1100" b="1" dirty="0">
                <a:solidFill>
                  <a:srgbClr val="FFFFFF"/>
                </a:solidFill>
              </a:rPr>
              <a:t>Important Links</a:t>
            </a:r>
          </a:p>
        </p:txBody>
      </p:sp>
      <p:sp>
        <p:nvSpPr>
          <p:cNvPr id="11"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
        <p:nvSpPr>
          <p:cNvPr id="13"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Internet of Things Trend Report, 2017       (External Version)</a:t>
            </a:r>
          </a:p>
        </p:txBody>
      </p:sp>
      <p:sp>
        <p:nvSpPr>
          <p:cNvPr id="14" name="Rectangle 13"/>
          <p:cNvSpPr/>
          <p:nvPr/>
        </p:nvSpPr>
        <p:spPr>
          <a:xfrm>
            <a:off x="5338258" y="4175496"/>
            <a:ext cx="3251413" cy="1643527"/>
          </a:xfrm>
          <a:prstGeom prst="rect">
            <a:avLst/>
          </a:prstGeom>
          <a:noFill/>
        </p:spPr>
        <p:txBody>
          <a:bodyPr wrap="square">
            <a:spAutoFit/>
          </a:bodyPr>
          <a:lstStyle/>
          <a:p>
            <a:r>
              <a:rPr lang="en-US" sz="1400" dirty="0">
                <a:solidFill>
                  <a:schemeClr val="accent2">
                    <a:lumMod val="50000"/>
                  </a:schemeClr>
                </a:solidFill>
                <a:latin typeface="+mn-lt"/>
              </a:rPr>
              <a:t>“The goal of any sensor is pretty simple: gather information(vibration, temperature, pressure, voltage) that can be fed into algorithms and analytics for better real-time decision-making. The more data the sensors gather, the better the real-time analysis of that info.”</a:t>
            </a:r>
            <a:r>
              <a:rPr lang="en-US" sz="1200" dirty="0">
                <a:solidFill>
                  <a:schemeClr val="accent2">
                    <a:lumMod val="50000"/>
                  </a:schemeClr>
                </a:solidFill>
                <a:latin typeface="+mn-lt"/>
              </a:rPr>
              <a:t> </a:t>
            </a:r>
            <a:r>
              <a:rPr lang="en-US" sz="1100" dirty="0">
                <a:solidFill>
                  <a:schemeClr val="accent2">
                    <a:lumMod val="50000"/>
                  </a:schemeClr>
                </a:solidFill>
                <a:latin typeface="+mn-lt"/>
              </a:rPr>
              <a:t> </a:t>
            </a:r>
            <a:r>
              <a:rPr lang="en-US" sz="1100" i="1" dirty="0">
                <a:solidFill>
                  <a:schemeClr val="accent2">
                    <a:lumMod val="50000"/>
                  </a:schemeClr>
                </a:solidFill>
                <a:latin typeface="+mn-lt"/>
                <a:hlinkClick r:id="rId20"/>
              </a:rPr>
              <a:t>Wired</a:t>
            </a:r>
            <a:endParaRPr lang="en-US" sz="1200" i="1" dirty="0">
              <a:solidFill>
                <a:schemeClr val="accent2">
                  <a:lumMod val="50000"/>
                </a:schemeClr>
              </a:solidFill>
              <a:latin typeface="+mn-lt"/>
            </a:endParaRPr>
          </a:p>
        </p:txBody>
      </p:sp>
    </p:spTree>
    <p:extLst>
      <p:ext uri="{BB962C8B-B14F-4D97-AF65-F5344CB8AC3E}">
        <p14:creationId xmlns:p14="http://schemas.microsoft.com/office/powerpoint/2010/main" val="2109068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328613" y="391300"/>
            <a:ext cx="8458200" cy="387798"/>
          </a:xfrm>
        </p:spPr>
        <p:txBody>
          <a:bodyPr/>
          <a:lstStyle/>
          <a:p>
            <a:r>
              <a:rPr lang="en-US" dirty="0"/>
              <a:t>Selected Social Media Sites and Searches</a:t>
            </a:r>
          </a:p>
        </p:txBody>
      </p:sp>
      <p:sp>
        <p:nvSpPr>
          <p:cNvPr id="91138" name="Slide Number Placeholder 3"/>
          <p:cNvSpPr>
            <a:spLocks noGrp="1"/>
          </p:cNvSpPr>
          <p:nvPr>
            <p:ph type="sldNum" sz="quarter" idx="10"/>
          </p:nvPr>
        </p:nvSpPr>
        <p:spPr>
          <a:noFill/>
        </p:spPr>
        <p:txBody>
          <a:bodyPr/>
          <a:lstStyle/>
          <a:p>
            <a:fld id="{1F5FF79B-2098-4E09-BCEE-9C9C6868BA30}" type="slidenum">
              <a:rPr lang="en-US"/>
              <a:pPr/>
              <a:t>12</a:t>
            </a:fld>
            <a:endParaRPr lang="en-US"/>
          </a:p>
        </p:txBody>
      </p:sp>
      <p:sp>
        <p:nvSpPr>
          <p:cNvPr id="91139" name="Footer Placeholder 10"/>
          <p:cNvSpPr>
            <a:spLocks noGrp="1"/>
          </p:cNvSpPr>
          <p:nvPr>
            <p:ph type="ftr" sz="quarter" idx="11"/>
          </p:nvPr>
        </p:nvSpPr>
        <p:spPr>
          <a:noFill/>
        </p:spPr>
        <p:txBody>
          <a:bodyPr/>
          <a:lstStyle/>
          <a:p>
            <a:r>
              <a:rPr lang="en-US" dirty="0"/>
              <a:t> </a:t>
            </a:r>
          </a:p>
        </p:txBody>
      </p:sp>
      <p:sp>
        <p:nvSpPr>
          <p:cNvPr id="15" name="Text Box 5"/>
          <p:cNvSpPr txBox="1">
            <a:spLocks noChangeArrowheads="1"/>
          </p:cNvSpPr>
          <p:nvPr/>
        </p:nvSpPr>
        <p:spPr bwMode="auto">
          <a:xfrm>
            <a:off x="182563" y="1263058"/>
            <a:ext cx="4216442" cy="3674852"/>
          </a:xfrm>
          <a:prstGeom prst="rect">
            <a:avLst/>
          </a:prstGeom>
          <a:noFill/>
          <a:ln w="9525">
            <a:noFill/>
            <a:miter lim="800000"/>
            <a:headEnd/>
            <a:tailEnd/>
          </a:ln>
        </p:spPr>
        <p:txBody>
          <a:bodyPr wrap="square">
            <a:spAutoFit/>
          </a:bodyPr>
          <a:lstStyle/>
          <a:p>
            <a:pPr marL="285750" indent="-285750">
              <a:spcBef>
                <a:spcPts val="1200"/>
              </a:spcBef>
              <a:buFont typeface="Wingdings" panose="05000000000000000000" pitchFamily="2" charset="2"/>
              <a:buChar char="§"/>
            </a:pPr>
            <a:r>
              <a:rPr lang="en-US" sz="1600" dirty="0">
                <a:solidFill>
                  <a:schemeClr val="bg1">
                    <a:lumMod val="50000"/>
                  </a:schemeClr>
                </a:solidFill>
              </a:rPr>
              <a:t>LinkedIn Group Search:  </a:t>
            </a:r>
            <a:r>
              <a:rPr lang="en-US" sz="1600" dirty="0">
                <a:solidFill>
                  <a:schemeClr val="bg1">
                    <a:lumMod val="50000"/>
                  </a:schemeClr>
                </a:solidFill>
                <a:hlinkClick r:id="rId3"/>
              </a:rPr>
              <a:t>Internet of Things</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Pinterest Search:  </a:t>
            </a:r>
            <a:r>
              <a:rPr lang="en-US" sz="1600" dirty="0">
                <a:solidFill>
                  <a:schemeClr val="bg1">
                    <a:lumMod val="50000"/>
                  </a:schemeClr>
                </a:solidFill>
                <a:hlinkClick r:id="rId4"/>
              </a:rPr>
              <a:t>Internet of Things</a:t>
            </a:r>
            <a:r>
              <a:rPr lang="en-US" sz="1600" dirty="0">
                <a:solidFill>
                  <a:schemeClr val="bg1">
                    <a:lumMod val="50000"/>
                  </a:schemeClr>
                </a:solidFill>
              </a:rPr>
              <a:t>, </a:t>
            </a:r>
            <a:r>
              <a:rPr lang="en-US" sz="1600" dirty="0">
                <a:solidFill>
                  <a:schemeClr val="bg1">
                    <a:lumMod val="50000"/>
                  </a:schemeClr>
                </a:solidFill>
                <a:hlinkClick r:id="rId5"/>
              </a:rPr>
              <a:t>Machine to Machine</a:t>
            </a:r>
            <a:r>
              <a:rPr lang="en-US" sz="1600" dirty="0">
                <a:solidFill>
                  <a:schemeClr val="bg1">
                    <a:lumMod val="50000"/>
                  </a:schemeClr>
                </a:solidFill>
              </a:rPr>
              <a:t>   </a:t>
            </a:r>
          </a:p>
          <a:p>
            <a:pPr marL="285750" indent="-285750">
              <a:spcBef>
                <a:spcPts val="1200"/>
              </a:spcBef>
              <a:buFont typeface="Wingdings" panose="05000000000000000000" pitchFamily="2" charset="2"/>
              <a:buChar char="§"/>
            </a:pPr>
            <a:r>
              <a:rPr lang="en-US" sz="1600" dirty="0" err="1">
                <a:solidFill>
                  <a:schemeClr val="bg1">
                    <a:lumMod val="50000"/>
                  </a:schemeClr>
                </a:solidFill>
              </a:rPr>
              <a:t>Slideshare</a:t>
            </a:r>
            <a:r>
              <a:rPr lang="en-US" sz="1600" dirty="0">
                <a:solidFill>
                  <a:schemeClr val="bg1">
                    <a:lumMod val="50000"/>
                  </a:schemeClr>
                </a:solidFill>
              </a:rPr>
              <a:t> search:  </a:t>
            </a:r>
            <a:r>
              <a:rPr lang="en-US" sz="1600" dirty="0">
                <a:solidFill>
                  <a:schemeClr val="bg1">
                    <a:lumMod val="50000"/>
                  </a:schemeClr>
                </a:solidFill>
                <a:hlinkClick r:id="rId6"/>
              </a:rPr>
              <a:t>Internet of Things</a:t>
            </a:r>
            <a:r>
              <a:rPr lang="en-US" sz="1600" dirty="0">
                <a:solidFill>
                  <a:schemeClr val="bg1">
                    <a:lumMod val="50000"/>
                  </a:schemeClr>
                </a:solidFill>
              </a:rPr>
              <a:t>  </a:t>
            </a:r>
          </a:p>
          <a:p>
            <a:pPr marL="285750" indent="-285750">
              <a:spcBef>
                <a:spcPts val="1200"/>
              </a:spcBef>
              <a:buFont typeface="Wingdings" panose="05000000000000000000" pitchFamily="2" charset="2"/>
              <a:buChar char="§"/>
            </a:pPr>
            <a:r>
              <a:rPr lang="en-US" sz="1600" dirty="0">
                <a:solidFill>
                  <a:schemeClr val="bg1">
                    <a:lumMod val="50000"/>
                  </a:schemeClr>
                </a:solidFill>
              </a:rPr>
              <a:t>Twitter </a:t>
            </a:r>
            <a:r>
              <a:rPr lang="en-US" sz="1600" dirty="0">
                <a:solidFill>
                  <a:schemeClr val="bg1">
                    <a:lumMod val="50000"/>
                  </a:schemeClr>
                </a:solidFill>
                <a:hlinkClick r:id="rId7"/>
              </a:rPr>
              <a:t>search</a:t>
            </a:r>
            <a:r>
              <a:rPr lang="en-US" sz="1600" dirty="0">
                <a:solidFill>
                  <a:schemeClr val="bg1">
                    <a:lumMod val="50000"/>
                  </a:schemeClr>
                </a:solidFill>
              </a:rPr>
              <a:t>  Popular hashtags = #IoT / #Sensors / #M2M  </a:t>
            </a:r>
          </a:p>
          <a:p>
            <a:pPr marL="285750" indent="-285750">
              <a:spcBef>
                <a:spcPts val="1200"/>
              </a:spcBef>
              <a:buFont typeface="Wingdings" panose="05000000000000000000" pitchFamily="2" charset="2"/>
              <a:buChar char="§"/>
            </a:pPr>
            <a:r>
              <a:rPr lang="en-US" sz="1600" dirty="0">
                <a:solidFill>
                  <a:schemeClr val="bg1">
                    <a:lumMod val="50000"/>
                  </a:schemeClr>
                </a:solidFill>
              </a:rPr>
              <a:t>Tumblr Search:  </a:t>
            </a:r>
            <a:r>
              <a:rPr lang="en-US" sz="1600" dirty="0">
                <a:solidFill>
                  <a:schemeClr val="bg1">
                    <a:lumMod val="50000"/>
                  </a:schemeClr>
                </a:solidFill>
                <a:hlinkClick r:id="rId8"/>
              </a:rPr>
              <a:t>Internet of Things</a:t>
            </a:r>
            <a:r>
              <a:rPr lang="en-US" sz="1600" dirty="0">
                <a:solidFill>
                  <a:schemeClr val="bg1">
                    <a:lumMod val="50000"/>
                  </a:schemeClr>
                </a:solidFill>
              </a:rPr>
              <a:t> and </a:t>
            </a:r>
            <a:r>
              <a:rPr lang="en-US" sz="1600" dirty="0">
                <a:solidFill>
                  <a:schemeClr val="bg1">
                    <a:lumMod val="50000"/>
                  </a:schemeClr>
                </a:solidFill>
                <a:hlinkClick r:id="rId9"/>
              </a:rPr>
              <a:t>IoT</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YouTube:  </a:t>
            </a:r>
            <a:r>
              <a:rPr lang="en-US" sz="1600" dirty="0">
                <a:solidFill>
                  <a:schemeClr val="bg1">
                    <a:lumMod val="50000"/>
                  </a:schemeClr>
                </a:solidFill>
                <a:hlinkClick r:id="rId10"/>
              </a:rPr>
              <a:t>Internet of Things Playlists</a:t>
            </a:r>
            <a:r>
              <a:rPr lang="en-US" sz="1600" dirty="0">
                <a:solidFill>
                  <a:schemeClr val="bg1">
                    <a:lumMod val="50000"/>
                  </a:schemeClr>
                </a:solidFill>
              </a:rPr>
              <a:t> and </a:t>
            </a:r>
            <a:r>
              <a:rPr lang="en-US" sz="1600" dirty="0">
                <a:solidFill>
                  <a:schemeClr val="bg1">
                    <a:lumMod val="50000"/>
                  </a:schemeClr>
                </a:solidFill>
                <a:hlinkClick r:id="rId11"/>
              </a:rPr>
              <a:t>Internet of Things Channel</a:t>
            </a:r>
            <a:r>
              <a:rPr lang="en-US" sz="1600" dirty="0">
                <a:solidFill>
                  <a:schemeClr val="bg1">
                    <a:lumMod val="50000"/>
                  </a:schemeClr>
                </a:solidFill>
              </a:rPr>
              <a:t> </a:t>
            </a:r>
          </a:p>
          <a:p>
            <a:pPr marL="285750" indent="-285750">
              <a:spcBef>
                <a:spcPts val="1200"/>
              </a:spcBef>
              <a:buFont typeface="Wingdings" panose="05000000000000000000" pitchFamily="2" charset="2"/>
              <a:buChar char="§"/>
            </a:pPr>
            <a:r>
              <a:rPr lang="en-US" sz="1600" dirty="0">
                <a:solidFill>
                  <a:schemeClr val="bg1">
                    <a:lumMod val="50000"/>
                  </a:schemeClr>
                </a:solidFill>
              </a:rPr>
              <a:t>Wikipedia:   </a:t>
            </a:r>
            <a:r>
              <a:rPr lang="en-US" sz="1600" dirty="0">
                <a:solidFill>
                  <a:schemeClr val="bg1">
                    <a:lumMod val="50000"/>
                  </a:schemeClr>
                </a:solidFill>
                <a:hlinkClick r:id="rId12"/>
              </a:rPr>
              <a:t>Internet of Things</a:t>
            </a:r>
            <a:r>
              <a:rPr lang="en-US" sz="1600" dirty="0">
                <a:solidFill>
                  <a:schemeClr val="bg1">
                    <a:lumMod val="50000"/>
                  </a:schemeClr>
                </a:solidFill>
              </a:rPr>
              <a:t>,  </a:t>
            </a:r>
            <a:r>
              <a:rPr lang="en-US" sz="1600" dirty="0">
                <a:solidFill>
                  <a:schemeClr val="bg1">
                    <a:lumMod val="50000"/>
                  </a:schemeClr>
                </a:solidFill>
                <a:hlinkClick r:id="rId13"/>
              </a:rPr>
              <a:t>M2M</a:t>
            </a:r>
            <a:r>
              <a:rPr lang="en-US" sz="1600" dirty="0">
                <a:solidFill>
                  <a:schemeClr val="bg1">
                    <a:lumMod val="50000"/>
                  </a:schemeClr>
                </a:solidFill>
              </a:rPr>
              <a:t> </a:t>
            </a:r>
          </a:p>
        </p:txBody>
      </p:sp>
      <p:sp>
        <p:nvSpPr>
          <p:cNvPr id="10" name="Rectangle 9"/>
          <p:cNvSpPr/>
          <p:nvPr/>
        </p:nvSpPr>
        <p:spPr>
          <a:xfrm>
            <a:off x="5546417" y="1185376"/>
            <a:ext cx="2839560" cy="276999"/>
          </a:xfrm>
          <a:prstGeom prst="rect">
            <a:avLst/>
          </a:prstGeom>
        </p:spPr>
        <p:txBody>
          <a:bodyPr wrap="none">
            <a:spAutoFit/>
          </a:bodyPr>
          <a:lstStyle/>
          <a:p>
            <a:r>
              <a:rPr lang="en-US" sz="1200" dirty="0">
                <a:hlinkClick r:id="rId10"/>
              </a:rPr>
              <a:t>Internet of Things Playlists</a:t>
            </a:r>
            <a:r>
              <a:rPr lang="en-US" sz="1200" dirty="0"/>
              <a:t> on YouTube</a:t>
            </a:r>
          </a:p>
        </p:txBody>
      </p:sp>
      <p:pic>
        <p:nvPicPr>
          <p:cNvPr id="2050" name="Picture 2"/>
          <p:cNvPicPr>
            <a:picLocks noChangeAspect="1" noChangeArrowheads="1"/>
          </p:cNvPicPr>
          <p:nvPr/>
        </p:nvPicPr>
        <p:blipFill>
          <a:blip r:embed="rId14" cstate="print"/>
          <a:srcRect/>
          <a:stretch>
            <a:fillRect/>
          </a:stretch>
        </p:blipFill>
        <p:spPr bwMode="auto">
          <a:xfrm>
            <a:off x="5881261" y="1511746"/>
            <a:ext cx="2000853" cy="1810002"/>
          </a:xfrm>
          <a:prstGeom prst="rect">
            <a:avLst/>
          </a:prstGeom>
          <a:noFill/>
          <a:ln w="9525">
            <a:solidFill>
              <a:schemeClr val="bg1">
                <a:lumMod val="65000"/>
              </a:schemeClr>
            </a:solidFill>
            <a:miter lim="800000"/>
            <a:headEnd/>
            <a:tailEnd/>
          </a:ln>
        </p:spPr>
      </p:pic>
      <p:sp>
        <p:nvSpPr>
          <p:cNvPr id="13" name="Oval 10">
            <a:hlinkClick r:id="" action="ppaction://noaction"/>
          </p:cNvPr>
          <p:cNvSpPr>
            <a:spLocks noChangeArrowheads="1"/>
          </p:cNvSpPr>
          <p:nvPr/>
        </p:nvSpPr>
        <p:spPr bwMode="auto">
          <a:xfrm>
            <a:off x="283464" y="0"/>
            <a:ext cx="2355721" cy="243192"/>
          </a:xfrm>
          <a:prstGeom prst="rect">
            <a:avLst/>
          </a:prstGeom>
          <a:solidFill>
            <a:srgbClr val="00B050"/>
          </a:solidFill>
          <a:ln w="25400">
            <a:noFill/>
            <a:round/>
            <a:headEnd/>
            <a:tailEnd/>
          </a:ln>
          <a:extLst/>
        </p:spPr>
        <p:txBody>
          <a:bodyPr lIns="91440" tIns="91440" rIns="91440" bIns="91440" anchor="ctr"/>
          <a:lstStyle/>
          <a:p>
            <a:pPr>
              <a:lnSpc>
                <a:spcPct val="100000"/>
              </a:lnSpc>
              <a:spcBef>
                <a:spcPts val="600"/>
              </a:spcBef>
            </a:pPr>
            <a:r>
              <a:rPr lang="en-US" sz="1100" b="1" dirty="0">
                <a:solidFill>
                  <a:srgbClr val="FFFFFF"/>
                </a:solidFill>
              </a:rPr>
              <a:t>Important Links</a:t>
            </a:r>
          </a:p>
        </p:txBody>
      </p:sp>
      <p:sp>
        <p:nvSpPr>
          <p:cNvPr id="12"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
        <p:nvSpPr>
          <p:cNvPr id="14"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Internet of Things Trend Report, 2017       (External Version)</a:t>
            </a:r>
          </a:p>
        </p:txBody>
      </p:sp>
    </p:spTree>
    <p:extLst>
      <p:ext uri="{BB962C8B-B14F-4D97-AF65-F5344CB8AC3E}">
        <p14:creationId xmlns:p14="http://schemas.microsoft.com/office/powerpoint/2010/main" val="37361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328613" y="361055"/>
            <a:ext cx="8384080" cy="457200"/>
          </a:xfrm>
        </p:spPr>
        <p:txBody>
          <a:bodyPr/>
          <a:lstStyle/>
          <a:p>
            <a:r>
              <a:rPr lang="en-US" dirty="0"/>
              <a:t>Selected IBM venues on Social Media</a:t>
            </a:r>
          </a:p>
        </p:txBody>
      </p:sp>
      <p:sp>
        <p:nvSpPr>
          <p:cNvPr id="91138" name="Slide Number Placeholder 3"/>
          <p:cNvSpPr>
            <a:spLocks noGrp="1"/>
          </p:cNvSpPr>
          <p:nvPr>
            <p:ph type="sldNum" sz="quarter" idx="10"/>
          </p:nvPr>
        </p:nvSpPr>
        <p:spPr>
          <a:noFill/>
        </p:spPr>
        <p:txBody>
          <a:bodyPr/>
          <a:lstStyle/>
          <a:p>
            <a:fld id="{1F5FF79B-2098-4E09-BCEE-9C9C6868BA30}" type="slidenum">
              <a:rPr lang="en-US"/>
              <a:pPr/>
              <a:t>13</a:t>
            </a:fld>
            <a:endParaRPr lang="en-US"/>
          </a:p>
        </p:txBody>
      </p:sp>
      <p:sp>
        <p:nvSpPr>
          <p:cNvPr id="91139" name="Footer Placeholder 10"/>
          <p:cNvSpPr>
            <a:spLocks noGrp="1"/>
          </p:cNvSpPr>
          <p:nvPr>
            <p:ph type="ftr" sz="quarter" idx="11"/>
          </p:nvPr>
        </p:nvSpPr>
        <p:spPr>
          <a:noFill/>
        </p:spPr>
        <p:txBody>
          <a:bodyPr/>
          <a:lstStyle/>
          <a:p>
            <a:r>
              <a:rPr lang="en-US"/>
              <a:t> </a:t>
            </a:r>
            <a:endParaRPr lang="en-US" dirty="0"/>
          </a:p>
        </p:txBody>
      </p:sp>
      <p:sp>
        <p:nvSpPr>
          <p:cNvPr id="15" name="Text Box 5"/>
          <p:cNvSpPr txBox="1">
            <a:spLocks noChangeArrowheads="1"/>
          </p:cNvSpPr>
          <p:nvPr/>
        </p:nvSpPr>
        <p:spPr bwMode="auto">
          <a:xfrm>
            <a:off x="299066" y="1261771"/>
            <a:ext cx="4142306" cy="3828740"/>
          </a:xfrm>
          <a:prstGeom prst="rect">
            <a:avLst/>
          </a:prstGeom>
          <a:noFill/>
          <a:ln w="9525">
            <a:noFill/>
            <a:miter lim="800000"/>
            <a:headEnd/>
            <a:tailEnd/>
          </a:ln>
        </p:spPr>
        <p:txBody>
          <a:bodyPr wrap="square">
            <a:spAutoFit/>
          </a:bodyPr>
          <a:lstStyle/>
          <a:p>
            <a:pPr marL="285750" indent="-285750">
              <a:spcBef>
                <a:spcPts val="1200"/>
              </a:spcBef>
              <a:buFont typeface="Wingdings" panose="05000000000000000000" pitchFamily="2" charset="2"/>
              <a:buChar char="§"/>
            </a:pPr>
            <a:r>
              <a:rPr lang="en-US" sz="1600" dirty="0">
                <a:solidFill>
                  <a:schemeClr val="bg1">
                    <a:lumMod val="50000"/>
                  </a:schemeClr>
                </a:solidFill>
              </a:rPr>
              <a:t>IBM: </a:t>
            </a:r>
            <a:r>
              <a:rPr lang="en-US" sz="1600" dirty="0">
                <a:solidFill>
                  <a:schemeClr val="bg1">
                    <a:lumMod val="50000"/>
                  </a:schemeClr>
                </a:solidFill>
                <a:hlinkClick r:id="rId3"/>
              </a:rPr>
              <a:t>IoT Blog</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Facebook:  </a:t>
            </a:r>
            <a:r>
              <a:rPr lang="en-US" sz="1600" dirty="0">
                <a:solidFill>
                  <a:schemeClr val="bg1">
                    <a:lumMod val="50000"/>
                  </a:schemeClr>
                </a:solidFill>
                <a:hlinkClick r:id="rId4"/>
              </a:rPr>
              <a:t>IBM IoT</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Twitter:  </a:t>
            </a:r>
            <a:r>
              <a:rPr lang="en-US" sz="1600" dirty="0">
                <a:solidFill>
                  <a:schemeClr val="bg1">
                    <a:lumMod val="50000"/>
                  </a:schemeClr>
                </a:solidFill>
                <a:hlinkClick r:id="rId5"/>
              </a:rPr>
              <a:t>IBMIoT</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LinkedIn:  </a:t>
            </a:r>
            <a:r>
              <a:rPr lang="en-US" sz="1600" dirty="0">
                <a:solidFill>
                  <a:schemeClr val="bg1">
                    <a:lumMod val="50000"/>
                  </a:schemeClr>
                </a:solidFill>
                <a:hlinkClick r:id="rId6"/>
              </a:rPr>
              <a:t>IBM Internet of Things</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Google+:  </a:t>
            </a:r>
            <a:r>
              <a:rPr lang="en-US" sz="1600" dirty="0">
                <a:solidFill>
                  <a:schemeClr val="bg1">
                    <a:lumMod val="50000"/>
                  </a:schemeClr>
                </a:solidFill>
                <a:hlinkClick r:id="rId7"/>
              </a:rPr>
              <a:t>IBM Internet of Things</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IBM Center for Applied Insights blog:  </a:t>
            </a:r>
            <a:r>
              <a:rPr lang="en-US" sz="1600" dirty="0">
                <a:solidFill>
                  <a:schemeClr val="bg1">
                    <a:lumMod val="50000"/>
                  </a:schemeClr>
                </a:solidFill>
                <a:hlinkClick r:id="rId8"/>
              </a:rPr>
              <a:t>Posts tagged IoT</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err="1">
                <a:solidFill>
                  <a:schemeClr val="bg1">
                    <a:lumMod val="50000"/>
                  </a:schemeClr>
                </a:solidFill>
              </a:rPr>
              <a:t>DeveloperWorks</a:t>
            </a:r>
            <a:r>
              <a:rPr lang="en-US" sz="1600" dirty="0">
                <a:solidFill>
                  <a:schemeClr val="bg1">
                    <a:lumMod val="50000"/>
                  </a:schemeClr>
                </a:solidFill>
              </a:rPr>
              <a:t> Community: </a:t>
            </a:r>
            <a:r>
              <a:rPr lang="en-US" sz="1600" dirty="0">
                <a:solidFill>
                  <a:schemeClr val="bg1">
                    <a:lumMod val="50000"/>
                  </a:schemeClr>
                </a:solidFill>
                <a:hlinkClick r:id="rId9"/>
              </a:rPr>
              <a:t>IoT Foundation</a:t>
            </a:r>
            <a:r>
              <a:rPr lang="en-US" sz="1600" dirty="0">
                <a:solidFill>
                  <a:schemeClr val="bg1">
                    <a:lumMod val="50000"/>
                  </a:schemeClr>
                </a:solidFill>
              </a:rPr>
              <a:t> / Blog Search: </a:t>
            </a:r>
            <a:r>
              <a:rPr lang="en-US" sz="1600" dirty="0">
                <a:solidFill>
                  <a:schemeClr val="bg1">
                    <a:lumMod val="50000"/>
                  </a:schemeClr>
                </a:solidFill>
                <a:hlinkClick r:id="rId10"/>
              </a:rPr>
              <a:t>Internet of Things</a:t>
            </a:r>
            <a:endParaRPr lang="en-US" sz="1600" dirty="0">
              <a:solidFill>
                <a:schemeClr val="bg1">
                  <a:lumMod val="50000"/>
                </a:schemeClr>
              </a:solidFill>
            </a:endParaRPr>
          </a:p>
          <a:p>
            <a:pPr marL="285750" indent="-285750">
              <a:spcBef>
                <a:spcPts val="1200"/>
              </a:spcBef>
              <a:buFont typeface="Wingdings" panose="05000000000000000000" pitchFamily="2" charset="2"/>
              <a:buChar char="§"/>
            </a:pPr>
            <a:r>
              <a:rPr lang="en-US" sz="1600" dirty="0">
                <a:solidFill>
                  <a:schemeClr val="bg1">
                    <a:lumMod val="50000"/>
                  </a:schemeClr>
                </a:solidFill>
              </a:rPr>
              <a:t>Big Data &amp; Analytics Hub:  </a:t>
            </a:r>
            <a:r>
              <a:rPr lang="en-US" sz="1600" dirty="0">
                <a:solidFill>
                  <a:schemeClr val="bg1">
                    <a:lumMod val="50000"/>
                  </a:schemeClr>
                </a:solidFill>
                <a:hlinkClick r:id="rId11"/>
              </a:rPr>
              <a:t>Internet of Things blogs</a:t>
            </a:r>
            <a:endParaRPr lang="en-US" sz="1600" dirty="0">
              <a:solidFill>
                <a:schemeClr val="bg1">
                  <a:lumMod val="50000"/>
                </a:schemeClr>
              </a:solidFill>
            </a:endParaRPr>
          </a:p>
        </p:txBody>
      </p:sp>
      <p:sp>
        <p:nvSpPr>
          <p:cNvPr id="4" name="Rectangle 3"/>
          <p:cNvSpPr/>
          <p:nvPr/>
        </p:nvSpPr>
        <p:spPr>
          <a:xfrm>
            <a:off x="5182997" y="3527303"/>
            <a:ext cx="1312988" cy="258532"/>
          </a:xfrm>
          <a:prstGeom prst="rect">
            <a:avLst/>
          </a:prstGeom>
        </p:spPr>
        <p:txBody>
          <a:bodyPr wrap="none">
            <a:spAutoFit/>
          </a:bodyPr>
          <a:lstStyle/>
          <a:p>
            <a:pPr>
              <a:spcBef>
                <a:spcPts val="1200"/>
              </a:spcBef>
            </a:pPr>
            <a:r>
              <a:rPr lang="en-US" sz="1200" dirty="0">
                <a:solidFill>
                  <a:schemeClr val="bg1">
                    <a:lumMod val="50000"/>
                  </a:schemeClr>
                </a:solidFill>
              </a:rPr>
              <a:t>Twitter:  </a:t>
            </a:r>
            <a:r>
              <a:rPr lang="en-US" sz="1200" dirty="0">
                <a:solidFill>
                  <a:schemeClr val="bg1">
                    <a:lumMod val="50000"/>
                  </a:schemeClr>
                </a:solidFill>
                <a:hlinkClick r:id="rId5"/>
              </a:rPr>
              <a:t>IBMIoT</a:t>
            </a:r>
            <a:endParaRPr lang="en-US" sz="1200" dirty="0">
              <a:solidFill>
                <a:schemeClr val="bg1">
                  <a:lumMod val="50000"/>
                </a:schemeClr>
              </a:solidFill>
            </a:endParaRPr>
          </a:p>
        </p:txBody>
      </p:sp>
      <p:sp>
        <p:nvSpPr>
          <p:cNvPr id="14"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
        <p:nvSpPr>
          <p:cNvPr id="16"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Internet of Things Trend Report, 2017       (External Version)</a:t>
            </a:r>
          </a:p>
        </p:txBody>
      </p:sp>
      <p:sp>
        <p:nvSpPr>
          <p:cNvPr id="17" name="Oval 10">
            <a:hlinkClick r:id="" action="ppaction://noaction"/>
          </p:cNvPr>
          <p:cNvSpPr>
            <a:spLocks noChangeArrowheads="1"/>
          </p:cNvSpPr>
          <p:nvPr/>
        </p:nvSpPr>
        <p:spPr bwMode="auto">
          <a:xfrm>
            <a:off x="283464" y="8626"/>
            <a:ext cx="2355721" cy="243192"/>
          </a:xfrm>
          <a:prstGeom prst="rect">
            <a:avLst/>
          </a:prstGeom>
          <a:solidFill>
            <a:srgbClr val="00B050"/>
          </a:solidFill>
          <a:ln w="25400">
            <a:noFill/>
            <a:round/>
            <a:headEnd/>
            <a:tailEnd/>
          </a:ln>
          <a:extLst/>
        </p:spPr>
        <p:txBody>
          <a:bodyPr lIns="91440" tIns="91440" rIns="91440" bIns="91440" anchor="ctr"/>
          <a:lstStyle/>
          <a:p>
            <a:pPr>
              <a:lnSpc>
                <a:spcPct val="100000"/>
              </a:lnSpc>
              <a:spcBef>
                <a:spcPts val="600"/>
              </a:spcBef>
            </a:pPr>
            <a:r>
              <a:rPr lang="en-US" sz="1100" b="1" dirty="0">
                <a:solidFill>
                  <a:srgbClr val="FFFFFF"/>
                </a:solidFill>
              </a:rPr>
              <a:t>Important Links</a:t>
            </a:r>
          </a:p>
        </p:txBody>
      </p:sp>
      <p:sp>
        <p:nvSpPr>
          <p:cNvPr id="3" name="Rectangle 2"/>
          <p:cNvSpPr/>
          <p:nvPr/>
        </p:nvSpPr>
        <p:spPr>
          <a:xfrm>
            <a:off x="4993935" y="1103400"/>
            <a:ext cx="3825086" cy="1720471"/>
          </a:xfrm>
          <a:prstGeom prst="rect">
            <a:avLst/>
          </a:prstGeom>
        </p:spPr>
        <p:txBody>
          <a:bodyPr wrap="none">
            <a:spAutoFit/>
          </a:bodyPr>
          <a:lstStyle/>
          <a:p>
            <a:pPr>
              <a:spcBef>
                <a:spcPts val="1200"/>
              </a:spcBef>
            </a:pPr>
            <a:r>
              <a:rPr lang="en-US" sz="1200" dirty="0">
                <a:solidFill>
                  <a:schemeClr val="bg1">
                    <a:lumMod val="50000"/>
                  </a:schemeClr>
                </a:solidFill>
              </a:rPr>
              <a:t>Example posts on the IBM </a:t>
            </a:r>
            <a:r>
              <a:rPr lang="en-US" sz="1200" dirty="0">
                <a:solidFill>
                  <a:schemeClr val="bg1">
                    <a:lumMod val="50000"/>
                  </a:schemeClr>
                </a:solidFill>
                <a:hlinkClick r:id="rId3"/>
              </a:rPr>
              <a:t>IoT Blog</a:t>
            </a:r>
            <a:endParaRPr lang="en-US" sz="1200" dirty="0">
              <a:solidFill>
                <a:schemeClr val="bg1">
                  <a:lumMod val="50000"/>
                </a:schemeClr>
              </a:solidFill>
            </a:endParaRPr>
          </a:p>
          <a:p>
            <a:pPr marL="171450" indent="-171450">
              <a:spcBef>
                <a:spcPts val="1200"/>
              </a:spcBef>
              <a:buFont typeface="Arial" panose="020B0604020202020204" pitchFamily="34" charset="0"/>
              <a:buChar char="•"/>
            </a:pPr>
            <a:r>
              <a:rPr lang="en-US" sz="1000" u="sng" dirty="0">
                <a:hlinkClick r:id="rId12"/>
              </a:rPr>
              <a:t>Watson IoT Headquarters in Munich: A hive for innovation</a:t>
            </a:r>
            <a:endParaRPr lang="en-US" sz="1000" dirty="0"/>
          </a:p>
          <a:p>
            <a:pPr marL="171450" indent="-171450">
              <a:spcBef>
                <a:spcPts val="1200"/>
              </a:spcBef>
              <a:buFont typeface="Arial" panose="020B0604020202020204" pitchFamily="34" charset="0"/>
              <a:buChar char="•"/>
            </a:pPr>
            <a:r>
              <a:rPr lang="en-US" sz="1000" u="sng" dirty="0">
                <a:hlinkClick r:id="rId13"/>
              </a:rPr>
              <a:t>IoT security: What are the keys to protecting the castle 24×7?</a:t>
            </a:r>
            <a:endParaRPr lang="en-US" sz="1000" dirty="0"/>
          </a:p>
          <a:p>
            <a:pPr marL="171450" indent="-171450">
              <a:spcBef>
                <a:spcPts val="1200"/>
              </a:spcBef>
              <a:buFont typeface="Arial" panose="020B0604020202020204" pitchFamily="34" charset="0"/>
              <a:buChar char="•"/>
            </a:pPr>
            <a:r>
              <a:rPr lang="en-US" sz="1000" dirty="0">
                <a:hlinkClick r:id="rId14"/>
              </a:rPr>
              <a:t>The Watson IoT Global Headquarters is open</a:t>
            </a:r>
            <a:endParaRPr lang="en-US" sz="1000" dirty="0"/>
          </a:p>
          <a:p>
            <a:pPr marL="171450" indent="-171450">
              <a:spcBef>
                <a:spcPts val="1200"/>
              </a:spcBef>
              <a:buFont typeface="Arial" panose="020B0604020202020204" pitchFamily="34" charset="0"/>
              <a:buChar char="•"/>
            </a:pPr>
            <a:r>
              <a:rPr lang="en-US" sz="1000" dirty="0">
                <a:hlinkClick r:id="rId15"/>
              </a:rPr>
              <a:t>Blockchain means big changes for IoT: Are you ready?</a:t>
            </a:r>
            <a:endParaRPr lang="en-US" sz="1000" dirty="0"/>
          </a:p>
          <a:p>
            <a:pPr marL="171450" indent="-171450">
              <a:spcBef>
                <a:spcPts val="1200"/>
              </a:spcBef>
              <a:buFont typeface="Arial" panose="020B0604020202020204" pitchFamily="34" charset="0"/>
              <a:buChar char="•"/>
            </a:pPr>
            <a:r>
              <a:rPr lang="en-US" sz="1000" dirty="0">
                <a:hlinkClick r:id="rId16"/>
              </a:rPr>
              <a:t>A framework for Industry 4.0</a:t>
            </a:r>
            <a:endParaRPr lang="en-US" sz="1000" dirty="0"/>
          </a:p>
        </p:txBody>
      </p:sp>
      <p:pic>
        <p:nvPicPr>
          <p:cNvPr id="6" name="Picture 5"/>
          <p:cNvPicPr>
            <a:picLocks noChangeAspect="1"/>
          </p:cNvPicPr>
          <p:nvPr/>
        </p:nvPicPr>
        <p:blipFill>
          <a:blip r:embed="rId17"/>
          <a:stretch>
            <a:fillRect/>
          </a:stretch>
        </p:blipFill>
        <p:spPr>
          <a:xfrm>
            <a:off x="5182997" y="3817585"/>
            <a:ext cx="2957385" cy="1686664"/>
          </a:xfrm>
          <a:prstGeom prst="rect">
            <a:avLst/>
          </a:prstGeom>
          <a:ln>
            <a:solidFill>
              <a:schemeClr val="tx2"/>
            </a:solidFill>
          </a:ln>
        </p:spPr>
      </p:pic>
    </p:spTree>
    <p:extLst>
      <p:ext uri="{BB962C8B-B14F-4D97-AF65-F5344CB8AC3E}">
        <p14:creationId xmlns:p14="http://schemas.microsoft.com/office/powerpoint/2010/main" val="195710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28613" y="396667"/>
            <a:ext cx="8582025" cy="639763"/>
          </a:xfrm>
        </p:spPr>
        <p:txBody>
          <a:bodyPr/>
          <a:lstStyle/>
          <a:p>
            <a:r>
              <a:rPr lang="en-US" dirty="0"/>
              <a:t>More Insights on Technology Trends are Available</a:t>
            </a:r>
          </a:p>
        </p:txBody>
      </p:sp>
      <p:sp>
        <p:nvSpPr>
          <p:cNvPr id="21507" name="Slide Number Placeholder 3"/>
          <p:cNvSpPr>
            <a:spLocks noGrp="1"/>
          </p:cNvSpPr>
          <p:nvPr>
            <p:ph type="sldNum" sz="quarter" idx="10"/>
          </p:nvPr>
        </p:nvSpPr>
        <p:spPr>
          <a:noFill/>
        </p:spPr>
        <p:txBody>
          <a:bodyPr/>
          <a:lstStyle/>
          <a:p>
            <a:fld id="{E8D311C4-C16D-485C-B6F3-2DB085EDA8B9}" type="slidenum">
              <a:rPr lang="en-US"/>
              <a:pPr/>
              <a:t>14</a:t>
            </a:fld>
            <a:endParaRPr lang="en-US"/>
          </a:p>
        </p:txBody>
      </p:sp>
      <p:sp>
        <p:nvSpPr>
          <p:cNvPr id="12" name="Rectangle 3"/>
          <p:cNvSpPr>
            <a:spLocks noGrp="1" noChangeArrowheads="1"/>
          </p:cNvSpPr>
          <p:nvPr>
            <p:ph idx="1"/>
          </p:nvPr>
        </p:nvSpPr>
        <p:spPr>
          <a:xfrm>
            <a:off x="365919" y="2460385"/>
            <a:ext cx="7576005" cy="2620849"/>
          </a:xfrm>
        </p:spPr>
        <p:txBody>
          <a:bodyPr/>
          <a:lstStyle/>
          <a:p>
            <a:pPr marL="9525" indent="0">
              <a:spcBef>
                <a:spcPts val="300"/>
              </a:spcBef>
              <a:buNone/>
              <a:defRPr/>
            </a:pPr>
            <a:r>
              <a:rPr lang="en-US" dirty="0">
                <a:solidFill>
                  <a:schemeClr val="tx1"/>
                </a:solidFill>
              </a:rPr>
              <a:t>Other slide decks in this Trend Report series have been posted to </a:t>
            </a:r>
            <a:r>
              <a:rPr lang="en-US" dirty="0" err="1">
                <a:solidFill>
                  <a:schemeClr val="tx1"/>
                </a:solidFill>
                <a:hlinkClick r:id="rId3"/>
              </a:rPr>
              <a:t>Slideshare</a:t>
            </a:r>
            <a:endParaRPr lang="en-US" dirty="0">
              <a:solidFill>
                <a:schemeClr val="tx1"/>
              </a:solidFill>
            </a:endParaRPr>
          </a:p>
          <a:p>
            <a:pPr marL="9525" indent="0">
              <a:spcBef>
                <a:spcPts val="300"/>
              </a:spcBef>
              <a:buNone/>
              <a:defRPr/>
            </a:pPr>
            <a:endParaRPr lang="en-US" dirty="0">
              <a:solidFill>
                <a:schemeClr val="tx1"/>
              </a:solidFill>
            </a:endParaRPr>
          </a:p>
          <a:p>
            <a:pPr marL="9525" indent="0">
              <a:spcBef>
                <a:spcPts val="300"/>
              </a:spcBef>
              <a:buNone/>
              <a:defRPr/>
            </a:pPr>
            <a:r>
              <a:rPr lang="en-US" dirty="0">
                <a:solidFill>
                  <a:schemeClr val="tx1"/>
                </a:solidFill>
              </a:rPr>
              <a:t>You are also invited to check out the following IBM websites and resources</a:t>
            </a:r>
          </a:p>
          <a:p>
            <a:pPr lvl="1">
              <a:spcBef>
                <a:spcPts val="300"/>
              </a:spcBef>
              <a:defRPr/>
            </a:pPr>
            <a:r>
              <a:rPr lang="en-US" sz="1600" dirty="0">
                <a:solidFill>
                  <a:schemeClr val="tx1"/>
                </a:solidFill>
              </a:rPr>
              <a:t>IBM </a:t>
            </a:r>
            <a:r>
              <a:rPr lang="en-US" sz="1600" dirty="0">
                <a:solidFill>
                  <a:schemeClr val="tx1"/>
                </a:solidFill>
                <a:hlinkClick r:id="rId4"/>
              </a:rPr>
              <a:t>Academy of Technology</a:t>
            </a:r>
            <a:endParaRPr lang="en-US" sz="1600" dirty="0">
              <a:solidFill>
                <a:schemeClr val="tx1"/>
              </a:solidFill>
            </a:endParaRPr>
          </a:p>
          <a:p>
            <a:pPr lvl="1">
              <a:spcBef>
                <a:spcPts val="300"/>
              </a:spcBef>
              <a:defRPr/>
            </a:pPr>
            <a:r>
              <a:rPr lang="en-US" sz="1600" dirty="0">
                <a:solidFill>
                  <a:schemeClr val="tx1"/>
                </a:solidFill>
              </a:rPr>
              <a:t>IBM </a:t>
            </a:r>
            <a:r>
              <a:rPr lang="en-US" sz="1600" dirty="0">
                <a:solidFill>
                  <a:schemeClr val="tx1"/>
                </a:solidFill>
                <a:hlinkClick r:id="rId5"/>
              </a:rPr>
              <a:t>Institute for Business Value</a:t>
            </a:r>
            <a:endParaRPr lang="en-US" sz="1600" dirty="0">
              <a:solidFill>
                <a:schemeClr val="tx1"/>
              </a:solidFill>
            </a:endParaRPr>
          </a:p>
          <a:p>
            <a:pPr lvl="1">
              <a:spcBef>
                <a:spcPts val="300"/>
              </a:spcBef>
              <a:defRPr/>
            </a:pPr>
            <a:r>
              <a:rPr lang="en-US" sz="1600" dirty="0">
                <a:solidFill>
                  <a:schemeClr val="tx1"/>
                </a:solidFill>
              </a:rPr>
              <a:t>IBM </a:t>
            </a:r>
            <a:r>
              <a:rPr lang="en-US" sz="1600" dirty="0">
                <a:solidFill>
                  <a:schemeClr val="tx1"/>
                </a:solidFill>
                <a:hlinkClick r:id="rId6"/>
              </a:rPr>
              <a:t>Research</a:t>
            </a:r>
            <a:r>
              <a:rPr lang="en-US" sz="1600" dirty="0">
                <a:solidFill>
                  <a:schemeClr val="tx1"/>
                </a:solidFill>
              </a:rPr>
              <a:t> and </a:t>
            </a:r>
            <a:r>
              <a:rPr lang="en-US" sz="1600" dirty="0">
                <a:solidFill>
                  <a:schemeClr val="tx1"/>
                </a:solidFill>
                <a:hlinkClick r:id="rId7"/>
              </a:rPr>
              <a:t>Research News</a:t>
            </a:r>
            <a:r>
              <a:rPr lang="en-US" sz="1600" dirty="0">
                <a:solidFill>
                  <a:schemeClr val="tx1"/>
                </a:solidFill>
              </a:rPr>
              <a:t> and  </a:t>
            </a:r>
            <a:r>
              <a:rPr lang="en-US" sz="1600" dirty="0">
                <a:solidFill>
                  <a:schemeClr val="tx1"/>
                </a:solidFill>
                <a:hlinkClick r:id="rId8"/>
              </a:rPr>
              <a:t>5 in 5</a:t>
            </a:r>
            <a:endParaRPr lang="en-US" sz="1600" dirty="0">
              <a:solidFill>
                <a:schemeClr val="tx1"/>
              </a:solidFill>
            </a:endParaRPr>
          </a:p>
          <a:p>
            <a:pPr lvl="1">
              <a:spcBef>
                <a:spcPts val="300"/>
              </a:spcBef>
              <a:defRPr/>
            </a:pPr>
            <a:r>
              <a:rPr lang="en-US" sz="1600" dirty="0">
                <a:solidFill>
                  <a:schemeClr val="tx1"/>
                </a:solidFill>
              </a:rPr>
              <a:t>IBM’s </a:t>
            </a:r>
            <a:r>
              <a:rPr lang="en-US" sz="1600" dirty="0">
                <a:solidFill>
                  <a:schemeClr val="tx1"/>
                </a:solidFill>
                <a:hlinkClick r:id="rId9"/>
              </a:rPr>
              <a:t>THINK blog</a:t>
            </a:r>
            <a:endParaRPr lang="en-US" sz="1600" dirty="0">
              <a:solidFill>
                <a:schemeClr val="tx1"/>
              </a:solidFill>
            </a:endParaRPr>
          </a:p>
          <a:p>
            <a:pPr lvl="1">
              <a:spcBef>
                <a:spcPts val="300"/>
              </a:spcBef>
              <a:defRPr/>
            </a:pPr>
            <a:r>
              <a:rPr lang="en-US" sz="1600" dirty="0">
                <a:solidFill>
                  <a:schemeClr val="tx1"/>
                </a:solidFill>
              </a:rPr>
              <a:t>IBM </a:t>
            </a:r>
            <a:r>
              <a:rPr lang="en-US" sz="1600" dirty="0">
                <a:solidFill>
                  <a:schemeClr val="tx1"/>
                </a:solidFill>
                <a:hlinkClick r:id="rId10"/>
              </a:rPr>
              <a:t>Think Academy on YouTube</a:t>
            </a:r>
            <a:endParaRPr lang="en-US" dirty="0">
              <a:solidFill>
                <a:schemeClr val="tx1"/>
              </a:solidFill>
            </a:endParaRPr>
          </a:p>
        </p:txBody>
      </p:sp>
      <p:sp>
        <p:nvSpPr>
          <p:cNvPr id="10" name="Footer Placeholder 2"/>
          <p:cNvSpPr>
            <a:spLocks noGrp="1"/>
          </p:cNvSpPr>
          <p:nvPr>
            <p:ph type="ftr" sz="quarter" idx="11"/>
          </p:nvPr>
        </p:nvSpPr>
        <p:spPr>
          <a:xfrm>
            <a:off x="655639" y="6537325"/>
            <a:ext cx="6948487" cy="184150"/>
          </a:xfrm>
        </p:spPr>
        <p:txBody>
          <a:bodyPr/>
          <a:lstStyle/>
          <a:p>
            <a:pPr>
              <a:defRPr/>
            </a:pPr>
            <a:r>
              <a:rPr lang="en-US"/>
              <a:t> </a:t>
            </a:r>
            <a:endParaRPr lang="en-US" dirty="0"/>
          </a:p>
        </p:txBody>
      </p:sp>
      <p:sp>
        <p:nvSpPr>
          <p:cNvPr id="9"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
        <p:nvSpPr>
          <p:cNvPr id="15"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Internet of Things Trend Report, 2017       (External Version)</a:t>
            </a:r>
          </a:p>
        </p:txBody>
      </p:sp>
      <p:sp>
        <p:nvSpPr>
          <p:cNvPr id="16" name="Oval 10">
            <a:hlinkClick r:id="" action="ppaction://noaction"/>
          </p:cNvPr>
          <p:cNvSpPr>
            <a:spLocks noChangeArrowheads="1"/>
          </p:cNvSpPr>
          <p:nvPr/>
        </p:nvSpPr>
        <p:spPr bwMode="auto">
          <a:xfrm>
            <a:off x="283464" y="8626"/>
            <a:ext cx="2355721" cy="243192"/>
          </a:xfrm>
          <a:prstGeom prst="rect">
            <a:avLst/>
          </a:prstGeom>
          <a:solidFill>
            <a:srgbClr val="00B050"/>
          </a:solidFill>
          <a:ln w="25400">
            <a:noFill/>
            <a:round/>
            <a:headEnd/>
            <a:tailEnd/>
          </a:ln>
          <a:extLst/>
        </p:spPr>
        <p:txBody>
          <a:bodyPr lIns="91440" tIns="91440" rIns="91440" bIns="91440" anchor="ctr"/>
          <a:lstStyle/>
          <a:p>
            <a:pPr>
              <a:lnSpc>
                <a:spcPct val="100000"/>
              </a:lnSpc>
              <a:spcBef>
                <a:spcPts val="600"/>
              </a:spcBef>
            </a:pPr>
            <a:r>
              <a:rPr lang="en-US" sz="1100" b="1" dirty="0">
                <a:solidFill>
                  <a:srgbClr val="FFFFFF"/>
                </a:solidFill>
              </a:rPr>
              <a:t>Important Links</a:t>
            </a:r>
          </a:p>
        </p:txBody>
      </p:sp>
    </p:spTree>
    <p:extLst>
      <p:ext uri="{BB962C8B-B14F-4D97-AF65-F5344CB8AC3E}">
        <p14:creationId xmlns:p14="http://schemas.microsoft.com/office/powerpoint/2010/main" val="118552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p:nvPr>
        </p:nvSpPr>
        <p:spPr>
          <a:xfrm>
            <a:off x="365919" y="382214"/>
            <a:ext cx="8597172" cy="397032"/>
          </a:xfrm>
        </p:spPr>
        <p:txBody>
          <a:bodyPr/>
          <a:lstStyle/>
          <a:p>
            <a:r>
              <a:rPr lang="en-US" dirty="0"/>
              <a:t>About This Trend Report  </a:t>
            </a:r>
          </a:p>
        </p:txBody>
      </p:sp>
      <p:sp>
        <p:nvSpPr>
          <p:cNvPr id="6"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
        <p:nvSpPr>
          <p:cNvPr id="8" name="Rectangle 3"/>
          <p:cNvSpPr>
            <a:spLocks noGrp="1" noChangeArrowheads="1"/>
          </p:cNvSpPr>
          <p:nvPr>
            <p:ph type="body" sz="half" idx="1"/>
          </p:nvPr>
        </p:nvSpPr>
        <p:spPr>
          <a:xfrm>
            <a:off x="365919" y="1180796"/>
            <a:ext cx="7305265" cy="4937760"/>
          </a:xfrm>
        </p:spPr>
        <p:txBody>
          <a:bodyPr/>
          <a:lstStyle/>
          <a:p>
            <a:pPr>
              <a:spcBef>
                <a:spcPts val="1200"/>
              </a:spcBef>
              <a:defRPr/>
            </a:pPr>
            <a:r>
              <a:rPr lang="en-US" b="1" dirty="0"/>
              <a:t>Purpose:  </a:t>
            </a:r>
            <a:r>
              <a:rPr lang="en-US" dirty="0"/>
              <a:t>The slides provide an overview on the Internet of Things (IoT) trend</a:t>
            </a:r>
          </a:p>
          <a:p>
            <a:pPr>
              <a:spcBef>
                <a:spcPts val="1200"/>
              </a:spcBef>
              <a:defRPr/>
            </a:pPr>
            <a:r>
              <a:rPr lang="en-US" b="1" dirty="0"/>
              <a:t>Content:  </a:t>
            </a:r>
            <a:r>
              <a:rPr lang="en-US" dirty="0"/>
              <a:t>Summary information about IoT marketplace insights, including trends drivers, spending trends, industry business cases, and adoption challenges.  Also included are links to additional resources.   </a:t>
            </a:r>
          </a:p>
          <a:p>
            <a:pPr>
              <a:spcBef>
                <a:spcPts val="1200"/>
              </a:spcBef>
              <a:defRPr/>
            </a:pPr>
            <a:r>
              <a:rPr lang="en-US" b="1" dirty="0"/>
              <a:t>How To Use This Report:</a:t>
            </a:r>
            <a:r>
              <a:rPr lang="en-US" dirty="0"/>
              <a:t>  This report is best read/studied and used as a learning document.  You may want to view the slides in slideshow mode so you can easily follow the links </a:t>
            </a:r>
          </a:p>
          <a:p>
            <a:pPr>
              <a:spcBef>
                <a:spcPts val="1200"/>
              </a:spcBef>
              <a:defRPr/>
            </a:pPr>
            <a:r>
              <a:rPr lang="en-US" b="1" dirty="0"/>
              <a:t>Available on </a:t>
            </a:r>
            <a:r>
              <a:rPr lang="en-US" b="1" dirty="0" err="1"/>
              <a:t>Slideshare</a:t>
            </a:r>
            <a:r>
              <a:rPr lang="en-US" b="1" dirty="0"/>
              <a:t>:</a:t>
            </a:r>
            <a:r>
              <a:rPr lang="en-US" dirty="0"/>
              <a:t>  This presentation (and other Trend Reports for 2017) will be available publically on </a:t>
            </a:r>
            <a:r>
              <a:rPr lang="en-US" dirty="0" err="1"/>
              <a:t>Slideshare</a:t>
            </a:r>
            <a:r>
              <a:rPr lang="en-US" dirty="0"/>
              <a:t> at </a:t>
            </a:r>
            <a:r>
              <a:rPr lang="en-US" dirty="0">
                <a:hlinkClick r:id="rId3"/>
              </a:rPr>
              <a:t>http://www.slideshare.net/horizonwatching</a:t>
            </a:r>
            <a:endParaRPr lang="en-US" dirty="0"/>
          </a:p>
          <a:p>
            <a:pPr>
              <a:spcBef>
                <a:spcPts val="1200"/>
              </a:spcBef>
              <a:defRPr/>
            </a:pPr>
            <a:r>
              <a:rPr lang="en-US" i="1" kern="1200" dirty="0">
                <a:latin typeface="Arial" charset="0"/>
                <a:cs typeface="Arial" charset="0"/>
              </a:rPr>
              <a:t>Please Note: This report is based on internal IBM analysis and is not meant to be a statement of direction by IBM nor is IBM committing to any particular technology or solution.</a:t>
            </a:r>
          </a:p>
        </p:txBody>
      </p:sp>
      <p:sp>
        <p:nvSpPr>
          <p:cNvPr id="2" name="Slide Number Placeholder 1"/>
          <p:cNvSpPr>
            <a:spLocks noGrp="1"/>
          </p:cNvSpPr>
          <p:nvPr>
            <p:ph type="sldNum" sz="quarter" idx="10"/>
          </p:nvPr>
        </p:nvSpPr>
        <p:spPr>
          <a:xfrm>
            <a:off x="328614" y="6524625"/>
            <a:ext cx="220662" cy="228600"/>
          </a:xfrm>
        </p:spPr>
        <p:txBody>
          <a:bodyPr/>
          <a:lstStyle/>
          <a:p>
            <a:pPr>
              <a:defRPr/>
            </a:pPr>
            <a:fld id="{21CA715F-D497-4635-8F00-8882F3EE530A}" type="slidenum">
              <a:rPr lang="en-US" smtClean="0"/>
              <a:pPr>
                <a:defRPr/>
              </a:pPr>
              <a:t>2</a:t>
            </a:fld>
            <a:endParaRPr lang="en-US" dirty="0"/>
          </a:p>
        </p:txBody>
      </p:sp>
      <p:sp>
        <p:nvSpPr>
          <p:cNvPr id="3" name="Footer Placeholder 2"/>
          <p:cNvSpPr>
            <a:spLocks noGrp="1"/>
          </p:cNvSpPr>
          <p:nvPr>
            <p:ph type="ftr" sz="quarter" idx="11"/>
          </p:nvPr>
        </p:nvSpPr>
        <p:spPr/>
        <p:txBody>
          <a:bodyPr/>
          <a:lstStyle/>
          <a:p>
            <a:pPr>
              <a:defRPr/>
            </a:pPr>
            <a:r>
              <a:rPr lang="en-US"/>
              <a:t> </a:t>
            </a:r>
            <a:endParaRPr lang="en-US" dirty="0"/>
          </a:p>
        </p:txBody>
      </p:sp>
      <p:sp>
        <p:nvSpPr>
          <p:cNvPr id="9"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Internet of Things Trend Report, 2017       (External Version)</a:t>
            </a:r>
          </a:p>
        </p:txBody>
      </p:sp>
    </p:spTree>
    <p:extLst>
      <p:ext uri="{BB962C8B-B14F-4D97-AF65-F5344CB8AC3E}">
        <p14:creationId xmlns:p14="http://schemas.microsoft.com/office/powerpoint/2010/main" val="291037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8613" y="385776"/>
            <a:ext cx="8582025" cy="775597"/>
          </a:xfrm>
        </p:spPr>
        <p:txBody>
          <a:bodyPr/>
          <a:lstStyle/>
          <a:p>
            <a:r>
              <a:rPr lang="en-US" dirty="0"/>
              <a:t>IoT can reinvent processes, enable new offerings, and change how businesses engage with customers</a:t>
            </a:r>
          </a:p>
        </p:txBody>
      </p:sp>
      <p:sp>
        <p:nvSpPr>
          <p:cNvPr id="9" name="Content Placeholder 8"/>
          <p:cNvSpPr>
            <a:spLocks noGrp="1"/>
          </p:cNvSpPr>
          <p:nvPr>
            <p:ph idx="1"/>
          </p:nvPr>
        </p:nvSpPr>
        <p:spPr>
          <a:xfrm>
            <a:off x="328613" y="1439235"/>
            <a:ext cx="4635929" cy="4673476"/>
          </a:xfrm>
        </p:spPr>
        <p:txBody>
          <a:bodyPr/>
          <a:lstStyle/>
          <a:p>
            <a:pPr marL="301752" indent="-301752">
              <a:spcBef>
                <a:spcPts val="1800"/>
              </a:spcBef>
              <a:buFont typeface="+mj-lt"/>
              <a:buAutoNum type="arabicPeriod"/>
            </a:pPr>
            <a:r>
              <a:rPr lang="en-US" sz="1400" b="1" dirty="0" err="1"/>
              <a:t>IoT’s</a:t>
            </a:r>
            <a:r>
              <a:rPr lang="en-US" sz="1400" b="1" dirty="0"/>
              <a:t> integration with business is key. </a:t>
            </a:r>
            <a:r>
              <a:rPr lang="en-US" sz="1400" dirty="0"/>
              <a:t>How well vendors integrate platform capabilities to achieve buyers most desired business outcomes is the most important factor in choosing an IoT platform vendor. Expect vendor messaging to align around achieving outcomes.</a:t>
            </a:r>
          </a:p>
          <a:p>
            <a:pPr marL="301752" indent="-301752">
              <a:spcBef>
                <a:spcPts val="1800"/>
              </a:spcBef>
              <a:buFont typeface="+mj-lt"/>
              <a:buAutoNum type="arabicPeriod"/>
            </a:pPr>
            <a:r>
              <a:rPr lang="en-US" sz="1400" b="1" dirty="0"/>
              <a:t>Software and Services enable transformation. </a:t>
            </a:r>
            <a:r>
              <a:rPr lang="en-US" sz="1400" dirty="0"/>
              <a:t>As the battle for scale commoditizes IoT platforms, vendors differentiate through analytics and services that provide insights into buyers’ business problems. Expect mergers and acquisitions to fill in vendors’ spectrums of end-to-end horizontal and industry specific IoT solutions. </a:t>
            </a:r>
          </a:p>
          <a:p>
            <a:pPr marL="301752" indent="-301752">
              <a:spcBef>
                <a:spcPts val="1800"/>
              </a:spcBef>
              <a:buFont typeface="+mj-lt"/>
              <a:buAutoNum type="arabicPeriod"/>
            </a:pPr>
            <a:r>
              <a:rPr lang="en-US" sz="1400" b="1" dirty="0"/>
              <a:t>A nascent market matures into adolescence. </a:t>
            </a:r>
            <a:r>
              <a:rPr lang="en-US" sz="1400" dirty="0"/>
              <a:t>IoT buyers report a healthy progression of IoT deployments over the past year. The momentum of multiple IoT related markets, solutions, industries maturing drives additional growth in IoT spending. Expect adoption of new technologies like cognitive and blockchain within IoT use cases.</a:t>
            </a:r>
          </a:p>
        </p:txBody>
      </p:sp>
      <p:sp>
        <p:nvSpPr>
          <p:cNvPr id="5" name="Slide Number Placeholder 4"/>
          <p:cNvSpPr>
            <a:spLocks noGrp="1"/>
          </p:cNvSpPr>
          <p:nvPr>
            <p:ph type="sldNum" sz="quarter" idx="10"/>
          </p:nvPr>
        </p:nvSpPr>
        <p:spPr/>
        <p:txBody>
          <a:bodyPr/>
          <a:lstStyle/>
          <a:p>
            <a:pPr>
              <a:defRPr/>
            </a:pPr>
            <a:fld id="{DF0AB7BE-B912-428A-AF34-A566F6683F24}" type="slidenum">
              <a:rPr lang="en-US" smtClean="0"/>
              <a:pPr>
                <a:defRPr/>
              </a:pPr>
              <a:t>3</a:t>
            </a:fld>
            <a:endParaRPr lang="en-US" dirty="0"/>
          </a:p>
        </p:txBody>
      </p:sp>
      <p:sp>
        <p:nvSpPr>
          <p:cNvPr id="6" name="Footer Placeholder 5"/>
          <p:cNvSpPr>
            <a:spLocks noGrp="1"/>
          </p:cNvSpPr>
          <p:nvPr>
            <p:ph type="ftr" sz="quarter" idx="11"/>
          </p:nvPr>
        </p:nvSpPr>
        <p:spPr/>
        <p:txBody>
          <a:bodyPr/>
          <a:lstStyle/>
          <a:p>
            <a:pPr>
              <a:defRPr/>
            </a:pPr>
            <a:r>
              <a:rPr lang="en-US" dirty="0"/>
              <a:t> </a:t>
            </a:r>
          </a:p>
        </p:txBody>
      </p:sp>
      <p:sp>
        <p:nvSpPr>
          <p:cNvPr id="12" name="Oval 10">
            <a:hlinkClick r:id="rId3" action="ppaction://hlinksldjump"/>
          </p:cNvPr>
          <p:cNvSpPr>
            <a:spLocks noChangeArrowheads="1"/>
          </p:cNvSpPr>
          <p:nvPr/>
        </p:nvSpPr>
        <p:spPr bwMode="auto">
          <a:xfrm>
            <a:off x="267128" y="13409"/>
            <a:ext cx="2355721" cy="244355"/>
          </a:xfrm>
          <a:prstGeom prst="rect">
            <a:avLst/>
          </a:prstGeom>
          <a:solidFill>
            <a:srgbClr val="00649D"/>
          </a:solidFill>
          <a:ln w="25400">
            <a:noFill/>
            <a:round/>
            <a:headEnd/>
            <a:tailEnd/>
          </a:ln>
          <a:extLst/>
        </p:spPr>
        <p:txBody>
          <a:bodyPr lIns="91440" tIns="91440" rIns="91440" bIns="91440" anchor="ctr"/>
          <a:lstStyle/>
          <a:p>
            <a:pPr>
              <a:spcBef>
                <a:spcPts val="600"/>
              </a:spcBef>
            </a:pPr>
            <a:r>
              <a:rPr lang="en-US" sz="1100" b="1" dirty="0">
                <a:solidFill>
                  <a:srgbClr val="FFFFFF"/>
                </a:solidFill>
                <a:ea typeface="ＭＳ Ｐゴシック"/>
              </a:rPr>
              <a:t>Key Insights</a:t>
            </a:r>
          </a:p>
        </p:txBody>
      </p:sp>
      <p:sp>
        <p:nvSpPr>
          <p:cNvPr id="14"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
        <p:nvSpPr>
          <p:cNvPr id="15"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Internet of Things Trend Report, 2017       (External Version)</a:t>
            </a:r>
          </a:p>
        </p:txBody>
      </p:sp>
      <p:pic>
        <p:nvPicPr>
          <p:cNvPr id="3" name="Picture 2"/>
          <p:cNvPicPr>
            <a:picLocks noChangeAspect="1"/>
          </p:cNvPicPr>
          <p:nvPr/>
        </p:nvPicPr>
        <p:blipFill>
          <a:blip r:embed="rId4"/>
          <a:stretch>
            <a:fillRect/>
          </a:stretch>
        </p:blipFill>
        <p:spPr>
          <a:xfrm>
            <a:off x="5852158" y="1766187"/>
            <a:ext cx="2106243" cy="1159826"/>
          </a:xfrm>
          <a:prstGeom prst="rect">
            <a:avLst/>
          </a:prstGeom>
          <a:ln>
            <a:solidFill>
              <a:schemeClr val="accent4">
                <a:lumMod val="50000"/>
              </a:schemeClr>
            </a:solidFill>
          </a:ln>
        </p:spPr>
      </p:pic>
      <p:sp>
        <p:nvSpPr>
          <p:cNvPr id="11" name="Rectangle 10"/>
          <p:cNvSpPr/>
          <p:nvPr/>
        </p:nvSpPr>
        <p:spPr>
          <a:xfrm>
            <a:off x="5728794" y="1369155"/>
            <a:ext cx="2229608" cy="397032"/>
          </a:xfrm>
          <a:prstGeom prst="rect">
            <a:avLst/>
          </a:prstGeom>
        </p:spPr>
        <p:txBody>
          <a:bodyPr wrap="square">
            <a:spAutoFit/>
          </a:bodyPr>
          <a:lstStyle/>
          <a:p>
            <a:r>
              <a:rPr lang="en-US" sz="1100" dirty="0">
                <a:solidFill>
                  <a:schemeClr val="bg1">
                    <a:lumMod val="50000"/>
                  </a:schemeClr>
                </a:solidFill>
              </a:rPr>
              <a:t>Business Insider </a:t>
            </a:r>
            <a:r>
              <a:rPr lang="en-US" sz="1100" dirty="0">
                <a:solidFill>
                  <a:schemeClr val="bg1">
                    <a:lumMod val="50000"/>
                  </a:schemeClr>
                </a:solidFill>
                <a:hlinkClick r:id="rId5"/>
              </a:rPr>
              <a:t>The Internet of Things 2017 Report</a:t>
            </a:r>
            <a:endParaRPr lang="en-US" sz="1050" dirty="0">
              <a:solidFill>
                <a:schemeClr val="bg1">
                  <a:lumMod val="50000"/>
                </a:schemeClr>
              </a:solidFill>
            </a:endParaRPr>
          </a:p>
        </p:txBody>
      </p:sp>
      <p:pic>
        <p:nvPicPr>
          <p:cNvPr id="4" name="Picture 3"/>
          <p:cNvPicPr>
            <a:picLocks noChangeAspect="1"/>
          </p:cNvPicPr>
          <p:nvPr/>
        </p:nvPicPr>
        <p:blipFill>
          <a:blip r:embed="rId6"/>
          <a:stretch>
            <a:fillRect/>
          </a:stretch>
        </p:blipFill>
        <p:spPr>
          <a:xfrm>
            <a:off x="5852158" y="3483326"/>
            <a:ext cx="2110911" cy="1095177"/>
          </a:xfrm>
          <a:prstGeom prst="rect">
            <a:avLst/>
          </a:prstGeom>
          <a:ln>
            <a:solidFill>
              <a:schemeClr val="accent4">
                <a:lumMod val="50000"/>
              </a:schemeClr>
            </a:solidFill>
          </a:ln>
        </p:spPr>
      </p:pic>
      <p:sp>
        <p:nvSpPr>
          <p:cNvPr id="13" name="Rectangle 12"/>
          <p:cNvSpPr/>
          <p:nvPr/>
        </p:nvSpPr>
        <p:spPr>
          <a:xfrm>
            <a:off x="5728794" y="3139411"/>
            <a:ext cx="2727297" cy="397032"/>
          </a:xfrm>
          <a:prstGeom prst="rect">
            <a:avLst/>
          </a:prstGeom>
        </p:spPr>
        <p:txBody>
          <a:bodyPr wrap="square">
            <a:spAutoFit/>
          </a:bodyPr>
          <a:lstStyle/>
          <a:p>
            <a:r>
              <a:rPr lang="en-US" sz="1100" dirty="0">
                <a:solidFill>
                  <a:schemeClr val="bg1">
                    <a:lumMod val="50000"/>
                  </a:schemeClr>
                </a:solidFill>
              </a:rPr>
              <a:t>Forbes: </a:t>
            </a:r>
            <a:r>
              <a:rPr lang="en-US" sz="1100" dirty="0">
                <a:solidFill>
                  <a:schemeClr val="bg1">
                    <a:lumMod val="50000"/>
                  </a:schemeClr>
                </a:solidFill>
                <a:hlinkClick r:id="rId7"/>
              </a:rPr>
              <a:t>7 Ways The Internet Of Things Will Change Businesses In 2017</a:t>
            </a:r>
            <a:endParaRPr lang="en-US" sz="1050" dirty="0">
              <a:solidFill>
                <a:schemeClr val="bg1">
                  <a:lumMod val="50000"/>
                </a:schemeClr>
              </a:solidFill>
            </a:endParaRPr>
          </a:p>
        </p:txBody>
      </p:sp>
      <p:sp>
        <p:nvSpPr>
          <p:cNvPr id="16" name="Rectangle 15"/>
          <p:cNvSpPr/>
          <p:nvPr/>
        </p:nvSpPr>
        <p:spPr>
          <a:xfrm>
            <a:off x="5586366" y="4937550"/>
            <a:ext cx="2892269" cy="1228028"/>
          </a:xfrm>
          <a:prstGeom prst="rect">
            <a:avLst/>
          </a:prstGeom>
          <a:noFill/>
        </p:spPr>
        <p:txBody>
          <a:bodyPr wrap="square">
            <a:spAutoFit/>
          </a:bodyPr>
          <a:lstStyle/>
          <a:p>
            <a:r>
              <a:rPr lang="en-US" sz="1200" dirty="0">
                <a:solidFill>
                  <a:schemeClr val="accent2">
                    <a:lumMod val="50000"/>
                  </a:schemeClr>
                </a:solidFill>
                <a:latin typeface="+mn-lt"/>
              </a:rPr>
              <a:t>“The Internet of Things will be one of the primary drivers of the digital transformation that enterprises will undergo in the coming years, creating a self-learning environment that will drive digital disruption in physical world.” </a:t>
            </a:r>
            <a:r>
              <a:rPr lang="en-US" sz="1000" dirty="0">
                <a:solidFill>
                  <a:schemeClr val="bg1">
                    <a:lumMod val="50000"/>
                  </a:schemeClr>
                </a:solidFill>
                <a:latin typeface="+mn-lt"/>
              </a:rPr>
              <a:t>IBM</a:t>
            </a:r>
            <a:r>
              <a:rPr lang="en-US" sz="1000" dirty="0">
                <a:solidFill>
                  <a:schemeClr val="bg1">
                    <a:lumMod val="50000"/>
                  </a:schemeClr>
                </a:solidFill>
                <a:cs typeface="ＭＳ Ｐゴシック" charset="0"/>
              </a:rPr>
              <a:t>:  </a:t>
            </a:r>
            <a:r>
              <a:rPr lang="en-US" sz="1000" dirty="0">
                <a:solidFill>
                  <a:schemeClr val="bg1">
                    <a:lumMod val="50000"/>
                  </a:schemeClr>
                </a:solidFill>
                <a:cs typeface="ＭＳ Ｐゴシック" charset="0"/>
                <a:hlinkClick r:id="rId8"/>
              </a:rPr>
              <a:t>Top five Internet of Things trends for 2017</a:t>
            </a:r>
            <a:endParaRPr lang="en-US" sz="1200" i="1" dirty="0">
              <a:solidFill>
                <a:schemeClr val="bg1">
                  <a:lumMod val="50000"/>
                </a:schemeClr>
              </a:solidFill>
              <a:latin typeface="+mn-lt"/>
            </a:endParaRPr>
          </a:p>
        </p:txBody>
      </p:sp>
    </p:spTree>
    <p:extLst>
      <p:ext uri="{BB962C8B-B14F-4D97-AF65-F5344CB8AC3E}">
        <p14:creationId xmlns:p14="http://schemas.microsoft.com/office/powerpoint/2010/main" val="243707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328613" y="392581"/>
            <a:ext cx="8421986" cy="397032"/>
          </a:xfrm>
        </p:spPr>
        <p:txBody>
          <a:bodyPr/>
          <a:lstStyle/>
          <a:p>
            <a:r>
              <a:rPr lang="en-US" dirty="0"/>
              <a:t>Internet of Things – enablers and challenges</a:t>
            </a:r>
          </a:p>
        </p:txBody>
      </p:sp>
      <p:sp>
        <p:nvSpPr>
          <p:cNvPr id="89090" name="Slide Number Placeholder 4"/>
          <p:cNvSpPr>
            <a:spLocks noGrp="1"/>
          </p:cNvSpPr>
          <p:nvPr>
            <p:ph type="sldNum" sz="quarter" idx="10"/>
          </p:nvPr>
        </p:nvSpPr>
        <p:spPr>
          <a:noFill/>
        </p:spPr>
        <p:txBody>
          <a:bodyPr/>
          <a:lstStyle/>
          <a:p>
            <a:fld id="{68389D6F-1F6B-49F4-A233-DA0FAA16B2B4}" type="slidenum">
              <a:rPr lang="en-US"/>
              <a:pPr/>
              <a:t>4</a:t>
            </a:fld>
            <a:endParaRPr lang="en-US"/>
          </a:p>
        </p:txBody>
      </p:sp>
      <p:sp>
        <p:nvSpPr>
          <p:cNvPr id="89091" name="Footer Placeholder 8"/>
          <p:cNvSpPr>
            <a:spLocks noGrp="1"/>
          </p:cNvSpPr>
          <p:nvPr>
            <p:ph type="ftr" sz="quarter" idx="11"/>
          </p:nvPr>
        </p:nvSpPr>
        <p:spPr>
          <a:noFill/>
        </p:spPr>
        <p:txBody>
          <a:bodyPr/>
          <a:lstStyle/>
          <a:p>
            <a:r>
              <a:rPr lang="en-US" dirty="0"/>
              <a:t> </a:t>
            </a:r>
          </a:p>
        </p:txBody>
      </p:sp>
      <p:sp>
        <p:nvSpPr>
          <p:cNvPr id="8" name="Text Box 3"/>
          <p:cNvSpPr txBox="1">
            <a:spLocks noChangeArrowheads="1"/>
          </p:cNvSpPr>
          <p:nvPr/>
        </p:nvSpPr>
        <p:spPr bwMode="auto">
          <a:xfrm>
            <a:off x="245231" y="1065910"/>
            <a:ext cx="4414914" cy="5311198"/>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lnSpc>
                <a:spcPct val="90000"/>
              </a:lnSpc>
              <a:spcBef>
                <a:spcPts val="1200"/>
              </a:spcBef>
            </a:pPr>
            <a:r>
              <a:rPr lang="en-US" sz="1600" b="1" dirty="0"/>
              <a:t>Enablers </a:t>
            </a:r>
          </a:p>
          <a:p>
            <a:pPr marL="171450" indent="-171450">
              <a:spcBef>
                <a:spcPts val="400"/>
              </a:spcBef>
              <a:buFont typeface="Wingdings" panose="05000000000000000000" pitchFamily="2" charset="2"/>
              <a:buChar char="§"/>
            </a:pPr>
            <a:r>
              <a:rPr lang="en-US" sz="1400" dirty="0"/>
              <a:t>Expected business outcomes drive IoT investments.  C-Level business and IT executives see IoT as strategic and are willing to invest </a:t>
            </a:r>
          </a:p>
          <a:p>
            <a:pPr marL="171450" indent="-171450">
              <a:spcBef>
                <a:spcPts val="400"/>
              </a:spcBef>
              <a:buFont typeface="Wingdings" panose="05000000000000000000" pitchFamily="2" charset="2"/>
              <a:buChar char="§"/>
            </a:pPr>
            <a:r>
              <a:rPr lang="en-US" sz="1400" dirty="0"/>
              <a:t>Proliferation of low cost of sensors and chips</a:t>
            </a:r>
          </a:p>
          <a:p>
            <a:pPr marL="171450" indent="-171450">
              <a:spcBef>
                <a:spcPts val="400"/>
              </a:spcBef>
              <a:buFont typeface="Wingdings" panose="05000000000000000000" pitchFamily="2" charset="2"/>
              <a:buChar char="§"/>
            </a:pPr>
            <a:r>
              <a:rPr lang="en-US" sz="1400" dirty="0"/>
              <a:t>Cloud-based mobile architectures and development capabilities</a:t>
            </a:r>
          </a:p>
          <a:p>
            <a:pPr marL="171450" indent="-171450">
              <a:spcBef>
                <a:spcPts val="400"/>
              </a:spcBef>
              <a:buFont typeface="Wingdings" panose="05000000000000000000" pitchFamily="2" charset="2"/>
              <a:buChar char="§"/>
            </a:pPr>
            <a:r>
              <a:rPr lang="en-US" sz="1400" dirty="0">
                <a:latin typeface="+mn-lt"/>
              </a:rPr>
              <a:t>Edge analytics can lower the barrier to entry for enterprises who want to build IoT applications that don't require the more costly centralized or cloud </a:t>
            </a:r>
            <a:r>
              <a:rPr lang="en-US" sz="1400" dirty="0"/>
              <a:t>processing and </a:t>
            </a:r>
            <a:r>
              <a:rPr lang="en-US" sz="1400" dirty="0">
                <a:latin typeface="+mn-lt"/>
              </a:rPr>
              <a:t>storage</a:t>
            </a:r>
          </a:p>
          <a:p>
            <a:pPr>
              <a:spcBef>
                <a:spcPts val="1800"/>
              </a:spcBef>
            </a:pPr>
            <a:r>
              <a:rPr lang="en-US" sz="1600" b="1" dirty="0"/>
              <a:t>Challenges</a:t>
            </a:r>
          </a:p>
          <a:p>
            <a:pPr marL="171450" indent="-171450">
              <a:spcBef>
                <a:spcPts val="400"/>
              </a:spcBef>
              <a:buFont typeface="Wingdings" panose="05000000000000000000" pitchFamily="2" charset="2"/>
              <a:buChar char="§"/>
            </a:pPr>
            <a:r>
              <a:rPr lang="en-US" sz="1400" dirty="0"/>
              <a:t>Security and privacy concerns</a:t>
            </a:r>
          </a:p>
          <a:p>
            <a:pPr marL="171450" indent="-171450">
              <a:spcBef>
                <a:spcPts val="400"/>
              </a:spcBef>
              <a:buFont typeface="Wingdings" panose="05000000000000000000" pitchFamily="2" charset="2"/>
              <a:buChar char="§"/>
            </a:pPr>
            <a:r>
              <a:rPr lang="en-US" sz="1400" dirty="0"/>
              <a:t>Integration with business</a:t>
            </a:r>
          </a:p>
          <a:p>
            <a:pPr marL="171450" indent="-171450">
              <a:spcBef>
                <a:spcPts val="400"/>
              </a:spcBef>
              <a:buFont typeface="Wingdings" panose="05000000000000000000" pitchFamily="2" charset="2"/>
              <a:buChar char="§"/>
            </a:pPr>
            <a:r>
              <a:rPr lang="en-US" sz="1400" dirty="0"/>
              <a:t>Measurable results </a:t>
            </a:r>
          </a:p>
          <a:p>
            <a:pPr marL="171450" indent="-171450">
              <a:spcBef>
                <a:spcPts val="400"/>
              </a:spcBef>
              <a:buFont typeface="Wingdings" panose="05000000000000000000" pitchFamily="2" charset="2"/>
              <a:buChar char="§"/>
            </a:pPr>
            <a:r>
              <a:rPr lang="en-US" sz="1400" dirty="0"/>
              <a:t>Change management issues</a:t>
            </a:r>
          </a:p>
          <a:p>
            <a:pPr marL="171450" indent="-171450">
              <a:spcBef>
                <a:spcPts val="400"/>
              </a:spcBef>
              <a:buFont typeface="Wingdings" panose="05000000000000000000" pitchFamily="2" charset="2"/>
              <a:buChar char="§"/>
            </a:pPr>
            <a:r>
              <a:rPr lang="en-US" sz="1400" dirty="0"/>
              <a:t>IoT analytics and security skills</a:t>
            </a:r>
          </a:p>
          <a:p>
            <a:pPr marL="171450" indent="-171450">
              <a:spcBef>
                <a:spcPts val="400"/>
              </a:spcBef>
              <a:buFont typeface="Wingdings" panose="05000000000000000000" pitchFamily="2" charset="2"/>
              <a:buChar char="§"/>
            </a:pPr>
            <a:r>
              <a:rPr lang="en-US" sz="1400" dirty="0"/>
              <a:t>Lack of technology standards</a:t>
            </a:r>
          </a:p>
          <a:p>
            <a:pPr marL="171450" indent="-171450">
              <a:spcBef>
                <a:spcPts val="400"/>
              </a:spcBef>
              <a:buFont typeface="Wingdings" panose="05000000000000000000" pitchFamily="2" charset="2"/>
              <a:buChar char="§"/>
            </a:pPr>
            <a:r>
              <a:rPr lang="en-US" sz="1400" dirty="0"/>
              <a:t>Upfront and ongoing costs</a:t>
            </a:r>
          </a:p>
          <a:p>
            <a:pPr marL="171450" indent="-171450">
              <a:spcBef>
                <a:spcPts val="400"/>
              </a:spcBef>
              <a:buFont typeface="Wingdings" panose="05000000000000000000" pitchFamily="2" charset="2"/>
              <a:buChar char="§"/>
            </a:pPr>
            <a:r>
              <a:rPr lang="en-US" sz="1400" dirty="0"/>
              <a:t>Data regulations</a:t>
            </a:r>
          </a:p>
          <a:p>
            <a:pPr marL="171450" indent="-171450">
              <a:spcBef>
                <a:spcPts val="400"/>
              </a:spcBef>
              <a:buFont typeface="Wingdings" panose="05000000000000000000" pitchFamily="2" charset="2"/>
              <a:buChar char="§"/>
            </a:pPr>
            <a:r>
              <a:rPr lang="en-US" sz="1400" dirty="0"/>
              <a:t>Network coverage, quality, and speed</a:t>
            </a:r>
          </a:p>
        </p:txBody>
      </p:sp>
      <p:sp>
        <p:nvSpPr>
          <p:cNvPr id="11" name="Oval 10">
            <a:hlinkClick r:id="rId3" action="ppaction://hlinksldjump"/>
          </p:cNvPr>
          <p:cNvSpPr>
            <a:spLocks noChangeArrowheads="1"/>
          </p:cNvSpPr>
          <p:nvPr/>
        </p:nvSpPr>
        <p:spPr bwMode="auto">
          <a:xfrm>
            <a:off x="267128" y="13409"/>
            <a:ext cx="2355721" cy="244355"/>
          </a:xfrm>
          <a:prstGeom prst="rect">
            <a:avLst/>
          </a:prstGeom>
          <a:solidFill>
            <a:srgbClr val="00649D"/>
          </a:solidFill>
          <a:ln w="25400">
            <a:noFill/>
            <a:round/>
            <a:headEnd/>
            <a:tailEnd/>
          </a:ln>
          <a:extLst/>
        </p:spPr>
        <p:txBody>
          <a:bodyPr lIns="91440" tIns="91440" rIns="91440" bIns="91440" anchor="ctr"/>
          <a:lstStyle/>
          <a:p>
            <a:pPr>
              <a:spcBef>
                <a:spcPts val="600"/>
              </a:spcBef>
            </a:pPr>
            <a:r>
              <a:rPr lang="en-US" sz="1100" b="1" dirty="0">
                <a:solidFill>
                  <a:srgbClr val="FFFFFF"/>
                </a:solidFill>
                <a:ea typeface="ＭＳ Ｐゴシック"/>
              </a:rPr>
              <a:t>Key Insights</a:t>
            </a:r>
          </a:p>
        </p:txBody>
      </p:sp>
      <p:sp>
        <p:nvSpPr>
          <p:cNvPr id="18"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
        <p:nvSpPr>
          <p:cNvPr id="19"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Internet of Things Trend Report, 2017       (External Version)</a:t>
            </a:r>
          </a:p>
        </p:txBody>
      </p:sp>
      <p:pic>
        <p:nvPicPr>
          <p:cNvPr id="2" name="Picture 1"/>
          <p:cNvPicPr>
            <a:picLocks noChangeAspect="1"/>
          </p:cNvPicPr>
          <p:nvPr/>
        </p:nvPicPr>
        <p:blipFill>
          <a:blip r:embed="rId4"/>
          <a:stretch>
            <a:fillRect/>
          </a:stretch>
        </p:blipFill>
        <p:spPr>
          <a:xfrm>
            <a:off x="5407545" y="1632290"/>
            <a:ext cx="3359614" cy="999473"/>
          </a:xfrm>
          <a:prstGeom prst="rect">
            <a:avLst/>
          </a:prstGeom>
          <a:ln>
            <a:solidFill>
              <a:schemeClr val="accent4">
                <a:lumMod val="50000"/>
              </a:schemeClr>
            </a:solidFill>
          </a:ln>
        </p:spPr>
      </p:pic>
      <p:sp>
        <p:nvSpPr>
          <p:cNvPr id="12" name="Rectangle 11"/>
          <p:cNvSpPr/>
          <p:nvPr/>
        </p:nvSpPr>
        <p:spPr>
          <a:xfrm>
            <a:off x="5407545" y="1250130"/>
            <a:ext cx="3454372" cy="397032"/>
          </a:xfrm>
          <a:prstGeom prst="rect">
            <a:avLst/>
          </a:prstGeom>
        </p:spPr>
        <p:txBody>
          <a:bodyPr wrap="square">
            <a:spAutoFit/>
          </a:bodyPr>
          <a:lstStyle/>
          <a:p>
            <a:r>
              <a:rPr lang="en-US" sz="1100" dirty="0" err="1">
                <a:solidFill>
                  <a:schemeClr val="bg1">
                    <a:lumMod val="50000"/>
                  </a:schemeClr>
                </a:solidFill>
              </a:rPr>
              <a:t>i</a:t>
            </a:r>
            <a:r>
              <a:rPr lang="en-US" sz="1100" dirty="0">
                <a:solidFill>
                  <a:schemeClr val="bg1">
                    <a:lumMod val="50000"/>
                  </a:schemeClr>
                </a:solidFill>
              </a:rPr>
              <a:t>-SCOOP </a:t>
            </a:r>
            <a:r>
              <a:rPr lang="en-US" sz="1100" dirty="0">
                <a:solidFill>
                  <a:schemeClr val="bg1">
                    <a:lumMod val="50000"/>
                  </a:schemeClr>
                </a:solidFill>
                <a:hlinkClick r:id="rId5"/>
              </a:rPr>
              <a:t>IoT spending 2017-2020: Internet of Things industry drivers and investments</a:t>
            </a:r>
            <a:endParaRPr lang="en-US" sz="1050" dirty="0">
              <a:solidFill>
                <a:schemeClr val="bg1">
                  <a:lumMod val="50000"/>
                </a:schemeClr>
              </a:solidFill>
            </a:endParaRPr>
          </a:p>
        </p:txBody>
      </p:sp>
      <p:pic>
        <p:nvPicPr>
          <p:cNvPr id="3" name="Picture 2"/>
          <p:cNvPicPr>
            <a:picLocks noChangeAspect="1"/>
          </p:cNvPicPr>
          <p:nvPr/>
        </p:nvPicPr>
        <p:blipFill>
          <a:blip r:embed="rId6"/>
          <a:stretch>
            <a:fillRect/>
          </a:stretch>
        </p:blipFill>
        <p:spPr>
          <a:xfrm>
            <a:off x="5914534" y="3248201"/>
            <a:ext cx="2345635" cy="1056172"/>
          </a:xfrm>
          <a:prstGeom prst="rect">
            <a:avLst/>
          </a:prstGeom>
          <a:ln>
            <a:solidFill>
              <a:schemeClr val="accent4">
                <a:lumMod val="50000"/>
              </a:schemeClr>
            </a:solidFill>
          </a:ln>
        </p:spPr>
      </p:pic>
      <p:sp>
        <p:nvSpPr>
          <p:cNvPr id="13" name="Rectangle 12"/>
          <p:cNvSpPr/>
          <p:nvPr/>
        </p:nvSpPr>
        <p:spPr>
          <a:xfrm>
            <a:off x="5867817" y="3013141"/>
            <a:ext cx="2439067" cy="244682"/>
          </a:xfrm>
          <a:prstGeom prst="rect">
            <a:avLst/>
          </a:prstGeom>
        </p:spPr>
        <p:txBody>
          <a:bodyPr wrap="square">
            <a:spAutoFit/>
          </a:bodyPr>
          <a:lstStyle/>
          <a:p>
            <a:r>
              <a:rPr lang="en-US" sz="1100" dirty="0">
                <a:solidFill>
                  <a:schemeClr val="bg1">
                    <a:lumMod val="50000"/>
                  </a:schemeClr>
                </a:solidFill>
              </a:rPr>
              <a:t>IBM </a:t>
            </a:r>
            <a:r>
              <a:rPr lang="en-US" sz="1100" dirty="0">
                <a:solidFill>
                  <a:schemeClr val="bg1">
                    <a:lumMod val="50000"/>
                  </a:schemeClr>
                </a:solidFill>
                <a:hlinkClick r:id="rId7"/>
              </a:rPr>
              <a:t>3 trends driving IoT innovation</a:t>
            </a:r>
            <a:endParaRPr lang="en-US" sz="1050" dirty="0">
              <a:solidFill>
                <a:schemeClr val="bg1">
                  <a:lumMod val="50000"/>
                </a:schemeClr>
              </a:solidFill>
            </a:endParaRPr>
          </a:p>
        </p:txBody>
      </p:sp>
      <p:pic>
        <p:nvPicPr>
          <p:cNvPr id="4" name="Picture 3"/>
          <p:cNvPicPr>
            <a:picLocks noChangeAspect="1"/>
          </p:cNvPicPr>
          <p:nvPr/>
        </p:nvPicPr>
        <p:blipFill>
          <a:blip r:embed="rId8"/>
          <a:stretch>
            <a:fillRect/>
          </a:stretch>
        </p:blipFill>
        <p:spPr>
          <a:xfrm>
            <a:off x="5798019" y="4852015"/>
            <a:ext cx="2462150" cy="1043737"/>
          </a:xfrm>
          <a:prstGeom prst="rect">
            <a:avLst/>
          </a:prstGeom>
          <a:ln>
            <a:solidFill>
              <a:schemeClr val="accent4">
                <a:lumMod val="50000"/>
              </a:schemeClr>
            </a:solidFill>
          </a:ln>
        </p:spPr>
      </p:pic>
      <p:sp>
        <p:nvSpPr>
          <p:cNvPr id="15" name="Rectangle 14"/>
          <p:cNvSpPr/>
          <p:nvPr/>
        </p:nvSpPr>
        <p:spPr>
          <a:xfrm>
            <a:off x="5867816" y="4483959"/>
            <a:ext cx="2439067" cy="397032"/>
          </a:xfrm>
          <a:prstGeom prst="rect">
            <a:avLst/>
          </a:prstGeom>
        </p:spPr>
        <p:txBody>
          <a:bodyPr wrap="square">
            <a:spAutoFit/>
          </a:bodyPr>
          <a:lstStyle/>
          <a:p>
            <a:r>
              <a:rPr lang="en-US" sz="1100" dirty="0">
                <a:solidFill>
                  <a:schemeClr val="bg1">
                    <a:lumMod val="50000"/>
                  </a:schemeClr>
                </a:solidFill>
              </a:rPr>
              <a:t>IEEE:  </a:t>
            </a:r>
            <a:r>
              <a:rPr lang="en-US" sz="1100" dirty="0">
                <a:solidFill>
                  <a:schemeClr val="bg1">
                    <a:lumMod val="50000"/>
                  </a:schemeClr>
                </a:solidFill>
                <a:hlinkClick r:id="rId7"/>
              </a:rPr>
              <a:t>IoT Standardization and Implementation Challenges</a:t>
            </a:r>
            <a:endParaRPr lang="en-US" sz="1050" dirty="0">
              <a:solidFill>
                <a:schemeClr val="bg1">
                  <a:lumMod val="50000"/>
                </a:schemeClr>
              </a:solidFill>
            </a:endParaRPr>
          </a:p>
        </p:txBody>
      </p:sp>
    </p:spTree>
    <p:extLst>
      <p:ext uri="{BB962C8B-B14F-4D97-AF65-F5344CB8AC3E}">
        <p14:creationId xmlns:p14="http://schemas.microsoft.com/office/powerpoint/2010/main" val="179073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53" y="341792"/>
            <a:ext cx="8586216" cy="3970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spAutoFit/>
          </a:bodyPr>
          <a:lstStyle/>
          <a:p>
            <a:r>
              <a:rPr lang="en-US" dirty="0">
                <a:solidFill>
                  <a:srgbClr val="000000"/>
                </a:solidFill>
              </a:rPr>
              <a:t>IoT represents enormous scale and impact</a:t>
            </a:r>
          </a:p>
        </p:txBody>
      </p:sp>
      <p:sp>
        <p:nvSpPr>
          <p:cNvPr id="3" name="Slide Number Placeholder 2"/>
          <p:cNvSpPr>
            <a:spLocks noGrp="1"/>
          </p:cNvSpPr>
          <p:nvPr>
            <p:ph type="sldNum" sz="quarter" idx="10"/>
          </p:nvPr>
        </p:nvSpPr>
        <p:spPr/>
        <p:txBody>
          <a:bodyPr/>
          <a:lstStyle/>
          <a:p>
            <a:pPr>
              <a:defRPr/>
            </a:pPr>
            <a:fld id="{A87721CC-BDAA-4CEF-BA18-05B72EA3ECC5}" type="slidenum">
              <a:rPr lang="en-US" smtClean="0"/>
              <a:pPr>
                <a:defRPr/>
              </a:pPr>
              <a:t>5</a:t>
            </a:fld>
            <a:endParaRPr lang="en-US"/>
          </a:p>
        </p:txBody>
      </p:sp>
      <p:sp>
        <p:nvSpPr>
          <p:cNvPr id="4" name="Footer Placeholder 3"/>
          <p:cNvSpPr>
            <a:spLocks noGrp="1"/>
          </p:cNvSpPr>
          <p:nvPr>
            <p:ph type="ftr" sz="quarter" idx="11"/>
          </p:nvPr>
        </p:nvSpPr>
        <p:spPr/>
        <p:txBody>
          <a:bodyPr/>
          <a:lstStyle/>
          <a:p>
            <a:pPr>
              <a:defRPr/>
            </a:pPr>
            <a:r>
              <a:rPr lang="en-US" dirty="0"/>
              <a:t> </a:t>
            </a:r>
          </a:p>
        </p:txBody>
      </p:sp>
      <p:sp>
        <p:nvSpPr>
          <p:cNvPr id="5" name="Rectangle 4"/>
          <p:cNvSpPr/>
          <p:nvPr/>
        </p:nvSpPr>
        <p:spPr>
          <a:xfrm>
            <a:off x="267128" y="1184799"/>
            <a:ext cx="4782788" cy="4475071"/>
          </a:xfrm>
          <a:prstGeom prst="rect">
            <a:avLst/>
          </a:prstGeom>
          <a:noFill/>
        </p:spPr>
        <p:txBody>
          <a:bodyPr wrap="square" rtlCol="0">
            <a:spAutoFit/>
          </a:bodyPr>
          <a:lstStyle/>
          <a:p>
            <a:pPr marL="173038" indent="-173038">
              <a:spcBef>
                <a:spcPts val="2400"/>
              </a:spcBef>
              <a:buClr>
                <a:srgbClr val="000000"/>
              </a:buClr>
              <a:buFont typeface="Wingdings" pitchFamily="2" charset="2"/>
              <a:buChar char="§"/>
            </a:pPr>
            <a:r>
              <a:rPr lang="en-US" sz="1600" b="1" kern="0" dirty="0">
                <a:solidFill>
                  <a:schemeClr val="bg1">
                    <a:lumMod val="50000"/>
                  </a:schemeClr>
                </a:solidFill>
                <a:latin typeface="+mn-lt"/>
              </a:rPr>
              <a:t>Connected devices are growing at an exponential rate:  </a:t>
            </a:r>
            <a:r>
              <a:rPr lang="en-US" sz="1600" kern="0" dirty="0">
                <a:solidFill>
                  <a:schemeClr val="bg1">
                    <a:lumMod val="50000"/>
                  </a:schemeClr>
                </a:solidFill>
                <a:latin typeface="+mn-lt"/>
              </a:rPr>
              <a:t>There number devices, sensors, and chips embedded into physical objects that have the ability to compute, connect to networks, and communicate data is exploding </a:t>
            </a:r>
          </a:p>
          <a:p>
            <a:pPr marL="173038" indent="-173038">
              <a:spcBef>
                <a:spcPts val="2400"/>
              </a:spcBef>
              <a:buClr>
                <a:srgbClr val="000000"/>
              </a:buClr>
              <a:buFont typeface="Wingdings" pitchFamily="2" charset="2"/>
              <a:buChar char="§"/>
            </a:pPr>
            <a:r>
              <a:rPr lang="en-US" sz="1600" b="1" kern="0" dirty="0">
                <a:solidFill>
                  <a:schemeClr val="bg1">
                    <a:lumMod val="50000"/>
                  </a:schemeClr>
                </a:solidFill>
                <a:latin typeface="+mn-lt"/>
              </a:rPr>
              <a:t>Data will transform industries and professions</a:t>
            </a:r>
            <a:r>
              <a:rPr lang="en-US" sz="1600" kern="0" dirty="0">
                <a:solidFill>
                  <a:schemeClr val="bg1">
                    <a:lumMod val="50000"/>
                  </a:schemeClr>
                </a:solidFill>
                <a:latin typeface="+mn-lt"/>
              </a:rPr>
              <a:t>: The ability to capture, integrate, analyze and then monetize data as an asset is in its early stages and will result in being a key competitive differentiator in the coming years.</a:t>
            </a:r>
          </a:p>
          <a:p>
            <a:pPr marL="173038" indent="-173038">
              <a:spcBef>
                <a:spcPts val="2400"/>
              </a:spcBef>
              <a:buClr>
                <a:srgbClr val="000000"/>
              </a:buClr>
              <a:buFont typeface="Wingdings" pitchFamily="2" charset="2"/>
              <a:buChar char="§"/>
            </a:pPr>
            <a:r>
              <a:rPr lang="en-US" sz="1600" b="1" kern="0" dirty="0">
                <a:solidFill>
                  <a:schemeClr val="bg1">
                    <a:lumMod val="50000"/>
                  </a:schemeClr>
                </a:solidFill>
                <a:latin typeface="+mn-lt"/>
              </a:rPr>
              <a:t>Value derived from this connectivity drives massive monetary opportunity</a:t>
            </a:r>
            <a:r>
              <a:rPr lang="en-US" sz="1600" kern="0" dirty="0">
                <a:solidFill>
                  <a:schemeClr val="bg1">
                    <a:lumMod val="50000"/>
                  </a:schemeClr>
                </a:solidFill>
                <a:latin typeface="+mn-lt"/>
              </a:rPr>
              <a:t>: As IoT networks get deployed across the entire economy the potential value lies in connecting the millions and billions of things, people and businesses in new ways the we can not fully imagine today.</a:t>
            </a:r>
          </a:p>
        </p:txBody>
      </p:sp>
      <p:sp>
        <p:nvSpPr>
          <p:cNvPr id="6" name="Rectangle 5"/>
          <p:cNvSpPr/>
          <p:nvPr/>
        </p:nvSpPr>
        <p:spPr>
          <a:xfrm>
            <a:off x="6053080" y="2872954"/>
            <a:ext cx="2294971" cy="549381"/>
          </a:xfrm>
          <a:prstGeom prst="rect">
            <a:avLst/>
          </a:prstGeom>
        </p:spPr>
        <p:txBody>
          <a:bodyPr wrap="square">
            <a:spAutoFit/>
          </a:bodyPr>
          <a:lstStyle/>
          <a:p>
            <a:r>
              <a:rPr lang="en-US" sz="1100" dirty="0">
                <a:solidFill>
                  <a:schemeClr val="bg1">
                    <a:lumMod val="50000"/>
                  </a:schemeClr>
                </a:solidFill>
              </a:rPr>
              <a:t>Forbes </a:t>
            </a:r>
            <a:r>
              <a:rPr lang="en-US" sz="1100" dirty="0">
                <a:solidFill>
                  <a:schemeClr val="bg1">
                    <a:lumMod val="50000"/>
                  </a:schemeClr>
                </a:solidFill>
                <a:hlinkClick r:id="rId2"/>
              </a:rPr>
              <a:t>Driving Value By Monetizing Data From The Internet Of Things</a:t>
            </a:r>
            <a:endParaRPr lang="en-US" sz="1050" dirty="0">
              <a:solidFill>
                <a:schemeClr val="bg1">
                  <a:lumMod val="50000"/>
                </a:schemeClr>
              </a:solidFill>
            </a:endParaRPr>
          </a:p>
        </p:txBody>
      </p:sp>
      <p:sp>
        <p:nvSpPr>
          <p:cNvPr id="9" name="Oval 10">
            <a:hlinkClick r:id="rId3" action="ppaction://hlinksldjump"/>
          </p:cNvPr>
          <p:cNvSpPr>
            <a:spLocks noChangeArrowheads="1"/>
          </p:cNvSpPr>
          <p:nvPr/>
        </p:nvSpPr>
        <p:spPr bwMode="auto">
          <a:xfrm>
            <a:off x="267128" y="-3067"/>
            <a:ext cx="2355721" cy="244355"/>
          </a:xfrm>
          <a:prstGeom prst="rect">
            <a:avLst/>
          </a:prstGeom>
          <a:solidFill>
            <a:srgbClr val="00649D"/>
          </a:solidFill>
          <a:ln w="25400">
            <a:noFill/>
            <a:round/>
            <a:headEnd/>
            <a:tailEnd/>
          </a:ln>
          <a:extLst/>
        </p:spPr>
        <p:txBody>
          <a:bodyPr lIns="91440" tIns="91440" rIns="91440" bIns="91440" anchor="ctr"/>
          <a:lstStyle/>
          <a:p>
            <a:pPr>
              <a:lnSpc>
                <a:spcPct val="100000"/>
              </a:lnSpc>
              <a:spcBef>
                <a:spcPts val="600"/>
              </a:spcBef>
            </a:pPr>
            <a:r>
              <a:rPr lang="en-US" sz="1100" b="1" dirty="0">
                <a:solidFill>
                  <a:srgbClr val="FFFFFF"/>
                </a:solidFill>
                <a:ea typeface="ＭＳ Ｐゴシック"/>
                <a:cs typeface="Arial" charset="0"/>
              </a:rPr>
              <a:t>Key Insights</a:t>
            </a:r>
          </a:p>
        </p:txBody>
      </p:sp>
      <p:sp>
        <p:nvSpPr>
          <p:cNvPr id="11"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
        <p:nvSpPr>
          <p:cNvPr id="12"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Internet of Things Trend Report, 2017       (External Version)</a:t>
            </a:r>
          </a:p>
        </p:txBody>
      </p:sp>
      <p:pic>
        <p:nvPicPr>
          <p:cNvPr id="13" name="Picture 12"/>
          <p:cNvPicPr>
            <a:picLocks noChangeAspect="1"/>
          </p:cNvPicPr>
          <p:nvPr/>
        </p:nvPicPr>
        <p:blipFill>
          <a:blip r:embed="rId4"/>
          <a:stretch>
            <a:fillRect/>
          </a:stretch>
        </p:blipFill>
        <p:spPr>
          <a:xfrm>
            <a:off x="6124318" y="1323668"/>
            <a:ext cx="2152497" cy="1365153"/>
          </a:xfrm>
          <a:prstGeom prst="rect">
            <a:avLst/>
          </a:prstGeom>
          <a:ln>
            <a:solidFill>
              <a:schemeClr val="tx2"/>
            </a:solidFill>
          </a:ln>
        </p:spPr>
      </p:pic>
      <p:sp>
        <p:nvSpPr>
          <p:cNvPr id="14" name="Rectangle 13"/>
          <p:cNvSpPr/>
          <p:nvPr/>
        </p:nvSpPr>
        <p:spPr>
          <a:xfrm>
            <a:off x="6003893" y="4905652"/>
            <a:ext cx="2982430" cy="1034129"/>
          </a:xfrm>
          <a:prstGeom prst="rect">
            <a:avLst/>
          </a:prstGeom>
          <a:noFill/>
        </p:spPr>
        <p:txBody>
          <a:bodyPr wrap="square">
            <a:spAutoFit/>
          </a:bodyPr>
          <a:lstStyle/>
          <a:p>
            <a:r>
              <a:rPr lang="en-US" sz="1200" dirty="0">
                <a:solidFill>
                  <a:schemeClr val="accent2">
                    <a:lumMod val="50000"/>
                  </a:schemeClr>
                </a:solidFill>
                <a:latin typeface="+mn-lt"/>
              </a:rPr>
              <a:t>“If policy makers and businesses get it right, linking the physical and digital worlds could generate up to $11.1 trillion a year in economic value by 2025.”. </a:t>
            </a:r>
            <a:r>
              <a:rPr lang="en-US" sz="1000" dirty="0">
                <a:solidFill>
                  <a:schemeClr val="bg1">
                    <a:lumMod val="50000"/>
                  </a:schemeClr>
                </a:solidFill>
                <a:cs typeface="ＭＳ Ｐゴシック" charset="0"/>
              </a:rPr>
              <a:t>McKinsey Global Institute:  </a:t>
            </a:r>
            <a:r>
              <a:rPr lang="en-US" sz="1000" dirty="0">
                <a:solidFill>
                  <a:schemeClr val="bg1">
                    <a:lumMod val="50000"/>
                  </a:schemeClr>
                </a:solidFill>
                <a:cs typeface="ＭＳ Ｐゴシック" charset="0"/>
                <a:hlinkClick r:id="rId5"/>
              </a:rPr>
              <a:t>Unlocking the potential of the Internet of Things</a:t>
            </a:r>
            <a:endParaRPr lang="en-US" sz="1200" i="1" dirty="0">
              <a:solidFill>
                <a:schemeClr val="bg1">
                  <a:lumMod val="50000"/>
                </a:schemeClr>
              </a:solidFill>
              <a:latin typeface="+mn-lt"/>
            </a:endParaRPr>
          </a:p>
        </p:txBody>
      </p:sp>
      <p:pic>
        <p:nvPicPr>
          <p:cNvPr id="15" name="Picture 14"/>
          <p:cNvPicPr>
            <a:picLocks noChangeAspect="1"/>
          </p:cNvPicPr>
          <p:nvPr/>
        </p:nvPicPr>
        <p:blipFill>
          <a:blip r:embed="rId6"/>
          <a:stretch>
            <a:fillRect/>
          </a:stretch>
        </p:blipFill>
        <p:spPr>
          <a:xfrm>
            <a:off x="6124318" y="3425244"/>
            <a:ext cx="2152497" cy="1208853"/>
          </a:xfrm>
          <a:prstGeom prst="rect">
            <a:avLst/>
          </a:prstGeom>
          <a:ln>
            <a:solidFill>
              <a:schemeClr val="tx2"/>
            </a:solidFill>
          </a:ln>
        </p:spPr>
      </p:pic>
      <p:sp>
        <p:nvSpPr>
          <p:cNvPr id="16" name="Rectangle 15"/>
          <p:cNvSpPr/>
          <p:nvPr/>
        </p:nvSpPr>
        <p:spPr>
          <a:xfrm>
            <a:off x="6003893" y="1099852"/>
            <a:ext cx="1617751" cy="244682"/>
          </a:xfrm>
          <a:prstGeom prst="rect">
            <a:avLst/>
          </a:prstGeom>
        </p:spPr>
        <p:txBody>
          <a:bodyPr wrap="none">
            <a:spAutoFit/>
          </a:bodyPr>
          <a:lstStyle/>
          <a:p>
            <a:r>
              <a:rPr lang="en-US" sz="1100" dirty="0">
                <a:solidFill>
                  <a:schemeClr val="bg1">
                    <a:lumMod val="50000"/>
                  </a:schemeClr>
                </a:solidFill>
              </a:rPr>
              <a:t>Gartner </a:t>
            </a:r>
            <a:r>
              <a:rPr lang="en-US" sz="1100" dirty="0">
                <a:solidFill>
                  <a:schemeClr val="bg1">
                    <a:lumMod val="50000"/>
                  </a:schemeClr>
                </a:solidFill>
                <a:hlinkClick r:id="rId7"/>
              </a:rPr>
              <a:t>Press Release</a:t>
            </a:r>
            <a:endParaRPr lang="en-US" sz="1050" dirty="0">
              <a:solidFill>
                <a:schemeClr val="bg1">
                  <a:lumMod val="50000"/>
                </a:schemeClr>
              </a:solidFill>
            </a:endParaRPr>
          </a:p>
        </p:txBody>
      </p:sp>
    </p:spTree>
    <p:extLst>
      <p:ext uri="{BB962C8B-B14F-4D97-AF65-F5344CB8AC3E}">
        <p14:creationId xmlns:p14="http://schemas.microsoft.com/office/powerpoint/2010/main" val="373606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8613" y="364508"/>
            <a:ext cx="8582025" cy="306375"/>
          </a:xfrm>
        </p:spPr>
        <p:txBody>
          <a:bodyPr/>
          <a:lstStyle/>
          <a:p>
            <a:r>
              <a:rPr lang="en-US" dirty="0"/>
              <a:t>Internet of Things Trends to Watch in 2017 </a:t>
            </a:r>
          </a:p>
        </p:txBody>
      </p:sp>
      <p:sp>
        <p:nvSpPr>
          <p:cNvPr id="9" name="Content Placeholder 8"/>
          <p:cNvSpPr>
            <a:spLocks noGrp="1"/>
          </p:cNvSpPr>
          <p:nvPr>
            <p:ph idx="1"/>
          </p:nvPr>
        </p:nvSpPr>
        <p:spPr>
          <a:xfrm>
            <a:off x="283463" y="1158320"/>
            <a:ext cx="4591258" cy="4253536"/>
          </a:xfrm>
        </p:spPr>
        <p:txBody>
          <a:bodyPr/>
          <a:lstStyle/>
          <a:p>
            <a:pPr marL="342900" indent="-342900">
              <a:spcBef>
                <a:spcPts val="1800"/>
              </a:spcBef>
              <a:buFont typeface="+mj-lt"/>
              <a:buAutoNum type="arabicPeriod"/>
            </a:pPr>
            <a:r>
              <a:rPr lang="en-US" b="1" dirty="0"/>
              <a:t>Partnerships.</a:t>
            </a:r>
            <a:r>
              <a:rPr lang="en-US" dirty="0"/>
              <a:t> Cloud, software, services, and industrial vendors join to fill gaps in portfolios as not one vendor can do it all in IoT</a:t>
            </a:r>
          </a:p>
          <a:p>
            <a:pPr marL="342900" indent="-342900">
              <a:spcBef>
                <a:spcPts val="1800"/>
              </a:spcBef>
              <a:buFont typeface="+mj-lt"/>
              <a:buAutoNum type="arabicPeriod"/>
            </a:pPr>
            <a:r>
              <a:rPr lang="en-US" b="1" dirty="0"/>
              <a:t>Security. </a:t>
            </a:r>
            <a:r>
              <a:rPr lang="en-US" dirty="0"/>
              <a:t> Analysts expect to see more, larger IoT-based attacks than what we experienced in 2016</a:t>
            </a:r>
          </a:p>
          <a:p>
            <a:pPr marL="342900" indent="-342900">
              <a:spcBef>
                <a:spcPts val="1800"/>
              </a:spcBef>
              <a:buFont typeface="+mj-lt"/>
              <a:buAutoNum type="arabicPeriod"/>
            </a:pPr>
            <a:r>
              <a:rPr lang="en-US" b="1" kern="1200" dirty="0"/>
              <a:t>Analytics and applications. </a:t>
            </a:r>
            <a:r>
              <a:rPr lang="en-US" kern="1200" dirty="0"/>
              <a:t>Vendors build out h</a:t>
            </a:r>
            <a:r>
              <a:rPr lang="en-US" dirty="0"/>
              <a:t>orizontal and industry specific applications to provide end to end capabilities to customers</a:t>
            </a:r>
          </a:p>
          <a:p>
            <a:pPr marL="342900" indent="-342900">
              <a:spcBef>
                <a:spcPts val="1800"/>
              </a:spcBef>
              <a:buFont typeface="+mj-lt"/>
              <a:buAutoNum type="arabicPeriod"/>
            </a:pPr>
            <a:r>
              <a:rPr lang="en-US" b="1" kern="1200" dirty="0"/>
              <a:t>Cognitive use cases</a:t>
            </a:r>
            <a:r>
              <a:rPr lang="en-US" kern="1200" dirty="0"/>
              <a:t>. </a:t>
            </a:r>
            <a:r>
              <a:rPr lang="en-US" kern="1200" dirty="0"/>
              <a:t>The use of AI in </a:t>
            </a:r>
            <a:r>
              <a:rPr lang="en-US" kern="1200" dirty="0" err="1"/>
              <a:t>IoT</a:t>
            </a:r>
            <a:r>
              <a:rPr lang="en-US" kern="1200" dirty="0"/>
              <a:t> is gaining traction to help translate data into consumable and actionable insights for end users.</a:t>
            </a:r>
            <a:endParaRPr lang="en-US" kern="1200" dirty="0"/>
          </a:p>
          <a:p>
            <a:pPr marL="342900" indent="-342900">
              <a:spcBef>
                <a:spcPts val="1800"/>
              </a:spcBef>
              <a:buFont typeface="+mj-lt"/>
              <a:buAutoNum type="arabicPeriod"/>
            </a:pPr>
            <a:r>
              <a:rPr lang="en-US" b="1" kern="1200" dirty="0"/>
              <a:t>Hybrid IoT approach. </a:t>
            </a:r>
            <a:r>
              <a:rPr lang="en-US" kern="1200" dirty="0"/>
              <a:t>Solutions that incorporate edge data and cloud analytics become customers’ top choice</a:t>
            </a:r>
          </a:p>
        </p:txBody>
      </p:sp>
      <p:sp>
        <p:nvSpPr>
          <p:cNvPr id="5" name="Slide Number Placeholder 4"/>
          <p:cNvSpPr>
            <a:spLocks noGrp="1"/>
          </p:cNvSpPr>
          <p:nvPr>
            <p:ph type="sldNum" sz="quarter" idx="10"/>
          </p:nvPr>
        </p:nvSpPr>
        <p:spPr/>
        <p:txBody>
          <a:bodyPr/>
          <a:lstStyle/>
          <a:p>
            <a:pPr>
              <a:defRPr/>
            </a:pPr>
            <a:fld id="{DF0AB7BE-B912-428A-AF34-A566F6683F24}"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en-US" dirty="0"/>
              <a:t> </a:t>
            </a:r>
          </a:p>
        </p:txBody>
      </p:sp>
      <p:sp>
        <p:nvSpPr>
          <p:cNvPr id="13" name="Oval 10">
            <a:hlinkClick r:id="" action="ppaction://noaction"/>
          </p:cNvPr>
          <p:cNvSpPr>
            <a:spLocks noChangeArrowheads="1"/>
          </p:cNvSpPr>
          <p:nvPr/>
        </p:nvSpPr>
        <p:spPr bwMode="auto">
          <a:xfrm>
            <a:off x="283465" y="13"/>
            <a:ext cx="2355721" cy="245423"/>
          </a:xfrm>
          <a:prstGeom prst="rect">
            <a:avLst/>
          </a:prstGeom>
          <a:solidFill>
            <a:srgbClr val="8CC640"/>
          </a:solidFill>
          <a:ln w="25400">
            <a:noFill/>
            <a:round/>
            <a:headEnd/>
            <a:tailEnd/>
          </a:ln>
          <a:extLst/>
        </p:spPr>
        <p:txBody>
          <a:bodyPr lIns="91440" tIns="91440" rIns="91440" bIns="91440" anchor="ctr"/>
          <a:lstStyle/>
          <a:p>
            <a:pPr>
              <a:spcBef>
                <a:spcPts val="600"/>
              </a:spcBef>
            </a:pPr>
            <a:r>
              <a:rPr lang="en-US" sz="1100" b="1" dirty="0">
                <a:solidFill>
                  <a:srgbClr val="FFFFFF"/>
                </a:solidFill>
              </a:rPr>
              <a:t>Market Trends</a:t>
            </a:r>
          </a:p>
        </p:txBody>
      </p:sp>
      <p:sp>
        <p:nvSpPr>
          <p:cNvPr id="14" name="Rectangle 13"/>
          <p:cNvSpPr/>
          <p:nvPr/>
        </p:nvSpPr>
        <p:spPr>
          <a:xfrm>
            <a:off x="5859681" y="2943539"/>
            <a:ext cx="2566208" cy="1685077"/>
          </a:xfrm>
          <a:prstGeom prst="rect">
            <a:avLst/>
          </a:prstGeom>
          <a:noFill/>
        </p:spPr>
        <p:txBody>
          <a:bodyPr wrap="square">
            <a:spAutoFit/>
          </a:bodyPr>
          <a:lstStyle/>
          <a:p>
            <a:r>
              <a:rPr lang="en-US" sz="1100" dirty="0">
                <a:solidFill>
                  <a:schemeClr val="accent2">
                    <a:lumMod val="50000"/>
                  </a:schemeClr>
                </a:solidFill>
                <a:latin typeface="+mn-lt"/>
              </a:rPr>
              <a:t>“Data, and more importantly analytics, are changing the way we see our machines, our processes and our operations. Analytics can identify patterns in the data, model behaviors of equipment, and predict failures based on a variety of variables that exist in manufacturing”.  </a:t>
            </a:r>
            <a:r>
              <a:rPr lang="en-US" sz="900" dirty="0">
                <a:solidFill>
                  <a:schemeClr val="bg1">
                    <a:lumMod val="50000"/>
                  </a:schemeClr>
                </a:solidFill>
                <a:latin typeface="+mn-lt"/>
              </a:rPr>
              <a:t>IBM via Forbes </a:t>
            </a:r>
            <a:r>
              <a:rPr lang="en-US" sz="900" i="1" dirty="0">
                <a:latin typeface="+mn-lt"/>
              </a:rPr>
              <a:t> </a:t>
            </a:r>
            <a:r>
              <a:rPr lang="en-US" sz="900" i="1" dirty="0">
                <a:solidFill>
                  <a:schemeClr val="accent2">
                    <a:lumMod val="50000"/>
                  </a:schemeClr>
                </a:solidFill>
                <a:latin typeface="+mn-lt"/>
                <a:hlinkClick r:id="rId2"/>
              </a:rPr>
              <a:t>How Cognitive Computing And The IoT Can Transform Manufacturing To Please Customers</a:t>
            </a:r>
            <a:endParaRPr lang="en-US" sz="900" i="1" dirty="0">
              <a:solidFill>
                <a:schemeClr val="accent2">
                  <a:lumMod val="50000"/>
                </a:schemeClr>
              </a:solidFill>
              <a:latin typeface="+mn-lt"/>
            </a:endParaRPr>
          </a:p>
        </p:txBody>
      </p:sp>
      <p:sp>
        <p:nvSpPr>
          <p:cNvPr id="11"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
        <p:nvSpPr>
          <p:cNvPr id="15"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Internet of Things Trend Report, 2017       (External Version)</a:t>
            </a:r>
          </a:p>
        </p:txBody>
      </p:sp>
      <p:pic>
        <p:nvPicPr>
          <p:cNvPr id="2" name="Picture 1"/>
          <p:cNvPicPr>
            <a:picLocks noChangeAspect="1"/>
          </p:cNvPicPr>
          <p:nvPr/>
        </p:nvPicPr>
        <p:blipFill>
          <a:blip r:embed="rId3"/>
          <a:stretch>
            <a:fillRect/>
          </a:stretch>
        </p:blipFill>
        <p:spPr>
          <a:xfrm>
            <a:off x="5906301" y="1678294"/>
            <a:ext cx="2566208" cy="888598"/>
          </a:xfrm>
          <a:prstGeom prst="rect">
            <a:avLst/>
          </a:prstGeom>
          <a:ln>
            <a:solidFill>
              <a:schemeClr val="accent4">
                <a:lumMod val="50000"/>
              </a:schemeClr>
            </a:solidFill>
          </a:ln>
        </p:spPr>
      </p:pic>
      <p:sp>
        <p:nvSpPr>
          <p:cNvPr id="12" name="Rectangle 11"/>
          <p:cNvSpPr/>
          <p:nvPr/>
        </p:nvSpPr>
        <p:spPr>
          <a:xfrm>
            <a:off x="5813061" y="1262313"/>
            <a:ext cx="2659448" cy="397032"/>
          </a:xfrm>
          <a:prstGeom prst="rect">
            <a:avLst/>
          </a:prstGeom>
        </p:spPr>
        <p:txBody>
          <a:bodyPr wrap="square">
            <a:spAutoFit/>
          </a:bodyPr>
          <a:lstStyle/>
          <a:p>
            <a:r>
              <a:rPr lang="en-US" sz="1100" dirty="0">
                <a:solidFill>
                  <a:schemeClr val="bg1">
                    <a:lumMod val="50000"/>
                  </a:schemeClr>
                </a:solidFill>
              </a:rPr>
              <a:t>The Street </a:t>
            </a:r>
            <a:r>
              <a:rPr lang="en-US" sz="1100" dirty="0">
                <a:solidFill>
                  <a:schemeClr val="bg1">
                    <a:lumMod val="50000"/>
                  </a:schemeClr>
                </a:solidFill>
                <a:hlinkClick r:id="rId4"/>
              </a:rPr>
              <a:t>How M&amp;A Is Driving the Growth in the Internet of Things</a:t>
            </a:r>
            <a:endParaRPr lang="en-US" sz="1050" dirty="0">
              <a:solidFill>
                <a:schemeClr val="bg1">
                  <a:lumMod val="50000"/>
                </a:schemeClr>
              </a:solidFill>
            </a:endParaRPr>
          </a:p>
        </p:txBody>
      </p:sp>
      <p:sp>
        <p:nvSpPr>
          <p:cNvPr id="16" name="Rectangle 15"/>
          <p:cNvSpPr/>
          <p:nvPr/>
        </p:nvSpPr>
        <p:spPr>
          <a:xfrm>
            <a:off x="5859681" y="4989480"/>
            <a:ext cx="2566208" cy="826380"/>
          </a:xfrm>
          <a:prstGeom prst="rect">
            <a:avLst/>
          </a:prstGeom>
          <a:noFill/>
        </p:spPr>
        <p:txBody>
          <a:bodyPr wrap="square">
            <a:spAutoFit/>
          </a:bodyPr>
          <a:lstStyle/>
          <a:p>
            <a:r>
              <a:rPr lang="en-US" sz="1100" dirty="0">
                <a:solidFill>
                  <a:schemeClr val="accent2">
                    <a:lumMod val="50000"/>
                  </a:schemeClr>
                </a:solidFill>
                <a:latin typeface="+mn-lt"/>
              </a:rPr>
              <a:t>“We forecast there will be $4.8 trillion in aggregate IoT investment between 2016 and 2021.”  </a:t>
            </a:r>
            <a:r>
              <a:rPr lang="en-US" sz="900" dirty="0">
                <a:solidFill>
                  <a:schemeClr val="bg1">
                    <a:lumMod val="50000"/>
                  </a:schemeClr>
                </a:solidFill>
              </a:rPr>
              <a:t>Business Insider </a:t>
            </a:r>
            <a:r>
              <a:rPr lang="en-US" sz="900" dirty="0">
                <a:solidFill>
                  <a:schemeClr val="bg1">
                    <a:lumMod val="50000"/>
                  </a:schemeClr>
                </a:solidFill>
                <a:hlinkClick r:id="rId5"/>
              </a:rPr>
              <a:t>The Internet of Things 2017 Report</a:t>
            </a:r>
            <a:endParaRPr lang="en-US" sz="900" dirty="0">
              <a:solidFill>
                <a:schemeClr val="bg1">
                  <a:lumMod val="50000"/>
                </a:schemeClr>
              </a:solidFill>
            </a:endParaRPr>
          </a:p>
          <a:p>
            <a:endParaRPr lang="en-US" sz="900" i="1" dirty="0">
              <a:solidFill>
                <a:schemeClr val="accent2">
                  <a:lumMod val="50000"/>
                </a:schemeClr>
              </a:solidFill>
              <a:latin typeface="+mn-lt"/>
            </a:endParaRPr>
          </a:p>
        </p:txBody>
      </p:sp>
    </p:spTree>
    <p:extLst>
      <p:ext uri="{BB962C8B-B14F-4D97-AF65-F5344CB8AC3E}">
        <p14:creationId xmlns:p14="http://schemas.microsoft.com/office/powerpoint/2010/main" val="242710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8613" y="356683"/>
            <a:ext cx="8582025" cy="306375"/>
          </a:xfrm>
        </p:spPr>
        <p:txBody>
          <a:bodyPr/>
          <a:lstStyle/>
          <a:p>
            <a:r>
              <a:rPr lang="en-US" dirty="0"/>
              <a:t>Internet of Things Trends to Watch in 2017 </a:t>
            </a:r>
          </a:p>
        </p:txBody>
      </p:sp>
      <p:sp>
        <p:nvSpPr>
          <p:cNvPr id="9" name="Content Placeholder 8"/>
          <p:cNvSpPr>
            <a:spLocks noGrp="1"/>
          </p:cNvSpPr>
          <p:nvPr>
            <p:ph idx="1"/>
          </p:nvPr>
        </p:nvSpPr>
        <p:spPr>
          <a:xfrm>
            <a:off x="283461" y="1158320"/>
            <a:ext cx="4813639" cy="4253536"/>
          </a:xfrm>
        </p:spPr>
        <p:txBody>
          <a:bodyPr/>
          <a:lstStyle/>
          <a:p>
            <a:pPr marL="342900" indent="-342900">
              <a:spcBef>
                <a:spcPts val="1800"/>
              </a:spcBef>
              <a:buFont typeface="+mj-lt"/>
              <a:buAutoNum type="arabicPeriod" startAt="6"/>
            </a:pPr>
            <a:r>
              <a:rPr lang="en-US" b="1" kern="1200" dirty="0"/>
              <a:t>Tempered adoption expectations. </a:t>
            </a:r>
            <a:r>
              <a:rPr lang="en-US" kern="1200" dirty="0"/>
              <a:t>Leaders realize complexity in IoT implementations and industry use cases mature at different rates</a:t>
            </a:r>
          </a:p>
          <a:p>
            <a:pPr marL="342900" indent="-342900">
              <a:spcBef>
                <a:spcPts val="1800"/>
              </a:spcBef>
              <a:buFont typeface="+mj-lt"/>
              <a:buAutoNum type="arabicPeriod" startAt="6"/>
            </a:pPr>
            <a:r>
              <a:rPr lang="en-US" b="1" kern="1200" dirty="0"/>
              <a:t>Proof of concept approach remains. </a:t>
            </a:r>
            <a:r>
              <a:rPr lang="en-US" kern="1200" dirty="0"/>
              <a:t>IoT POCs are common and provide a stepwise approach to business transformation</a:t>
            </a:r>
            <a:endParaRPr lang="en-US" b="1" kern="1200" dirty="0"/>
          </a:p>
          <a:p>
            <a:pPr marL="342900" indent="-342900">
              <a:spcBef>
                <a:spcPts val="1800"/>
              </a:spcBef>
              <a:buFont typeface="+mj-lt"/>
              <a:buAutoNum type="arabicPeriod" startAt="6"/>
            </a:pPr>
            <a:r>
              <a:rPr lang="en-US" b="1" kern="1200" dirty="0"/>
              <a:t>Small IoT deployments expand. </a:t>
            </a:r>
            <a:r>
              <a:rPr lang="en-US" kern="1200" dirty="0"/>
              <a:t>Enterprise wide deployments increase, supporting transformative efforts, as ROI from small projects is realized</a:t>
            </a:r>
          </a:p>
          <a:p>
            <a:pPr marL="342900" indent="-342900">
              <a:spcBef>
                <a:spcPts val="1800"/>
              </a:spcBef>
              <a:buFont typeface="+mj-lt"/>
              <a:buAutoNum type="arabicPeriod" startAt="6"/>
            </a:pPr>
            <a:r>
              <a:rPr lang="en-US" b="1" kern="1200" dirty="0"/>
              <a:t>IoT Blockchain pilots. </a:t>
            </a:r>
            <a:r>
              <a:rPr lang="en-US" kern="1200" dirty="0"/>
              <a:t>Blockchain in IoT helps safeguard IoT transactions and allows autonomous things to function without centralized authority</a:t>
            </a:r>
          </a:p>
          <a:p>
            <a:pPr marL="342900" indent="-342900">
              <a:spcBef>
                <a:spcPts val="1800"/>
              </a:spcBef>
              <a:buFont typeface="+mj-lt"/>
              <a:buAutoNum type="arabicPeriod" startAt="6"/>
            </a:pPr>
            <a:r>
              <a:rPr lang="en-US" b="1" kern="1200" dirty="0"/>
              <a:t>Consumer IoT. </a:t>
            </a:r>
            <a:r>
              <a:rPr lang="en-US" kern="1200" dirty="0"/>
              <a:t>Consumer device and messaging layers influence enterprise consumption of IoT data</a:t>
            </a:r>
          </a:p>
          <a:p>
            <a:pPr marL="342900" indent="-342900">
              <a:spcBef>
                <a:spcPts val="1800"/>
              </a:spcBef>
              <a:buFont typeface="+mj-lt"/>
              <a:buAutoNum type="arabicPeriod" startAt="6"/>
            </a:pPr>
            <a:endParaRPr lang="en-US" b="1" kern="1200" dirty="0"/>
          </a:p>
        </p:txBody>
      </p:sp>
      <p:sp>
        <p:nvSpPr>
          <p:cNvPr id="5" name="Slide Number Placeholder 4"/>
          <p:cNvSpPr>
            <a:spLocks noGrp="1"/>
          </p:cNvSpPr>
          <p:nvPr>
            <p:ph type="sldNum" sz="quarter" idx="10"/>
          </p:nvPr>
        </p:nvSpPr>
        <p:spPr/>
        <p:txBody>
          <a:bodyPr/>
          <a:lstStyle/>
          <a:p>
            <a:pPr>
              <a:defRPr/>
            </a:pPr>
            <a:fld id="{DF0AB7BE-B912-428A-AF34-A566F6683F24}"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dirty="0"/>
              <a:t> </a:t>
            </a:r>
          </a:p>
        </p:txBody>
      </p:sp>
      <p:sp>
        <p:nvSpPr>
          <p:cNvPr id="13" name="Oval 10">
            <a:hlinkClick r:id="" action="ppaction://noaction"/>
          </p:cNvPr>
          <p:cNvSpPr>
            <a:spLocks noChangeArrowheads="1"/>
          </p:cNvSpPr>
          <p:nvPr/>
        </p:nvSpPr>
        <p:spPr bwMode="auto">
          <a:xfrm>
            <a:off x="283465" y="13"/>
            <a:ext cx="2355721" cy="245423"/>
          </a:xfrm>
          <a:prstGeom prst="rect">
            <a:avLst/>
          </a:prstGeom>
          <a:solidFill>
            <a:srgbClr val="8CC640"/>
          </a:solidFill>
          <a:ln w="25400">
            <a:noFill/>
            <a:round/>
            <a:headEnd/>
            <a:tailEnd/>
          </a:ln>
          <a:extLst/>
        </p:spPr>
        <p:txBody>
          <a:bodyPr lIns="91440" tIns="91440" rIns="91440" bIns="91440" anchor="ctr"/>
          <a:lstStyle/>
          <a:p>
            <a:pPr>
              <a:spcBef>
                <a:spcPts val="600"/>
              </a:spcBef>
            </a:pPr>
            <a:r>
              <a:rPr lang="en-US" sz="1100" b="1" dirty="0">
                <a:solidFill>
                  <a:srgbClr val="FFFFFF"/>
                </a:solidFill>
              </a:rPr>
              <a:t>Market Trends</a:t>
            </a:r>
          </a:p>
        </p:txBody>
      </p:sp>
      <p:sp>
        <p:nvSpPr>
          <p:cNvPr id="12"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
        <p:nvSpPr>
          <p:cNvPr id="14"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Internet of Things Trend Report, 2017       (External Version)</a:t>
            </a:r>
          </a:p>
        </p:txBody>
      </p:sp>
      <p:sp>
        <p:nvSpPr>
          <p:cNvPr id="15" name="Rectangle 14"/>
          <p:cNvSpPr/>
          <p:nvPr/>
        </p:nvSpPr>
        <p:spPr>
          <a:xfrm>
            <a:off x="6212004" y="4010381"/>
            <a:ext cx="2391307" cy="1408078"/>
          </a:xfrm>
          <a:prstGeom prst="rect">
            <a:avLst/>
          </a:prstGeom>
          <a:noFill/>
        </p:spPr>
        <p:txBody>
          <a:bodyPr wrap="square">
            <a:spAutoFit/>
          </a:bodyPr>
          <a:lstStyle/>
          <a:p>
            <a:r>
              <a:rPr lang="en-US" sz="1100" dirty="0">
                <a:solidFill>
                  <a:schemeClr val="accent2">
                    <a:lumMod val="50000"/>
                  </a:schemeClr>
                </a:solidFill>
                <a:latin typeface="+mn-lt"/>
              </a:rPr>
              <a:t>“Blockchain is beginning to play a major part in the Internet of Things by enhancing security, enabling inclusion of low-value devices to be increasingly viable and making managing a device easier for decades to come.” </a:t>
            </a:r>
            <a:r>
              <a:rPr lang="en-US" sz="900" dirty="0">
                <a:solidFill>
                  <a:schemeClr val="accent2">
                    <a:lumMod val="50000"/>
                  </a:schemeClr>
                </a:solidFill>
                <a:latin typeface="+mn-lt"/>
              </a:rPr>
              <a:t> </a:t>
            </a:r>
            <a:r>
              <a:rPr lang="en-US" sz="900" dirty="0">
                <a:latin typeface="+mn-lt"/>
              </a:rPr>
              <a:t>IBM: </a:t>
            </a:r>
            <a:r>
              <a:rPr lang="en-US" sz="900" i="1" dirty="0">
                <a:latin typeface="+mn-lt"/>
              </a:rPr>
              <a:t> </a:t>
            </a:r>
            <a:r>
              <a:rPr lang="en-US" sz="900" i="1" dirty="0">
                <a:solidFill>
                  <a:schemeClr val="accent2">
                    <a:lumMod val="50000"/>
                  </a:schemeClr>
                </a:solidFill>
                <a:latin typeface="+mn-lt"/>
                <a:hlinkClick r:id="rId2"/>
              </a:rPr>
              <a:t>What blockchain means for you, and the Internet of Things</a:t>
            </a:r>
            <a:endParaRPr lang="en-US" sz="900" i="1" dirty="0">
              <a:solidFill>
                <a:schemeClr val="accent2">
                  <a:lumMod val="50000"/>
                </a:schemeClr>
              </a:solidFill>
              <a:latin typeface="+mn-lt"/>
            </a:endParaRPr>
          </a:p>
        </p:txBody>
      </p:sp>
      <p:pic>
        <p:nvPicPr>
          <p:cNvPr id="2" name="Picture 1"/>
          <p:cNvPicPr>
            <a:picLocks noChangeAspect="1"/>
          </p:cNvPicPr>
          <p:nvPr/>
        </p:nvPicPr>
        <p:blipFill>
          <a:blip r:embed="rId3"/>
          <a:stretch>
            <a:fillRect/>
          </a:stretch>
        </p:blipFill>
        <p:spPr>
          <a:xfrm>
            <a:off x="6303884" y="1981157"/>
            <a:ext cx="2207545" cy="1534717"/>
          </a:xfrm>
          <a:prstGeom prst="rect">
            <a:avLst/>
          </a:prstGeom>
          <a:ln>
            <a:solidFill>
              <a:schemeClr val="accent4">
                <a:lumMod val="50000"/>
              </a:schemeClr>
            </a:solidFill>
          </a:ln>
        </p:spPr>
      </p:pic>
      <p:sp>
        <p:nvSpPr>
          <p:cNvPr id="11" name="Rectangle 10"/>
          <p:cNvSpPr/>
          <p:nvPr/>
        </p:nvSpPr>
        <p:spPr>
          <a:xfrm>
            <a:off x="6212004" y="1374017"/>
            <a:ext cx="2487293" cy="549381"/>
          </a:xfrm>
          <a:prstGeom prst="rect">
            <a:avLst/>
          </a:prstGeom>
        </p:spPr>
        <p:txBody>
          <a:bodyPr wrap="square">
            <a:spAutoFit/>
          </a:bodyPr>
          <a:lstStyle/>
          <a:p>
            <a:r>
              <a:rPr lang="en-US" sz="1100" dirty="0">
                <a:solidFill>
                  <a:schemeClr val="bg1">
                    <a:lumMod val="50000"/>
                  </a:schemeClr>
                </a:solidFill>
              </a:rPr>
              <a:t>IBM:  </a:t>
            </a:r>
            <a:r>
              <a:rPr lang="en-US" sz="1100" dirty="0">
                <a:solidFill>
                  <a:schemeClr val="bg1">
                    <a:lumMod val="50000"/>
                  </a:schemeClr>
                </a:solidFill>
                <a:hlinkClick r:id="rId4"/>
              </a:rPr>
              <a:t>The Rise of the </a:t>
            </a:r>
            <a:r>
              <a:rPr lang="en-US" sz="1100" dirty="0" err="1">
                <a:solidFill>
                  <a:schemeClr val="bg1">
                    <a:lumMod val="50000"/>
                  </a:schemeClr>
                </a:solidFill>
                <a:hlinkClick r:id="rId4"/>
              </a:rPr>
              <a:t>DataEconomy</a:t>
            </a:r>
            <a:r>
              <a:rPr lang="en-US" sz="1100" dirty="0">
                <a:solidFill>
                  <a:schemeClr val="bg1">
                    <a:lumMod val="50000"/>
                  </a:schemeClr>
                </a:solidFill>
                <a:hlinkClick r:id="rId4"/>
              </a:rPr>
              <a:t>:  Driving Value through Internet of Things Data Monetization</a:t>
            </a:r>
            <a:endParaRPr lang="en-US" sz="1050" dirty="0">
              <a:solidFill>
                <a:schemeClr val="bg1">
                  <a:lumMod val="50000"/>
                </a:schemeClr>
              </a:solidFill>
            </a:endParaRPr>
          </a:p>
        </p:txBody>
      </p:sp>
    </p:spTree>
    <p:extLst>
      <p:ext uri="{BB962C8B-B14F-4D97-AF65-F5344CB8AC3E}">
        <p14:creationId xmlns:p14="http://schemas.microsoft.com/office/powerpoint/2010/main" val="280106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0048" y="374168"/>
            <a:ext cx="8565388" cy="1163395"/>
          </a:xfrm>
        </p:spPr>
        <p:txBody>
          <a:bodyPr/>
          <a:lstStyle/>
          <a:p>
            <a:r>
              <a:rPr lang="en-US" dirty="0"/>
              <a:t>Challenges remain, inhibiting the maturation and scale of IoT in the short to medium term</a:t>
            </a:r>
            <a:br>
              <a:rPr lang="en-US" dirty="0"/>
            </a:br>
            <a:endParaRPr lang="en-US" dirty="0"/>
          </a:p>
        </p:txBody>
      </p:sp>
      <p:sp>
        <p:nvSpPr>
          <p:cNvPr id="9" name="Content Placeholder 8"/>
          <p:cNvSpPr>
            <a:spLocks noGrp="1"/>
          </p:cNvSpPr>
          <p:nvPr>
            <p:ph idx="1"/>
          </p:nvPr>
        </p:nvSpPr>
        <p:spPr>
          <a:xfrm>
            <a:off x="258091" y="1348793"/>
            <a:ext cx="4882320" cy="5145870"/>
          </a:xfrm>
        </p:spPr>
        <p:txBody>
          <a:bodyPr/>
          <a:lstStyle/>
          <a:p>
            <a:pPr marL="342900" indent="-342900">
              <a:spcBef>
                <a:spcPts val="1200"/>
              </a:spcBef>
              <a:buFont typeface="+mj-lt"/>
              <a:buAutoNum type="arabicPeriod"/>
            </a:pPr>
            <a:r>
              <a:rPr lang="en-US" sz="1400" b="1" dirty="0"/>
              <a:t>Security. </a:t>
            </a:r>
            <a:r>
              <a:rPr lang="en-US" sz="1400" dirty="0"/>
              <a:t>If the IoT is to realize its full potential, security professionals must secure both IoT systems and the data collected</a:t>
            </a:r>
          </a:p>
          <a:p>
            <a:pPr marL="342900" indent="-342900">
              <a:spcBef>
                <a:spcPts val="1200"/>
              </a:spcBef>
              <a:buFont typeface="+mj-lt"/>
              <a:buAutoNum type="arabicPeriod"/>
            </a:pPr>
            <a:r>
              <a:rPr lang="en-US" sz="1400" b="1" dirty="0"/>
              <a:t>Hype and confusion.</a:t>
            </a:r>
            <a:r>
              <a:rPr lang="en-US" sz="1400" dirty="0"/>
              <a:t>   Skepticism due to overall media &amp; vendor hype continues as well as confusion over the increasingly number of platforms, protocols and large sets of APIs</a:t>
            </a:r>
          </a:p>
          <a:p>
            <a:pPr marL="342900" indent="-342900">
              <a:spcBef>
                <a:spcPts val="1200"/>
              </a:spcBef>
              <a:buFont typeface="+mj-lt"/>
              <a:buAutoNum type="arabicPeriod"/>
            </a:pPr>
            <a:r>
              <a:rPr lang="en-US" sz="1400" b="1" dirty="0"/>
              <a:t>Lack of technology and data standards </a:t>
            </a:r>
            <a:r>
              <a:rPr lang="en-US" sz="1400" dirty="0"/>
              <a:t> IT solutions are currently being assembled from a number of different technologies by a number of different vendors, setting up the possibility of device/sensor, infrastructure as well as data format incompatibilities. </a:t>
            </a:r>
          </a:p>
          <a:p>
            <a:pPr marL="342900" indent="-342900">
              <a:spcBef>
                <a:spcPts val="1200"/>
              </a:spcBef>
              <a:buFont typeface="+mj-lt"/>
              <a:buAutoNum type="arabicPeriod"/>
            </a:pPr>
            <a:r>
              <a:rPr lang="en-US" sz="1400" b="1" dirty="0"/>
              <a:t>Lack of understanding or clearly defined business cases.  </a:t>
            </a:r>
            <a:r>
              <a:rPr lang="en-US" sz="1400" dirty="0"/>
              <a:t>Enterprises want to see a clear path to a return on their investments on IoT, before investing. </a:t>
            </a:r>
          </a:p>
          <a:p>
            <a:pPr marL="342900" indent="-342900">
              <a:spcBef>
                <a:spcPts val="1200"/>
              </a:spcBef>
              <a:buFont typeface="+mj-lt"/>
              <a:buAutoNum type="arabicPeriod"/>
            </a:pPr>
            <a:r>
              <a:rPr lang="en-US" sz="1400" b="1" dirty="0"/>
              <a:t>Processes, skills and tools.</a:t>
            </a:r>
            <a:r>
              <a:rPr lang="en-US" sz="1400" dirty="0"/>
              <a:t>  The IoT is not all about new emerging technologies.  Enterprises will need to transform processes and invest in new skills &amp; tools.</a:t>
            </a:r>
            <a:endParaRPr lang="en-US" sz="1400" b="1" dirty="0"/>
          </a:p>
        </p:txBody>
      </p:sp>
      <p:sp>
        <p:nvSpPr>
          <p:cNvPr id="5" name="Slide Number Placeholder 4"/>
          <p:cNvSpPr>
            <a:spLocks noGrp="1"/>
          </p:cNvSpPr>
          <p:nvPr>
            <p:ph type="sldNum" sz="quarter" idx="10"/>
          </p:nvPr>
        </p:nvSpPr>
        <p:spPr/>
        <p:txBody>
          <a:bodyPr/>
          <a:lstStyle/>
          <a:p>
            <a:pPr>
              <a:defRPr/>
            </a:pPr>
            <a:fld id="{DF0AB7BE-B912-428A-AF34-A566F6683F24}" type="slidenum">
              <a:rPr lang="en-US" smtClean="0"/>
              <a:pPr>
                <a:defRPr/>
              </a:pPr>
              <a:t>8</a:t>
            </a:fld>
            <a:endParaRPr lang="en-US" dirty="0"/>
          </a:p>
        </p:txBody>
      </p:sp>
      <p:sp>
        <p:nvSpPr>
          <p:cNvPr id="6" name="Footer Placeholder 5"/>
          <p:cNvSpPr>
            <a:spLocks noGrp="1"/>
          </p:cNvSpPr>
          <p:nvPr>
            <p:ph type="ftr" sz="quarter" idx="11"/>
          </p:nvPr>
        </p:nvSpPr>
        <p:spPr/>
        <p:txBody>
          <a:bodyPr/>
          <a:lstStyle/>
          <a:p>
            <a:pPr>
              <a:defRPr/>
            </a:pPr>
            <a:r>
              <a:rPr lang="en-US"/>
              <a:t> </a:t>
            </a:r>
            <a:endParaRPr lang="en-US" dirty="0"/>
          </a:p>
        </p:txBody>
      </p:sp>
      <p:sp>
        <p:nvSpPr>
          <p:cNvPr id="16" name="Rectangle 15"/>
          <p:cNvSpPr/>
          <p:nvPr/>
        </p:nvSpPr>
        <p:spPr>
          <a:xfrm>
            <a:off x="5851626" y="3190488"/>
            <a:ext cx="2842386" cy="1047979"/>
          </a:xfrm>
          <a:prstGeom prst="rect">
            <a:avLst/>
          </a:prstGeom>
          <a:noFill/>
        </p:spPr>
        <p:txBody>
          <a:bodyPr wrap="square">
            <a:spAutoFit/>
          </a:bodyPr>
          <a:lstStyle/>
          <a:p>
            <a:r>
              <a:rPr lang="en-US" sz="1200" dirty="0">
                <a:solidFill>
                  <a:schemeClr val="accent2">
                    <a:lumMod val="50000"/>
                  </a:schemeClr>
                </a:solidFill>
                <a:latin typeface="+mn-lt"/>
              </a:rPr>
              <a:t>“Top IoT challenges include security (26%), privacy (21%), upfront cost (22%), on-going cost (19%), IT infrastructure (16%) and IoT skills (14%).” </a:t>
            </a:r>
            <a:r>
              <a:rPr lang="en-US" sz="1200" dirty="0">
                <a:solidFill>
                  <a:schemeClr val="bg1">
                    <a:lumMod val="50000"/>
                  </a:schemeClr>
                </a:solidFill>
                <a:latin typeface="+mn-lt"/>
              </a:rPr>
              <a:t> </a:t>
            </a:r>
            <a:r>
              <a:rPr lang="en-US" sz="900" dirty="0">
                <a:solidFill>
                  <a:schemeClr val="bg1">
                    <a:lumMod val="50000"/>
                  </a:schemeClr>
                </a:solidFill>
                <a:latin typeface="+mn-lt"/>
              </a:rPr>
              <a:t>Forbes: </a:t>
            </a:r>
            <a:r>
              <a:rPr lang="en-US" sz="900" dirty="0">
                <a:solidFill>
                  <a:schemeClr val="accent2">
                    <a:lumMod val="50000"/>
                  </a:schemeClr>
                </a:solidFill>
                <a:latin typeface="+mn-lt"/>
              </a:rPr>
              <a:t>  </a:t>
            </a:r>
            <a:r>
              <a:rPr lang="en-US" sz="900" i="1" dirty="0">
                <a:solidFill>
                  <a:schemeClr val="accent2">
                    <a:lumMod val="50000"/>
                  </a:schemeClr>
                </a:solidFill>
                <a:latin typeface="+mn-lt"/>
                <a:hlinkClick r:id="rId3"/>
              </a:rPr>
              <a:t>Internet Of Things By The Numbers: IDC Survey Finds It's All About The Data</a:t>
            </a:r>
            <a:endParaRPr lang="en-US" sz="900" i="1" dirty="0">
              <a:solidFill>
                <a:schemeClr val="accent2">
                  <a:lumMod val="50000"/>
                </a:schemeClr>
              </a:solidFill>
              <a:latin typeface="+mn-lt"/>
            </a:endParaRPr>
          </a:p>
        </p:txBody>
      </p:sp>
      <p:sp>
        <p:nvSpPr>
          <p:cNvPr id="3" name="Rectangle 2"/>
          <p:cNvSpPr/>
          <p:nvPr/>
        </p:nvSpPr>
        <p:spPr>
          <a:xfrm>
            <a:off x="5851626" y="1322288"/>
            <a:ext cx="2995812" cy="258532"/>
          </a:xfrm>
          <a:prstGeom prst="rect">
            <a:avLst/>
          </a:prstGeom>
        </p:spPr>
        <p:txBody>
          <a:bodyPr wrap="square">
            <a:spAutoFit/>
          </a:bodyPr>
          <a:lstStyle/>
          <a:p>
            <a:r>
              <a:rPr lang="en-US" sz="1200" dirty="0"/>
              <a:t>IBM: </a:t>
            </a:r>
            <a:r>
              <a:rPr lang="en-US" sz="1200" dirty="0">
                <a:hlinkClick r:id="rId4"/>
              </a:rPr>
              <a:t>IoT security round-up: January 2017</a:t>
            </a:r>
            <a:endParaRPr lang="en-US" sz="1200" dirty="0"/>
          </a:p>
        </p:txBody>
      </p:sp>
      <p:sp>
        <p:nvSpPr>
          <p:cNvPr id="13"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
        <p:nvSpPr>
          <p:cNvPr id="17"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Internet of Things Trend Report, 2017       (External Version)</a:t>
            </a:r>
          </a:p>
        </p:txBody>
      </p:sp>
      <p:sp>
        <p:nvSpPr>
          <p:cNvPr id="18" name="Oval 10">
            <a:hlinkClick r:id="" action="ppaction://noaction"/>
          </p:cNvPr>
          <p:cNvSpPr>
            <a:spLocks noChangeArrowheads="1"/>
          </p:cNvSpPr>
          <p:nvPr/>
        </p:nvSpPr>
        <p:spPr bwMode="auto">
          <a:xfrm>
            <a:off x="283465" y="13"/>
            <a:ext cx="2355721" cy="245423"/>
          </a:xfrm>
          <a:prstGeom prst="rect">
            <a:avLst/>
          </a:prstGeom>
          <a:solidFill>
            <a:schemeClr val="accent5">
              <a:lumMod val="75000"/>
            </a:schemeClr>
          </a:solidFill>
          <a:ln w="25400">
            <a:noFill/>
            <a:round/>
            <a:headEnd/>
            <a:tailEnd/>
          </a:ln>
          <a:extLst/>
        </p:spPr>
        <p:txBody>
          <a:bodyPr lIns="91440" tIns="91440" rIns="91440" bIns="91440" anchor="ctr"/>
          <a:lstStyle/>
          <a:p>
            <a:pPr>
              <a:spcBef>
                <a:spcPts val="600"/>
              </a:spcBef>
            </a:pPr>
            <a:r>
              <a:rPr lang="en-US" sz="1100" b="1" dirty="0">
                <a:solidFill>
                  <a:srgbClr val="FFFFFF"/>
                </a:solidFill>
              </a:rPr>
              <a:t>Adoption Challenges</a:t>
            </a:r>
          </a:p>
        </p:txBody>
      </p:sp>
      <p:pic>
        <p:nvPicPr>
          <p:cNvPr id="4" name="Picture 3"/>
          <p:cNvPicPr>
            <a:picLocks noChangeAspect="1"/>
          </p:cNvPicPr>
          <p:nvPr/>
        </p:nvPicPr>
        <p:blipFill>
          <a:blip r:embed="rId5"/>
          <a:stretch>
            <a:fillRect/>
          </a:stretch>
        </p:blipFill>
        <p:spPr>
          <a:xfrm>
            <a:off x="5851626" y="1646611"/>
            <a:ext cx="2757087" cy="1178968"/>
          </a:xfrm>
          <a:prstGeom prst="rect">
            <a:avLst/>
          </a:prstGeom>
          <a:ln>
            <a:solidFill>
              <a:schemeClr val="tx2"/>
            </a:solidFill>
          </a:ln>
        </p:spPr>
      </p:pic>
      <p:pic>
        <p:nvPicPr>
          <p:cNvPr id="1026" name="Picture 2" descr="C:\Users\IBM_AD~1\AppData\Local\Temp\SNAGHTML65e933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2263" y="4978393"/>
            <a:ext cx="2731600" cy="807938"/>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5732263" y="4466157"/>
            <a:ext cx="2995812" cy="424732"/>
          </a:xfrm>
          <a:prstGeom prst="rect">
            <a:avLst/>
          </a:prstGeom>
        </p:spPr>
        <p:txBody>
          <a:bodyPr wrap="square">
            <a:spAutoFit/>
          </a:bodyPr>
          <a:lstStyle/>
          <a:p>
            <a:r>
              <a:rPr lang="en-US" sz="1200" dirty="0"/>
              <a:t>Internet of Business: </a:t>
            </a:r>
            <a:r>
              <a:rPr lang="en-US" sz="1200" dirty="0">
                <a:hlinkClick r:id="rId7"/>
              </a:rPr>
              <a:t>How can organizations close the IoT skills gap?</a:t>
            </a:r>
            <a:endParaRPr lang="en-US" sz="1200" dirty="0"/>
          </a:p>
        </p:txBody>
      </p:sp>
    </p:spTree>
    <p:extLst>
      <p:ext uri="{BB962C8B-B14F-4D97-AF65-F5344CB8AC3E}">
        <p14:creationId xmlns:p14="http://schemas.microsoft.com/office/powerpoint/2010/main" val="114921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312137" y="372251"/>
            <a:ext cx="8403744" cy="387798"/>
          </a:xfrm>
        </p:spPr>
        <p:txBody>
          <a:bodyPr/>
          <a:lstStyle/>
          <a:p>
            <a:r>
              <a:rPr lang="en-US" dirty="0"/>
              <a:t>Selected IBM Resources and Links</a:t>
            </a:r>
          </a:p>
        </p:txBody>
      </p:sp>
      <p:sp>
        <p:nvSpPr>
          <p:cNvPr id="91138" name="Slide Number Placeholder 3"/>
          <p:cNvSpPr>
            <a:spLocks noGrp="1"/>
          </p:cNvSpPr>
          <p:nvPr>
            <p:ph type="sldNum" sz="quarter" idx="10"/>
          </p:nvPr>
        </p:nvSpPr>
        <p:spPr>
          <a:noFill/>
        </p:spPr>
        <p:txBody>
          <a:bodyPr/>
          <a:lstStyle/>
          <a:p>
            <a:fld id="{1F5FF79B-2098-4E09-BCEE-9C9C6868BA30}" type="slidenum">
              <a:rPr lang="en-US"/>
              <a:pPr/>
              <a:t>9</a:t>
            </a:fld>
            <a:endParaRPr lang="en-US"/>
          </a:p>
        </p:txBody>
      </p:sp>
      <p:sp>
        <p:nvSpPr>
          <p:cNvPr id="91139" name="Footer Placeholder 10"/>
          <p:cNvSpPr>
            <a:spLocks noGrp="1"/>
          </p:cNvSpPr>
          <p:nvPr>
            <p:ph type="ftr" sz="quarter" idx="11"/>
          </p:nvPr>
        </p:nvSpPr>
        <p:spPr>
          <a:noFill/>
        </p:spPr>
        <p:txBody>
          <a:bodyPr/>
          <a:lstStyle/>
          <a:p>
            <a:r>
              <a:rPr lang="en-US" dirty="0"/>
              <a:t> </a:t>
            </a:r>
          </a:p>
        </p:txBody>
      </p:sp>
      <p:sp>
        <p:nvSpPr>
          <p:cNvPr id="15" name="Text Box 5"/>
          <p:cNvSpPr txBox="1">
            <a:spLocks noChangeArrowheads="1"/>
          </p:cNvSpPr>
          <p:nvPr/>
        </p:nvSpPr>
        <p:spPr bwMode="auto">
          <a:xfrm>
            <a:off x="182562" y="1069812"/>
            <a:ext cx="5611098" cy="5067028"/>
          </a:xfrm>
          <a:prstGeom prst="rect">
            <a:avLst/>
          </a:prstGeom>
          <a:noFill/>
          <a:ln w="9525">
            <a:noFill/>
            <a:miter lim="800000"/>
            <a:headEnd/>
            <a:tailEnd/>
          </a:ln>
        </p:spPr>
        <p:txBody>
          <a:bodyPr wrap="square">
            <a:spAutoFit/>
          </a:bodyPr>
          <a:lstStyle/>
          <a:p>
            <a:pPr marL="285750" indent="-285750">
              <a:spcBef>
                <a:spcPts val="500"/>
              </a:spcBef>
              <a:buFont typeface="Wingdings" panose="05000000000000000000" pitchFamily="2" charset="2"/>
              <a:buChar char="§"/>
              <a:defRPr/>
            </a:pPr>
            <a:r>
              <a:rPr lang="en-US" sz="1600" dirty="0">
                <a:solidFill>
                  <a:schemeClr val="bg1">
                    <a:lumMod val="50000"/>
                  </a:schemeClr>
                </a:solidFill>
              </a:rPr>
              <a:t>Primary Website:  </a:t>
            </a:r>
            <a:r>
              <a:rPr lang="en-US" sz="1600" dirty="0">
                <a:solidFill>
                  <a:schemeClr val="bg1">
                    <a:lumMod val="50000"/>
                  </a:schemeClr>
                </a:solidFill>
                <a:hlinkClick r:id="rId3"/>
              </a:rPr>
              <a:t>Watson and the Internet of Things </a:t>
            </a:r>
            <a:endParaRPr lang="en-US" sz="1600" dirty="0">
              <a:solidFill>
                <a:schemeClr val="bg1">
                  <a:lumMod val="50000"/>
                </a:schemeClr>
              </a:solidFill>
            </a:endParaRPr>
          </a:p>
          <a:p>
            <a:pPr marL="742950" lvl="1" indent="-285750">
              <a:spcBef>
                <a:spcPts val="800"/>
              </a:spcBef>
              <a:buFont typeface="Wingdings" panose="05000000000000000000" pitchFamily="2" charset="2"/>
              <a:buChar char="§"/>
              <a:defRPr/>
            </a:pPr>
            <a:r>
              <a:rPr lang="en-US" sz="1600" dirty="0">
                <a:solidFill>
                  <a:schemeClr val="bg1">
                    <a:lumMod val="50000"/>
                  </a:schemeClr>
                </a:solidFill>
                <a:hlinkClick r:id="rId4"/>
              </a:rPr>
              <a:t>What is the IoT?</a:t>
            </a:r>
            <a:r>
              <a:rPr lang="en-US" sz="1600" dirty="0">
                <a:solidFill>
                  <a:schemeClr val="bg1">
                    <a:lumMod val="50000"/>
                  </a:schemeClr>
                </a:solidFill>
              </a:rPr>
              <a:t>  </a:t>
            </a:r>
          </a:p>
          <a:p>
            <a:pPr marL="742950" lvl="1" indent="-285750">
              <a:spcBef>
                <a:spcPts val="800"/>
              </a:spcBef>
              <a:buFont typeface="Wingdings" panose="05000000000000000000" pitchFamily="2" charset="2"/>
              <a:buChar char="§"/>
              <a:defRPr/>
            </a:pPr>
            <a:r>
              <a:rPr lang="en-US" sz="1600" dirty="0">
                <a:solidFill>
                  <a:schemeClr val="bg1">
                    <a:lumMod val="50000"/>
                  </a:schemeClr>
                </a:solidFill>
                <a:hlinkClick r:id="rId5"/>
              </a:rPr>
              <a:t>Watson IoT Platform</a:t>
            </a:r>
            <a:endParaRPr lang="en-US" sz="1600" dirty="0">
              <a:solidFill>
                <a:schemeClr val="bg1">
                  <a:lumMod val="50000"/>
                </a:schemeClr>
              </a:solidFill>
            </a:endParaRPr>
          </a:p>
          <a:p>
            <a:pPr marL="742950" lvl="1" indent="-285750">
              <a:spcBef>
                <a:spcPts val="800"/>
              </a:spcBef>
              <a:buFont typeface="Wingdings" panose="05000000000000000000" pitchFamily="2" charset="2"/>
              <a:buChar char="§"/>
              <a:defRPr/>
            </a:pPr>
            <a:r>
              <a:rPr lang="en-US" sz="1600" dirty="0">
                <a:solidFill>
                  <a:schemeClr val="bg1">
                    <a:lumMod val="50000"/>
                  </a:schemeClr>
                </a:solidFill>
                <a:hlinkClick r:id="rId6"/>
              </a:rPr>
              <a:t>Connected Manufacturing</a:t>
            </a:r>
            <a:endParaRPr lang="en-US" sz="1600" dirty="0">
              <a:solidFill>
                <a:schemeClr val="bg1">
                  <a:lumMod val="50000"/>
                </a:schemeClr>
              </a:solidFill>
            </a:endParaRPr>
          </a:p>
          <a:p>
            <a:pPr marL="742950" lvl="1" indent="-285750">
              <a:spcBef>
                <a:spcPts val="800"/>
              </a:spcBef>
              <a:buFont typeface="Wingdings" panose="05000000000000000000" pitchFamily="2" charset="2"/>
              <a:buChar char="§"/>
              <a:defRPr/>
            </a:pPr>
            <a:r>
              <a:rPr lang="en-US" sz="1600" dirty="0">
                <a:solidFill>
                  <a:schemeClr val="bg1">
                    <a:lumMod val="50000"/>
                  </a:schemeClr>
                </a:solidFill>
                <a:hlinkClick r:id="rId7"/>
              </a:rPr>
              <a:t>Developer Resources</a:t>
            </a:r>
            <a:endParaRPr lang="en-US" sz="1600" dirty="0">
              <a:solidFill>
                <a:schemeClr val="bg1">
                  <a:lumMod val="50000"/>
                </a:schemeClr>
              </a:solidFill>
            </a:endParaRPr>
          </a:p>
          <a:p>
            <a:pPr marL="742950" lvl="1" indent="-285750">
              <a:spcBef>
                <a:spcPts val="800"/>
              </a:spcBef>
              <a:buFont typeface="Wingdings" panose="05000000000000000000" pitchFamily="2" charset="2"/>
              <a:buChar char="§"/>
              <a:defRPr/>
            </a:pPr>
            <a:r>
              <a:rPr lang="en-US" sz="1600" dirty="0">
                <a:solidFill>
                  <a:schemeClr val="bg1">
                    <a:lumMod val="50000"/>
                  </a:schemeClr>
                </a:solidFill>
                <a:hlinkClick r:id="rId8"/>
              </a:rPr>
              <a:t>IoT News</a:t>
            </a:r>
            <a:endParaRPr lang="en-US" sz="1600" dirty="0">
              <a:solidFill>
                <a:schemeClr val="bg1">
                  <a:lumMod val="50000"/>
                </a:schemeClr>
              </a:solidFill>
            </a:endParaRPr>
          </a:p>
          <a:p>
            <a:pPr marL="742950" lvl="1" indent="-285750">
              <a:spcBef>
                <a:spcPts val="800"/>
              </a:spcBef>
              <a:buFont typeface="Wingdings" panose="05000000000000000000" pitchFamily="2" charset="2"/>
              <a:buChar char="§"/>
              <a:defRPr/>
            </a:pPr>
            <a:r>
              <a:rPr lang="en-US" sz="1600" dirty="0">
                <a:solidFill>
                  <a:schemeClr val="bg1">
                    <a:lumMod val="50000"/>
                  </a:schemeClr>
                </a:solidFill>
                <a:hlinkClick r:id="rId9"/>
              </a:rPr>
              <a:t>IBM’s IoT Blog</a:t>
            </a:r>
            <a:endParaRPr lang="en-US" sz="1600" dirty="0">
              <a:solidFill>
                <a:schemeClr val="bg1">
                  <a:lumMod val="50000"/>
                </a:schemeClr>
              </a:solidFill>
            </a:endParaRPr>
          </a:p>
          <a:p>
            <a:pPr marL="742950" lvl="1" indent="-285750">
              <a:spcBef>
                <a:spcPts val="800"/>
              </a:spcBef>
              <a:buFont typeface="Wingdings" panose="05000000000000000000" pitchFamily="2" charset="2"/>
              <a:buChar char="§"/>
              <a:defRPr/>
            </a:pPr>
            <a:r>
              <a:rPr lang="en-US" sz="1600" dirty="0">
                <a:solidFill>
                  <a:schemeClr val="bg1">
                    <a:lumMod val="50000"/>
                  </a:schemeClr>
                </a:solidFill>
                <a:hlinkClick r:id="rId10"/>
              </a:rPr>
              <a:t>IBM IoT Events and Webinars</a:t>
            </a:r>
            <a:endParaRPr lang="en-US" sz="1600" dirty="0">
              <a:solidFill>
                <a:schemeClr val="bg1">
                  <a:lumMod val="50000"/>
                </a:schemeClr>
              </a:solidFill>
            </a:endParaRPr>
          </a:p>
          <a:p>
            <a:pPr marL="285750" indent="-285750">
              <a:spcBef>
                <a:spcPts val="1800"/>
              </a:spcBef>
              <a:buFont typeface="Wingdings" panose="05000000000000000000" pitchFamily="2" charset="2"/>
              <a:buChar char="§"/>
              <a:defRPr/>
            </a:pPr>
            <a:r>
              <a:rPr lang="en-US" sz="1600" dirty="0">
                <a:solidFill>
                  <a:schemeClr val="bg1">
                    <a:lumMod val="50000"/>
                  </a:schemeClr>
                </a:solidFill>
              </a:rPr>
              <a:t>IBM Events:  </a:t>
            </a:r>
            <a:r>
              <a:rPr lang="en-US" sz="1600" dirty="0">
                <a:solidFill>
                  <a:schemeClr val="bg1">
                    <a:lumMod val="50000"/>
                  </a:schemeClr>
                </a:solidFill>
                <a:hlinkClick r:id="rId11"/>
              </a:rPr>
              <a:t>Watson Internet of Things</a:t>
            </a:r>
            <a:endParaRPr lang="en-US" sz="1600" dirty="0">
              <a:solidFill>
                <a:schemeClr val="bg1">
                  <a:lumMod val="50000"/>
                </a:schemeClr>
              </a:solidFill>
            </a:endParaRPr>
          </a:p>
          <a:p>
            <a:pPr marL="285750" indent="-285750">
              <a:spcBef>
                <a:spcPts val="1800"/>
              </a:spcBef>
              <a:buFont typeface="Wingdings" panose="05000000000000000000" pitchFamily="2" charset="2"/>
              <a:buChar char="§"/>
              <a:defRPr/>
            </a:pPr>
            <a:r>
              <a:rPr lang="en-US" sz="1600" dirty="0">
                <a:solidFill>
                  <a:schemeClr val="bg1">
                    <a:lumMod val="50000"/>
                  </a:schemeClr>
                </a:solidFill>
              </a:rPr>
              <a:t>IBM Cloud </a:t>
            </a:r>
            <a:r>
              <a:rPr lang="en-US" sz="1600" dirty="0" err="1">
                <a:solidFill>
                  <a:schemeClr val="bg1">
                    <a:lumMod val="50000"/>
                  </a:schemeClr>
                </a:solidFill>
              </a:rPr>
              <a:t>Bluemix</a:t>
            </a:r>
            <a:r>
              <a:rPr lang="en-US" sz="1600" dirty="0">
                <a:solidFill>
                  <a:schemeClr val="bg1">
                    <a:lumMod val="50000"/>
                  </a:schemeClr>
                </a:solidFill>
              </a:rPr>
              <a:t>:  </a:t>
            </a:r>
            <a:r>
              <a:rPr lang="en-US" sz="1600" dirty="0">
                <a:solidFill>
                  <a:schemeClr val="bg1">
                    <a:lumMod val="50000"/>
                  </a:schemeClr>
                </a:solidFill>
                <a:hlinkClick r:id="rId12"/>
              </a:rPr>
              <a:t>Internet of Things</a:t>
            </a:r>
            <a:endParaRPr lang="en-US" sz="1600" dirty="0">
              <a:solidFill>
                <a:schemeClr val="bg1">
                  <a:lumMod val="50000"/>
                </a:schemeClr>
              </a:solidFill>
            </a:endParaRPr>
          </a:p>
          <a:p>
            <a:pPr marL="285750" indent="-285750">
              <a:spcBef>
                <a:spcPts val="1800"/>
              </a:spcBef>
              <a:buFont typeface="Wingdings" panose="05000000000000000000" pitchFamily="2" charset="2"/>
              <a:buChar char="§"/>
              <a:defRPr/>
            </a:pPr>
            <a:r>
              <a:rPr lang="en-US" sz="1600" dirty="0">
                <a:solidFill>
                  <a:schemeClr val="bg1">
                    <a:lumMod val="50000"/>
                  </a:schemeClr>
                </a:solidFill>
              </a:rPr>
              <a:t>IBM </a:t>
            </a:r>
            <a:r>
              <a:rPr lang="en-US" sz="1600" dirty="0" err="1">
                <a:solidFill>
                  <a:schemeClr val="bg1">
                    <a:lumMod val="50000"/>
                  </a:schemeClr>
                </a:solidFill>
              </a:rPr>
              <a:t>DeveloperWorks</a:t>
            </a:r>
            <a:r>
              <a:rPr lang="en-US" sz="1600" dirty="0">
                <a:solidFill>
                  <a:schemeClr val="bg1">
                    <a:lumMod val="50000"/>
                  </a:schemeClr>
                </a:solidFill>
              </a:rPr>
              <a:t>:  </a:t>
            </a:r>
            <a:r>
              <a:rPr lang="en-US" sz="1600" dirty="0">
                <a:solidFill>
                  <a:schemeClr val="bg1">
                    <a:lumMod val="50000"/>
                  </a:schemeClr>
                </a:solidFill>
                <a:hlinkClick r:id="rId13"/>
              </a:rPr>
              <a:t>Internet of Things</a:t>
            </a:r>
            <a:endParaRPr lang="en-US" sz="1600" dirty="0">
              <a:solidFill>
                <a:schemeClr val="bg1">
                  <a:lumMod val="50000"/>
                </a:schemeClr>
              </a:solidFill>
            </a:endParaRPr>
          </a:p>
          <a:p>
            <a:pPr marL="285750" indent="-285750">
              <a:spcBef>
                <a:spcPts val="1800"/>
              </a:spcBef>
              <a:buFont typeface="Wingdings" panose="05000000000000000000" pitchFamily="2" charset="2"/>
              <a:buChar char="§"/>
              <a:defRPr/>
            </a:pPr>
            <a:r>
              <a:rPr lang="en-US" sz="1600" dirty="0">
                <a:solidFill>
                  <a:schemeClr val="bg1">
                    <a:lumMod val="50000"/>
                  </a:schemeClr>
                </a:solidFill>
              </a:rPr>
              <a:t>IBM: </a:t>
            </a:r>
            <a:r>
              <a:rPr lang="en-US" sz="1600" dirty="0">
                <a:solidFill>
                  <a:schemeClr val="bg1">
                    <a:lumMod val="50000"/>
                  </a:schemeClr>
                </a:solidFill>
                <a:hlinkClick r:id="rId14"/>
              </a:rPr>
              <a:t>Watson IoT Academy</a:t>
            </a:r>
            <a:endParaRPr lang="en-US" sz="1600" dirty="0">
              <a:solidFill>
                <a:schemeClr val="bg1">
                  <a:lumMod val="50000"/>
                </a:schemeClr>
              </a:solidFill>
            </a:endParaRPr>
          </a:p>
          <a:p>
            <a:pPr marL="285750" indent="-285750">
              <a:spcBef>
                <a:spcPts val="1800"/>
              </a:spcBef>
              <a:buFont typeface="Wingdings" panose="05000000000000000000" pitchFamily="2" charset="2"/>
              <a:buChar char="§"/>
              <a:defRPr/>
            </a:pPr>
            <a:r>
              <a:rPr lang="en-US" sz="1600" dirty="0">
                <a:solidFill>
                  <a:schemeClr val="bg1">
                    <a:lumMod val="50000"/>
                  </a:schemeClr>
                </a:solidFill>
              </a:rPr>
              <a:t>IBM Institute for Business Value:  </a:t>
            </a:r>
            <a:r>
              <a:rPr lang="en-US" sz="1600" dirty="0">
                <a:solidFill>
                  <a:schemeClr val="bg1">
                    <a:lumMod val="50000"/>
                  </a:schemeClr>
                </a:solidFill>
                <a:hlinkClick r:id="rId15"/>
              </a:rPr>
              <a:t>The Business of Things</a:t>
            </a:r>
            <a:endParaRPr lang="en-US" sz="1600" dirty="0">
              <a:solidFill>
                <a:schemeClr val="bg1">
                  <a:lumMod val="50000"/>
                </a:schemeClr>
              </a:solidFill>
            </a:endParaRPr>
          </a:p>
        </p:txBody>
      </p:sp>
      <p:pic>
        <p:nvPicPr>
          <p:cNvPr id="2" name="Picture 1"/>
          <p:cNvPicPr>
            <a:picLocks noChangeAspect="1"/>
          </p:cNvPicPr>
          <p:nvPr/>
        </p:nvPicPr>
        <p:blipFill>
          <a:blip r:embed="rId16"/>
          <a:stretch>
            <a:fillRect/>
          </a:stretch>
        </p:blipFill>
        <p:spPr>
          <a:xfrm>
            <a:off x="5946726" y="1369553"/>
            <a:ext cx="2909811" cy="1801968"/>
          </a:xfrm>
          <a:prstGeom prst="rect">
            <a:avLst/>
          </a:prstGeom>
          <a:ln>
            <a:solidFill>
              <a:schemeClr val="accent1"/>
            </a:solidFill>
          </a:ln>
        </p:spPr>
      </p:pic>
      <p:sp>
        <p:nvSpPr>
          <p:cNvPr id="5" name="Rectangle 4"/>
          <p:cNvSpPr/>
          <p:nvPr/>
        </p:nvSpPr>
        <p:spPr>
          <a:xfrm>
            <a:off x="5793660" y="1016675"/>
            <a:ext cx="3215945" cy="276999"/>
          </a:xfrm>
          <a:prstGeom prst="rect">
            <a:avLst/>
          </a:prstGeom>
        </p:spPr>
        <p:txBody>
          <a:bodyPr wrap="none">
            <a:spAutoFit/>
          </a:bodyPr>
          <a:lstStyle/>
          <a:p>
            <a:r>
              <a:rPr lang="en-US" sz="1200" dirty="0"/>
              <a:t>Website:  </a:t>
            </a:r>
            <a:r>
              <a:rPr lang="en-US" sz="1200" dirty="0">
                <a:hlinkClick r:id="rId3"/>
              </a:rPr>
              <a:t>Watson and the Internet of Things </a:t>
            </a:r>
            <a:endParaRPr lang="en-US" sz="1200" dirty="0"/>
          </a:p>
        </p:txBody>
      </p:sp>
      <p:sp>
        <p:nvSpPr>
          <p:cNvPr id="14" name="Oval 10">
            <a:hlinkClick r:id="" action="ppaction://noaction"/>
          </p:cNvPr>
          <p:cNvSpPr>
            <a:spLocks noChangeArrowheads="1"/>
          </p:cNvSpPr>
          <p:nvPr/>
        </p:nvSpPr>
        <p:spPr bwMode="auto">
          <a:xfrm>
            <a:off x="283464" y="8626"/>
            <a:ext cx="2355721" cy="243192"/>
          </a:xfrm>
          <a:prstGeom prst="rect">
            <a:avLst/>
          </a:prstGeom>
          <a:solidFill>
            <a:srgbClr val="00B050"/>
          </a:solidFill>
          <a:ln w="25400">
            <a:noFill/>
            <a:round/>
            <a:headEnd/>
            <a:tailEnd/>
          </a:ln>
          <a:extLst/>
        </p:spPr>
        <p:txBody>
          <a:bodyPr lIns="91440" tIns="91440" rIns="91440" bIns="91440" anchor="ctr"/>
          <a:lstStyle/>
          <a:p>
            <a:pPr>
              <a:lnSpc>
                <a:spcPct val="100000"/>
              </a:lnSpc>
              <a:spcBef>
                <a:spcPts val="600"/>
              </a:spcBef>
            </a:pPr>
            <a:r>
              <a:rPr lang="en-US" sz="1100" b="1" dirty="0">
                <a:solidFill>
                  <a:srgbClr val="FFFFFF"/>
                </a:solidFill>
              </a:rPr>
              <a:t>Important Links</a:t>
            </a:r>
          </a:p>
        </p:txBody>
      </p:sp>
      <p:sp>
        <p:nvSpPr>
          <p:cNvPr id="11"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
        <p:nvSpPr>
          <p:cNvPr id="12"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Internet of Things Trend Report, 2017       (External Version)</a:t>
            </a:r>
          </a:p>
        </p:txBody>
      </p:sp>
      <p:pic>
        <p:nvPicPr>
          <p:cNvPr id="3" name="Picture 2"/>
          <p:cNvPicPr>
            <a:picLocks noChangeAspect="1"/>
          </p:cNvPicPr>
          <p:nvPr/>
        </p:nvPicPr>
        <p:blipFill>
          <a:blip r:embed="rId17"/>
          <a:stretch>
            <a:fillRect/>
          </a:stretch>
        </p:blipFill>
        <p:spPr>
          <a:xfrm>
            <a:off x="5946726" y="3815515"/>
            <a:ext cx="2909811" cy="845643"/>
          </a:xfrm>
          <a:prstGeom prst="rect">
            <a:avLst/>
          </a:prstGeom>
        </p:spPr>
      </p:pic>
      <p:sp>
        <p:nvSpPr>
          <p:cNvPr id="13" name="Rectangle 12"/>
          <p:cNvSpPr/>
          <p:nvPr/>
        </p:nvSpPr>
        <p:spPr>
          <a:xfrm>
            <a:off x="5793660" y="3564507"/>
            <a:ext cx="1998368" cy="258532"/>
          </a:xfrm>
          <a:prstGeom prst="rect">
            <a:avLst/>
          </a:prstGeom>
        </p:spPr>
        <p:txBody>
          <a:bodyPr wrap="none">
            <a:spAutoFit/>
          </a:bodyPr>
          <a:lstStyle/>
          <a:p>
            <a:r>
              <a:rPr lang="en-US" sz="1200" dirty="0"/>
              <a:t>IBM: </a:t>
            </a:r>
            <a:r>
              <a:rPr lang="en-US" sz="1200" dirty="0">
                <a:hlinkClick r:id="rId14"/>
              </a:rPr>
              <a:t>Watson IoT Academy</a:t>
            </a:r>
            <a:endParaRPr lang="en-US" sz="1200" dirty="0"/>
          </a:p>
        </p:txBody>
      </p:sp>
    </p:spTree>
    <p:extLst>
      <p:ext uri="{BB962C8B-B14F-4D97-AF65-F5344CB8AC3E}">
        <p14:creationId xmlns:p14="http://schemas.microsoft.com/office/powerpoint/2010/main" val="2478481069"/>
      </p:ext>
    </p:extLst>
  </p:cSld>
  <p:clrMapOvr>
    <a:masterClrMapping/>
  </p:clrMapOvr>
</p:sld>
</file>

<file path=ppt/theme/theme1.xml><?xml version="1.0" encoding="utf-8"?>
<a:theme xmlns:a="http://schemas.openxmlformats.org/drawingml/2006/main" name="10 September 2009">
  <a:themeElements>
    <a:clrScheme name="10 September 2009 1">
      <a:dk1>
        <a:srgbClr val="6D6E70"/>
      </a:dk1>
      <a:lt1>
        <a:srgbClr val="FFFFFF"/>
      </a:lt1>
      <a:dk2>
        <a:srgbClr val="191919"/>
      </a:dk2>
      <a:lt2>
        <a:srgbClr val="B2B2B2"/>
      </a:lt2>
      <a:accent1>
        <a:srgbClr val="00B0DA"/>
      </a:accent1>
      <a:accent2>
        <a:srgbClr val="00B0DA"/>
      </a:accent2>
      <a:accent3>
        <a:srgbClr val="FFFFFF"/>
      </a:accent3>
      <a:accent4>
        <a:srgbClr val="5C5D5F"/>
      </a:accent4>
      <a:accent5>
        <a:srgbClr val="AAD4EA"/>
      </a:accent5>
      <a:accent6>
        <a:srgbClr val="009FC5"/>
      </a:accent6>
      <a:hlink>
        <a:srgbClr val="00B0DA"/>
      </a:hlink>
      <a:folHlink>
        <a:srgbClr val="AB1A86"/>
      </a:folHlink>
    </a:clrScheme>
    <a:fontScheme name="10 September 2009">
      <a:majorFont>
        <a:latin typeface="HelvNeue Light for IBM"/>
        <a:ea typeface=""/>
        <a:cs typeface=""/>
      </a:majorFont>
      <a:minorFont>
        <a:latin typeface="HelvNeue Light for IB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000" b="0" i="0" u="none" strike="noStrike" cap="none" normalizeH="0" baseline="0" smtClean="0">
            <a:ln>
              <a:noFill/>
            </a:ln>
            <a:solidFill>
              <a:srgbClr val="191919"/>
            </a:solidFill>
            <a:effectLst/>
            <a:latin typeface="HelvNeue Light for IBM"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000" b="0" i="0" u="none" strike="noStrike" cap="none" normalizeH="0" baseline="0" smtClean="0">
            <a:ln>
              <a:noFill/>
            </a:ln>
            <a:solidFill>
              <a:srgbClr val="191919"/>
            </a:solidFill>
            <a:effectLst/>
            <a:latin typeface="HelvNeue Light for IBM" pitchFamily="34" charset="0"/>
          </a:defRPr>
        </a:defPPr>
      </a:lstStyle>
    </a:lnDef>
  </a:objectDefaults>
  <a:extraClrSchemeLst>
    <a:extraClrScheme>
      <a:clrScheme name="10 September 2009 1">
        <a:dk1>
          <a:srgbClr val="6D6E70"/>
        </a:dk1>
        <a:lt1>
          <a:srgbClr val="FFFFFF"/>
        </a:lt1>
        <a:dk2>
          <a:srgbClr val="191919"/>
        </a:dk2>
        <a:lt2>
          <a:srgbClr val="B2B2B2"/>
        </a:lt2>
        <a:accent1>
          <a:srgbClr val="00B0DA"/>
        </a:accent1>
        <a:accent2>
          <a:srgbClr val="00B0DA"/>
        </a:accent2>
        <a:accent3>
          <a:srgbClr val="FFFFFF"/>
        </a:accent3>
        <a:accent4>
          <a:srgbClr val="5C5D5F"/>
        </a:accent4>
        <a:accent5>
          <a:srgbClr val="AAD4EA"/>
        </a:accent5>
        <a:accent6>
          <a:srgbClr val="009FC5"/>
        </a:accent6>
        <a:hlink>
          <a:srgbClr val="00B0DA"/>
        </a:hlink>
        <a:folHlink>
          <a:srgbClr val="AB1A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9886</TotalTime>
  <Words>2180</Words>
  <Application>Microsoft Office PowerPoint</Application>
  <PresentationFormat>On-screen Show (4:3)</PresentationFormat>
  <Paragraphs>227</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MS PGothic</vt:lpstr>
      <vt:lpstr>SimSun</vt:lpstr>
      <vt:lpstr>Arial</vt:lpstr>
      <vt:lpstr>Calibri</vt:lpstr>
      <vt:lpstr>HelvNeue Light for IBM</vt:lpstr>
      <vt:lpstr>Wingdings</vt:lpstr>
      <vt:lpstr>10 September 2009</vt:lpstr>
      <vt:lpstr>Internet of Things Trend Report, 2017</vt:lpstr>
      <vt:lpstr>About This Trend Report  </vt:lpstr>
      <vt:lpstr>IoT can reinvent processes, enable new offerings, and change how businesses engage with customers</vt:lpstr>
      <vt:lpstr>Internet of Things – enablers and challenges</vt:lpstr>
      <vt:lpstr>IoT represents enormous scale and impact</vt:lpstr>
      <vt:lpstr>Internet of Things Trends to Watch in 2017 </vt:lpstr>
      <vt:lpstr>Internet of Things Trends to Watch in 2017 </vt:lpstr>
      <vt:lpstr>Challenges remain, inhibiting the maturation and scale of IoT in the short to medium term </vt:lpstr>
      <vt:lpstr>Selected IBM Resources and Links</vt:lpstr>
      <vt:lpstr>Selected Analyst Websites and Resources</vt:lpstr>
      <vt:lpstr>Selected Media Websites and Resources</vt:lpstr>
      <vt:lpstr>Selected Social Media Sites and Searches</vt:lpstr>
      <vt:lpstr>Selected IBM venues on Social Media</vt:lpstr>
      <vt:lpstr>More Insights on Technology Trends are Available</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Presentations: Smart Planet Template</dc:title>
  <dc:creator>krisbiron</dc:creator>
  <cp:lastModifiedBy>Bill Chamberlin</cp:lastModifiedBy>
  <cp:revision>314</cp:revision>
  <dcterms:created xsi:type="dcterms:W3CDTF">2014-12-08T21:55:31Z</dcterms:created>
  <dcterms:modified xsi:type="dcterms:W3CDTF">2017-02-20T21:03:04Z</dcterms:modified>
</cp:coreProperties>
</file>