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311" r:id="rId5"/>
    <p:sldId id="277" r:id="rId6"/>
    <p:sldId id="312" r:id="rId7"/>
    <p:sldId id="263" r:id="rId8"/>
    <p:sldId id="304" r:id="rId9"/>
    <p:sldId id="266" r:id="rId10"/>
    <p:sldId id="276" r:id="rId11"/>
    <p:sldId id="265" r:id="rId12"/>
    <p:sldId id="267" r:id="rId13"/>
    <p:sldId id="259" r:id="rId14"/>
    <p:sldId id="278" r:id="rId15"/>
    <p:sldId id="286" r:id="rId16"/>
    <p:sldId id="279" r:id="rId17"/>
    <p:sldId id="296" r:id="rId18"/>
    <p:sldId id="299" r:id="rId19"/>
    <p:sldId id="280" r:id="rId20"/>
    <p:sldId id="283" r:id="rId21"/>
    <p:sldId id="284" r:id="rId22"/>
    <p:sldId id="260" r:id="rId23"/>
    <p:sldId id="285" r:id="rId24"/>
    <p:sldId id="271" r:id="rId25"/>
    <p:sldId id="290" r:id="rId26"/>
    <p:sldId id="293" r:id="rId27"/>
    <p:sldId id="295" r:id="rId28"/>
    <p:sldId id="291" r:id="rId29"/>
    <p:sldId id="292" r:id="rId30"/>
    <p:sldId id="287" r:id="rId31"/>
    <p:sldId id="294" r:id="rId32"/>
    <p:sldId id="288" r:id="rId33"/>
    <p:sldId id="289" r:id="rId34"/>
    <p:sldId id="282" r:id="rId35"/>
    <p:sldId id="264" r:id="rId36"/>
    <p:sldId id="300" r:id="rId37"/>
    <p:sldId id="306" r:id="rId38"/>
    <p:sldId id="307" r:id="rId39"/>
    <p:sldId id="262" r:id="rId40"/>
    <p:sldId id="308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076" autoAdjust="0"/>
  </p:normalViewPr>
  <p:slideViewPr>
    <p:cSldViewPr snapToGrid="0">
      <p:cViewPr>
        <p:scale>
          <a:sx n="75" d="100"/>
          <a:sy n="75" d="100"/>
        </p:scale>
        <p:origin x="-123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EF040-6A09-4F95-9953-548333036F6D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36E997B-4D60-4F5B-A4DC-E4E73B4A2A11}">
      <dgm:prSet phldrT="[文本]"/>
      <dgm:spPr/>
      <dgm:t>
        <a:bodyPr/>
        <a:lstStyle/>
        <a:p>
          <a:r>
            <a:rPr lang="zh-CN" altLang="en-US" dirty="0" smtClean="0"/>
            <a:t>灯具</a:t>
          </a:r>
          <a:endParaRPr lang="zh-CN" altLang="en-US" dirty="0"/>
        </a:p>
      </dgm:t>
    </dgm:pt>
    <dgm:pt modelId="{011F1B9D-41E6-42D2-86EE-2FE08A2E8ED9}" type="parTrans" cxnId="{64BE68BA-A78F-4109-BDD7-2143F09DEDD4}">
      <dgm:prSet/>
      <dgm:spPr/>
      <dgm:t>
        <a:bodyPr/>
        <a:lstStyle/>
        <a:p>
          <a:endParaRPr lang="zh-CN" altLang="en-US"/>
        </a:p>
      </dgm:t>
    </dgm:pt>
    <dgm:pt modelId="{8AFEB199-8834-45ED-838A-65F355D2EE1D}" type="sibTrans" cxnId="{64BE68BA-A78F-4109-BDD7-2143F09DEDD4}">
      <dgm:prSet/>
      <dgm:spPr/>
      <dgm:t>
        <a:bodyPr/>
        <a:lstStyle/>
        <a:p>
          <a:endParaRPr lang="zh-CN" altLang="en-US"/>
        </a:p>
      </dgm:t>
    </dgm:pt>
    <dgm:pt modelId="{35E41D47-294C-4A80-A0B7-9DF39492CF83}">
      <dgm:prSet phldrT="[文本]"/>
      <dgm:spPr>
        <a:solidFill>
          <a:srgbClr val="FF0000"/>
        </a:solidFill>
      </dgm:spPr>
      <dgm:t>
        <a:bodyPr/>
        <a:lstStyle/>
        <a:p>
          <a:r>
            <a:rPr lang="zh-CN" altLang="en-US" dirty="0" smtClean="0"/>
            <a:t>法规</a:t>
          </a:r>
          <a:endParaRPr lang="zh-CN" altLang="en-US" dirty="0"/>
        </a:p>
      </dgm:t>
    </dgm:pt>
    <dgm:pt modelId="{DEC5DBA2-21E6-48AE-AF2E-2B2F0B354DC4}" type="parTrans" cxnId="{A81C870B-2540-4C76-AE62-A01C05DDE812}">
      <dgm:prSet/>
      <dgm:spPr/>
      <dgm:t>
        <a:bodyPr/>
        <a:lstStyle/>
        <a:p>
          <a:endParaRPr lang="zh-CN" altLang="en-US"/>
        </a:p>
      </dgm:t>
    </dgm:pt>
    <dgm:pt modelId="{7C6B573F-CAB1-44E2-B4FE-C290622632C4}" type="sibTrans" cxnId="{A81C870B-2540-4C76-AE62-A01C05DDE812}">
      <dgm:prSet/>
      <dgm:spPr/>
      <dgm:t>
        <a:bodyPr/>
        <a:lstStyle/>
        <a:p>
          <a:endParaRPr lang="zh-CN" altLang="en-US"/>
        </a:p>
      </dgm:t>
    </dgm:pt>
    <dgm:pt modelId="{05DC3888-07DE-41FF-AEBF-289C5ADADBC8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 smtClean="0"/>
            <a:t>效率</a:t>
          </a:r>
          <a:endParaRPr lang="zh-CN" altLang="en-US" dirty="0"/>
        </a:p>
      </dgm:t>
    </dgm:pt>
    <dgm:pt modelId="{44A83E6E-7617-43F2-B6CA-4011FEAC8530}" type="parTrans" cxnId="{3DBCD1D8-5B4F-4017-95CC-24A29B1D51EF}">
      <dgm:prSet/>
      <dgm:spPr/>
      <dgm:t>
        <a:bodyPr/>
        <a:lstStyle/>
        <a:p>
          <a:endParaRPr lang="zh-CN" altLang="en-US"/>
        </a:p>
      </dgm:t>
    </dgm:pt>
    <dgm:pt modelId="{117FBC47-8A36-4860-AF8E-703A10404F24}" type="sibTrans" cxnId="{3DBCD1D8-5B4F-4017-95CC-24A29B1D51EF}">
      <dgm:prSet/>
      <dgm:spPr/>
      <dgm:t>
        <a:bodyPr/>
        <a:lstStyle/>
        <a:p>
          <a:endParaRPr lang="zh-CN" altLang="en-US"/>
        </a:p>
      </dgm:t>
    </dgm:pt>
    <dgm:pt modelId="{77AC7978-0151-431A-A96E-7B779D94D913}">
      <dgm:prSet phldrT="[文本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CN" altLang="en-US" dirty="0" smtClean="0"/>
            <a:t>体积</a:t>
          </a:r>
          <a:endParaRPr lang="zh-CN" altLang="en-US" dirty="0"/>
        </a:p>
      </dgm:t>
    </dgm:pt>
    <dgm:pt modelId="{2C2E077C-ED45-4F00-B0D6-8FDC01849D06}" type="parTrans" cxnId="{33C3D096-BE3D-4A9E-A2DB-44F248A5B6D6}">
      <dgm:prSet/>
      <dgm:spPr/>
      <dgm:t>
        <a:bodyPr/>
        <a:lstStyle/>
        <a:p>
          <a:endParaRPr lang="zh-CN" altLang="en-US"/>
        </a:p>
      </dgm:t>
    </dgm:pt>
    <dgm:pt modelId="{F4AA4283-BD7F-4D1E-832D-D0F6A737ACD3}" type="sibTrans" cxnId="{33C3D096-BE3D-4A9E-A2DB-44F248A5B6D6}">
      <dgm:prSet/>
      <dgm:spPr/>
      <dgm:t>
        <a:bodyPr/>
        <a:lstStyle/>
        <a:p>
          <a:endParaRPr lang="zh-CN" altLang="en-US"/>
        </a:p>
      </dgm:t>
    </dgm:pt>
    <dgm:pt modelId="{0121AD4A-D312-466B-9E5E-FB958DA7C373}">
      <dgm:prSet phldrT="[文本]"/>
      <dgm:spPr>
        <a:solidFill>
          <a:srgbClr val="7030A0"/>
        </a:solidFill>
      </dgm:spPr>
      <dgm:t>
        <a:bodyPr/>
        <a:lstStyle/>
        <a:p>
          <a:r>
            <a:rPr lang="zh-CN" altLang="en-US" dirty="0" smtClean="0"/>
            <a:t>成本</a:t>
          </a:r>
          <a:endParaRPr lang="zh-CN" altLang="en-US" dirty="0"/>
        </a:p>
      </dgm:t>
    </dgm:pt>
    <dgm:pt modelId="{CE4505F6-3578-419F-AD26-CBB4A29ABDCE}" type="parTrans" cxnId="{1ED7D73B-34C1-4C1F-9660-03420E6FC20C}">
      <dgm:prSet/>
      <dgm:spPr/>
      <dgm:t>
        <a:bodyPr/>
        <a:lstStyle/>
        <a:p>
          <a:endParaRPr lang="zh-CN" altLang="en-US"/>
        </a:p>
      </dgm:t>
    </dgm:pt>
    <dgm:pt modelId="{E532D5F2-B06C-402C-BA5C-0B0BC70215C2}" type="sibTrans" cxnId="{1ED7D73B-34C1-4C1F-9660-03420E6FC20C}">
      <dgm:prSet/>
      <dgm:spPr/>
      <dgm:t>
        <a:bodyPr/>
        <a:lstStyle/>
        <a:p>
          <a:endParaRPr lang="zh-CN" altLang="en-US"/>
        </a:p>
      </dgm:t>
    </dgm:pt>
    <dgm:pt modelId="{92F71486-F840-46FB-8CEA-F80FE728AA25}">
      <dgm:prSet phldrT="[文本]" phldr="1"/>
      <dgm:spPr/>
      <dgm:t>
        <a:bodyPr/>
        <a:lstStyle/>
        <a:p>
          <a:endParaRPr lang="zh-CN" altLang="en-US"/>
        </a:p>
      </dgm:t>
    </dgm:pt>
    <dgm:pt modelId="{DF0B91D5-B801-49CA-954B-8488EEB5C384}" type="parTrans" cxnId="{72A0A46C-35D1-459F-874C-B5FB5FA006D9}">
      <dgm:prSet/>
      <dgm:spPr/>
      <dgm:t>
        <a:bodyPr/>
        <a:lstStyle/>
        <a:p>
          <a:endParaRPr lang="zh-CN" altLang="en-US"/>
        </a:p>
      </dgm:t>
    </dgm:pt>
    <dgm:pt modelId="{66510AAF-7A1E-45B4-9091-9C66985756AD}" type="sibTrans" cxnId="{72A0A46C-35D1-459F-874C-B5FB5FA006D9}">
      <dgm:prSet/>
      <dgm:spPr/>
      <dgm:t>
        <a:bodyPr/>
        <a:lstStyle/>
        <a:p>
          <a:endParaRPr lang="zh-CN" altLang="en-US"/>
        </a:p>
      </dgm:t>
    </dgm:pt>
    <dgm:pt modelId="{112809BE-1DCA-441C-8346-2F28C2568865}">
      <dgm:prSet phldrT="[文本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dirty="0" smtClean="0"/>
            <a:t>散热</a:t>
          </a:r>
          <a:endParaRPr lang="zh-CN" altLang="en-US" dirty="0"/>
        </a:p>
      </dgm:t>
    </dgm:pt>
    <dgm:pt modelId="{3C1F91B1-D2E2-4FE2-B44D-A29286C74BB7}" type="parTrans" cxnId="{A08E7592-B40B-4CCC-9A26-DB5FE3789E19}">
      <dgm:prSet/>
      <dgm:spPr/>
      <dgm:t>
        <a:bodyPr/>
        <a:lstStyle/>
        <a:p>
          <a:endParaRPr lang="zh-CN" altLang="en-US"/>
        </a:p>
      </dgm:t>
    </dgm:pt>
    <dgm:pt modelId="{4DFE48DD-E8E5-42AB-8591-A45103CE6866}" type="sibTrans" cxnId="{A08E7592-B40B-4CCC-9A26-DB5FE3789E19}">
      <dgm:prSet/>
      <dgm:spPr/>
      <dgm:t>
        <a:bodyPr/>
        <a:lstStyle/>
        <a:p>
          <a:endParaRPr lang="zh-CN" altLang="en-US"/>
        </a:p>
      </dgm:t>
    </dgm:pt>
    <dgm:pt modelId="{B4C34B7F-4875-4D45-B7E9-B28FC5DC6CA1}">
      <dgm:prSet phldrT="[文本]"/>
      <dgm:spPr>
        <a:solidFill>
          <a:srgbClr val="00B050"/>
        </a:solidFill>
      </dgm:spPr>
      <dgm:t>
        <a:bodyPr/>
        <a:lstStyle/>
        <a:p>
          <a:r>
            <a:rPr lang="zh-CN" altLang="en-US" dirty="0" smtClean="0"/>
            <a:t>寿命</a:t>
          </a:r>
          <a:endParaRPr lang="zh-CN" altLang="en-US" dirty="0"/>
        </a:p>
      </dgm:t>
    </dgm:pt>
    <dgm:pt modelId="{8CEEC14D-1209-4CA8-BC14-4BAD4207F7F7}" type="sibTrans" cxnId="{E8E1504D-96D1-41ED-BE4C-F69F6E842EF2}">
      <dgm:prSet/>
      <dgm:spPr/>
      <dgm:t>
        <a:bodyPr/>
        <a:lstStyle/>
        <a:p>
          <a:endParaRPr lang="zh-CN" altLang="en-US"/>
        </a:p>
      </dgm:t>
    </dgm:pt>
    <dgm:pt modelId="{57D2C4AC-3A68-4010-856F-54F3685CC652}" type="parTrans" cxnId="{E8E1504D-96D1-41ED-BE4C-F69F6E842EF2}">
      <dgm:prSet/>
      <dgm:spPr/>
      <dgm:t>
        <a:bodyPr/>
        <a:lstStyle/>
        <a:p>
          <a:endParaRPr lang="zh-CN" altLang="en-US"/>
        </a:p>
      </dgm:t>
    </dgm:pt>
    <dgm:pt modelId="{3938AF15-5628-46D5-AA29-C5C5AE1FE92E}" type="pres">
      <dgm:prSet presAssocID="{9C6EF040-6A09-4F95-9953-548333036F6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EADB2000-0039-46D3-9ACB-AA8A225AF6BE}" type="pres">
      <dgm:prSet presAssocID="{D36E997B-4D60-4F5B-A4DC-E4E73B4A2A1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zh-CN" altLang="en-US"/>
        </a:p>
      </dgm:t>
    </dgm:pt>
    <dgm:pt modelId="{680F0325-E3A5-4BA4-9707-F37F776D8852}" type="pres">
      <dgm:prSet presAssocID="{35E41D47-294C-4A80-A0B7-9DF39492CF83}" presName="Accent1" presStyleCnt="0"/>
      <dgm:spPr/>
    </dgm:pt>
    <dgm:pt modelId="{7DC17103-8640-4A81-9201-2B238BF60082}" type="pres">
      <dgm:prSet presAssocID="{35E41D47-294C-4A80-A0B7-9DF39492CF83}" presName="Accent" presStyleLbl="bgShp" presStyleIdx="0" presStyleCnt="6"/>
      <dgm:spPr/>
    </dgm:pt>
    <dgm:pt modelId="{198129CB-066E-421A-881A-81C05A24FF09}" type="pres">
      <dgm:prSet presAssocID="{35E41D47-294C-4A80-A0B7-9DF39492CF8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897A5F-41DA-4112-BA18-11FCAC94EC97}" type="pres">
      <dgm:prSet presAssocID="{112809BE-1DCA-441C-8346-2F28C2568865}" presName="Accent2" presStyleCnt="0"/>
      <dgm:spPr/>
    </dgm:pt>
    <dgm:pt modelId="{3436E686-B1BA-47CB-9702-E6F54F3245B3}" type="pres">
      <dgm:prSet presAssocID="{112809BE-1DCA-441C-8346-2F28C2568865}" presName="Accent" presStyleLbl="bgShp" presStyleIdx="1" presStyleCnt="6"/>
      <dgm:spPr/>
    </dgm:pt>
    <dgm:pt modelId="{D838DE51-81B8-47A6-8124-E1334250D725}" type="pres">
      <dgm:prSet presAssocID="{112809BE-1DCA-441C-8346-2F28C256886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4514F9-0ABF-4FBD-A350-F900FC315B5C}" type="pres">
      <dgm:prSet presAssocID="{B4C34B7F-4875-4D45-B7E9-B28FC5DC6CA1}" presName="Accent3" presStyleCnt="0"/>
      <dgm:spPr/>
    </dgm:pt>
    <dgm:pt modelId="{01A4FD9C-9AAA-4DFA-9CB7-05C89E274BC4}" type="pres">
      <dgm:prSet presAssocID="{B4C34B7F-4875-4D45-B7E9-B28FC5DC6CA1}" presName="Accent" presStyleLbl="bgShp" presStyleIdx="2" presStyleCnt="6"/>
      <dgm:spPr/>
    </dgm:pt>
    <dgm:pt modelId="{FD8492BF-6475-4244-8A59-3C0C46B82B0A}" type="pres">
      <dgm:prSet presAssocID="{B4C34B7F-4875-4D45-B7E9-B28FC5DC6CA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8761D3-ED4C-44E9-A690-84BAA2157CD9}" type="pres">
      <dgm:prSet presAssocID="{0121AD4A-D312-466B-9E5E-FB958DA7C373}" presName="Accent4" presStyleCnt="0"/>
      <dgm:spPr/>
    </dgm:pt>
    <dgm:pt modelId="{5DABE709-DD54-44E8-A2D2-24941870AA98}" type="pres">
      <dgm:prSet presAssocID="{0121AD4A-D312-466B-9E5E-FB958DA7C373}" presName="Accent" presStyleLbl="bgShp" presStyleIdx="3" presStyleCnt="6"/>
      <dgm:spPr/>
    </dgm:pt>
    <dgm:pt modelId="{596132B7-4AD1-4281-9904-6A65A66D940C}" type="pres">
      <dgm:prSet presAssocID="{0121AD4A-D312-466B-9E5E-FB958DA7C37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BE997F-10C7-4703-9588-59057BBE8C06}" type="pres">
      <dgm:prSet presAssocID="{77AC7978-0151-431A-A96E-7B779D94D913}" presName="Accent5" presStyleCnt="0"/>
      <dgm:spPr/>
    </dgm:pt>
    <dgm:pt modelId="{8D30C38B-FF39-4C99-BD6B-3473A86478A4}" type="pres">
      <dgm:prSet presAssocID="{77AC7978-0151-431A-A96E-7B779D94D913}" presName="Accent" presStyleLbl="bgShp" presStyleIdx="4" presStyleCnt="6"/>
      <dgm:spPr/>
    </dgm:pt>
    <dgm:pt modelId="{6988944E-FCD9-470E-B00B-6EFC4073BC87}" type="pres">
      <dgm:prSet presAssocID="{77AC7978-0151-431A-A96E-7B779D94D91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EAB436-22E8-4D14-B8A4-C50BCC18D781}" type="pres">
      <dgm:prSet presAssocID="{05DC3888-07DE-41FF-AEBF-289C5ADADBC8}" presName="Accent6" presStyleCnt="0"/>
      <dgm:spPr/>
    </dgm:pt>
    <dgm:pt modelId="{BFF087D9-54B0-4017-B0E6-404E74BD38AC}" type="pres">
      <dgm:prSet presAssocID="{05DC3888-07DE-41FF-AEBF-289C5ADADBC8}" presName="Accent" presStyleLbl="bgShp" presStyleIdx="5" presStyleCnt="6"/>
      <dgm:spPr/>
    </dgm:pt>
    <dgm:pt modelId="{45FDA3A8-D26D-4151-8E29-CEDAF9002EBC}" type="pres">
      <dgm:prSet presAssocID="{05DC3888-07DE-41FF-AEBF-289C5ADADBC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C9AEDF5-B50B-4888-929F-C97F281A26B2}" type="presOf" srcId="{112809BE-1DCA-441C-8346-2F28C2568865}" destId="{D838DE51-81B8-47A6-8124-E1334250D725}" srcOrd="0" destOrd="0" presId="urn:microsoft.com/office/officeart/2011/layout/HexagonRadial"/>
    <dgm:cxn modelId="{6926F8F4-487A-47C0-A9BD-68294CD48BA2}" type="presOf" srcId="{05DC3888-07DE-41FF-AEBF-289C5ADADBC8}" destId="{45FDA3A8-D26D-4151-8E29-CEDAF9002EBC}" srcOrd="0" destOrd="0" presId="urn:microsoft.com/office/officeart/2011/layout/HexagonRadial"/>
    <dgm:cxn modelId="{85EFBA66-73EE-4ADF-B030-3E9769ABD725}" type="presOf" srcId="{B4C34B7F-4875-4D45-B7E9-B28FC5DC6CA1}" destId="{FD8492BF-6475-4244-8A59-3C0C46B82B0A}" srcOrd="0" destOrd="0" presId="urn:microsoft.com/office/officeart/2011/layout/HexagonRadial"/>
    <dgm:cxn modelId="{CB8668E9-F5D0-4F88-8A1E-4861341745C6}" type="presOf" srcId="{35E41D47-294C-4A80-A0B7-9DF39492CF83}" destId="{198129CB-066E-421A-881A-81C05A24FF09}" srcOrd="0" destOrd="0" presId="urn:microsoft.com/office/officeart/2011/layout/HexagonRadial"/>
    <dgm:cxn modelId="{A81C870B-2540-4C76-AE62-A01C05DDE812}" srcId="{D36E997B-4D60-4F5B-A4DC-E4E73B4A2A11}" destId="{35E41D47-294C-4A80-A0B7-9DF39492CF83}" srcOrd="0" destOrd="0" parTransId="{DEC5DBA2-21E6-48AE-AF2E-2B2F0B354DC4}" sibTransId="{7C6B573F-CAB1-44E2-B4FE-C290622632C4}"/>
    <dgm:cxn modelId="{E40DAD46-6AE9-4434-A470-45AEF688E47D}" type="presOf" srcId="{9C6EF040-6A09-4F95-9953-548333036F6D}" destId="{3938AF15-5628-46D5-AA29-C5C5AE1FE92E}" srcOrd="0" destOrd="0" presId="urn:microsoft.com/office/officeart/2011/layout/HexagonRadial"/>
    <dgm:cxn modelId="{A08E7592-B40B-4CCC-9A26-DB5FE3789E19}" srcId="{D36E997B-4D60-4F5B-A4DC-E4E73B4A2A11}" destId="{112809BE-1DCA-441C-8346-2F28C2568865}" srcOrd="1" destOrd="0" parTransId="{3C1F91B1-D2E2-4FE2-B44D-A29286C74BB7}" sibTransId="{4DFE48DD-E8E5-42AB-8591-A45103CE6866}"/>
    <dgm:cxn modelId="{2A9164BE-EC62-4B85-81AB-C25D007F4CC5}" type="presOf" srcId="{0121AD4A-D312-466B-9E5E-FB958DA7C373}" destId="{596132B7-4AD1-4281-9904-6A65A66D940C}" srcOrd="0" destOrd="0" presId="urn:microsoft.com/office/officeart/2011/layout/HexagonRadial"/>
    <dgm:cxn modelId="{3DBCD1D8-5B4F-4017-95CC-24A29B1D51EF}" srcId="{D36E997B-4D60-4F5B-A4DC-E4E73B4A2A11}" destId="{05DC3888-07DE-41FF-AEBF-289C5ADADBC8}" srcOrd="5" destOrd="0" parTransId="{44A83E6E-7617-43F2-B6CA-4011FEAC8530}" sibTransId="{117FBC47-8A36-4860-AF8E-703A10404F24}"/>
    <dgm:cxn modelId="{33C3D096-BE3D-4A9E-A2DB-44F248A5B6D6}" srcId="{D36E997B-4D60-4F5B-A4DC-E4E73B4A2A11}" destId="{77AC7978-0151-431A-A96E-7B779D94D913}" srcOrd="4" destOrd="0" parTransId="{2C2E077C-ED45-4F00-B0D6-8FDC01849D06}" sibTransId="{F4AA4283-BD7F-4D1E-832D-D0F6A737ACD3}"/>
    <dgm:cxn modelId="{72A0A46C-35D1-459F-874C-B5FB5FA006D9}" srcId="{D36E997B-4D60-4F5B-A4DC-E4E73B4A2A11}" destId="{92F71486-F840-46FB-8CEA-F80FE728AA25}" srcOrd="6" destOrd="0" parTransId="{DF0B91D5-B801-49CA-954B-8488EEB5C384}" sibTransId="{66510AAF-7A1E-45B4-9091-9C66985756AD}"/>
    <dgm:cxn modelId="{64BE68BA-A78F-4109-BDD7-2143F09DEDD4}" srcId="{9C6EF040-6A09-4F95-9953-548333036F6D}" destId="{D36E997B-4D60-4F5B-A4DC-E4E73B4A2A11}" srcOrd="0" destOrd="0" parTransId="{011F1B9D-41E6-42D2-86EE-2FE08A2E8ED9}" sibTransId="{8AFEB199-8834-45ED-838A-65F355D2EE1D}"/>
    <dgm:cxn modelId="{9FB987E2-4655-4CBA-B13D-D10D5E2D54FD}" type="presOf" srcId="{77AC7978-0151-431A-A96E-7B779D94D913}" destId="{6988944E-FCD9-470E-B00B-6EFC4073BC87}" srcOrd="0" destOrd="0" presId="urn:microsoft.com/office/officeart/2011/layout/HexagonRadial"/>
    <dgm:cxn modelId="{1ED7D73B-34C1-4C1F-9660-03420E6FC20C}" srcId="{D36E997B-4D60-4F5B-A4DC-E4E73B4A2A11}" destId="{0121AD4A-D312-466B-9E5E-FB958DA7C373}" srcOrd="3" destOrd="0" parTransId="{CE4505F6-3578-419F-AD26-CBB4A29ABDCE}" sibTransId="{E532D5F2-B06C-402C-BA5C-0B0BC70215C2}"/>
    <dgm:cxn modelId="{E8E1504D-96D1-41ED-BE4C-F69F6E842EF2}" srcId="{D36E997B-4D60-4F5B-A4DC-E4E73B4A2A11}" destId="{B4C34B7F-4875-4D45-B7E9-B28FC5DC6CA1}" srcOrd="2" destOrd="0" parTransId="{57D2C4AC-3A68-4010-856F-54F3685CC652}" sibTransId="{8CEEC14D-1209-4CA8-BC14-4BAD4207F7F7}"/>
    <dgm:cxn modelId="{75C6FC83-FD24-4244-AC6A-A45ED33B9179}" type="presOf" srcId="{D36E997B-4D60-4F5B-A4DC-E4E73B4A2A11}" destId="{EADB2000-0039-46D3-9ACB-AA8A225AF6BE}" srcOrd="0" destOrd="0" presId="urn:microsoft.com/office/officeart/2011/layout/HexagonRadial"/>
    <dgm:cxn modelId="{29BE9A9A-E4B4-444F-B3C7-9C8092E10D76}" type="presParOf" srcId="{3938AF15-5628-46D5-AA29-C5C5AE1FE92E}" destId="{EADB2000-0039-46D3-9ACB-AA8A225AF6BE}" srcOrd="0" destOrd="0" presId="urn:microsoft.com/office/officeart/2011/layout/HexagonRadial"/>
    <dgm:cxn modelId="{F9F4D219-5D44-465C-9596-4930D2360293}" type="presParOf" srcId="{3938AF15-5628-46D5-AA29-C5C5AE1FE92E}" destId="{680F0325-E3A5-4BA4-9707-F37F776D8852}" srcOrd="1" destOrd="0" presId="urn:microsoft.com/office/officeart/2011/layout/HexagonRadial"/>
    <dgm:cxn modelId="{B899BC35-3854-4923-96F1-EA684F14B837}" type="presParOf" srcId="{680F0325-E3A5-4BA4-9707-F37F776D8852}" destId="{7DC17103-8640-4A81-9201-2B238BF60082}" srcOrd="0" destOrd="0" presId="urn:microsoft.com/office/officeart/2011/layout/HexagonRadial"/>
    <dgm:cxn modelId="{38C0B95E-7440-40CD-A2EB-6277377B9F89}" type="presParOf" srcId="{3938AF15-5628-46D5-AA29-C5C5AE1FE92E}" destId="{198129CB-066E-421A-881A-81C05A24FF09}" srcOrd="2" destOrd="0" presId="urn:microsoft.com/office/officeart/2011/layout/HexagonRadial"/>
    <dgm:cxn modelId="{EA879300-0C6F-45BC-B1D9-279BD84C0429}" type="presParOf" srcId="{3938AF15-5628-46D5-AA29-C5C5AE1FE92E}" destId="{55897A5F-41DA-4112-BA18-11FCAC94EC97}" srcOrd="3" destOrd="0" presId="urn:microsoft.com/office/officeart/2011/layout/HexagonRadial"/>
    <dgm:cxn modelId="{769B083F-E357-4104-94A7-85A0B9558877}" type="presParOf" srcId="{55897A5F-41DA-4112-BA18-11FCAC94EC97}" destId="{3436E686-B1BA-47CB-9702-E6F54F3245B3}" srcOrd="0" destOrd="0" presId="urn:microsoft.com/office/officeart/2011/layout/HexagonRadial"/>
    <dgm:cxn modelId="{3B533C18-29FC-4A21-B069-C77625539D92}" type="presParOf" srcId="{3938AF15-5628-46D5-AA29-C5C5AE1FE92E}" destId="{D838DE51-81B8-47A6-8124-E1334250D725}" srcOrd="4" destOrd="0" presId="urn:microsoft.com/office/officeart/2011/layout/HexagonRadial"/>
    <dgm:cxn modelId="{CA7CD511-0253-4A64-9222-DEF522B947F1}" type="presParOf" srcId="{3938AF15-5628-46D5-AA29-C5C5AE1FE92E}" destId="{AF4514F9-0ABF-4FBD-A350-F900FC315B5C}" srcOrd="5" destOrd="0" presId="urn:microsoft.com/office/officeart/2011/layout/HexagonRadial"/>
    <dgm:cxn modelId="{CC700799-07EB-4B98-AFCF-47489B4AC461}" type="presParOf" srcId="{AF4514F9-0ABF-4FBD-A350-F900FC315B5C}" destId="{01A4FD9C-9AAA-4DFA-9CB7-05C89E274BC4}" srcOrd="0" destOrd="0" presId="urn:microsoft.com/office/officeart/2011/layout/HexagonRadial"/>
    <dgm:cxn modelId="{DD035051-817E-4BFA-9F1E-7E93407748FB}" type="presParOf" srcId="{3938AF15-5628-46D5-AA29-C5C5AE1FE92E}" destId="{FD8492BF-6475-4244-8A59-3C0C46B82B0A}" srcOrd="6" destOrd="0" presId="urn:microsoft.com/office/officeart/2011/layout/HexagonRadial"/>
    <dgm:cxn modelId="{FE266921-84FB-4208-A966-4C9B97A04DD3}" type="presParOf" srcId="{3938AF15-5628-46D5-AA29-C5C5AE1FE92E}" destId="{B78761D3-ED4C-44E9-A690-84BAA2157CD9}" srcOrd="7" destOrd="0" presId="urn:microsoft.com/office/officeart/2011/layout/HexagonRadial"/>
    <dgm:cxn modelId="{7BD881C7-FF63-4F0F-8F9B-7D6785B465F7}" type="presParOf" srcId="{B78761D3-ED4C-44E9-A690-84BAA2157CD9}" destId="{5DABE709-DD54-44E8-A2D2-24941870AA98}" srcOrd="0" destOrd="0" presId="urn:microsoft.com/office/officeart/2011/layout/HexagonRadial"/>
    <dgm:cxn modelId="{DF7ABA55-5B44-496E-A233-2768A85CB0E0}" type="presParOf" srcId="{3938AF15-5628-46D5-AA29-C5C5AE1FE92E}" destId="{596132B7-4AD1-4281-9904-6A65A66D940C}" srcOrd="8" destOrd="0" presId="urn:microsoft.com/office/officeart/2011/layout/HexagonRadial"/>
    <dgm:cxn modelId="{2C23B4AE-DA2B-48FB-B2CB-EAA864800A0B}" type="presParOf" srcId="{3938AF15-5628-46D5-AA29-C5C5AE1FE92E}" destId="{59BE997F-10C7-4703-9588-59057BBE8C06}" srcOrd="9" destOrd="0" presId="urn:microsoft.com/office/officeart/2011/layout/HexagonRadial"/>
    <dgm:cxn modelId="{EE3A21E5-517B-4544-B830-1F2AB263E11B}" type="presParOf" srcId="{59BE997F-10C7-4703-9588-59057BBE8C06}" destId="{8D30C38B-FF39-4C99-BD6B-3473A86478A4}" srcOrd="0" destOrd="0" presId="urn:microsoft.com/office/officeart/2011/layout/HexagonRadial"/>
    <dgm:cxn modelId="{5EBC4E4D-5128-471B-A7EB-038DCEDFB962}" type="presParOf" srcId="{3938AF15-5628-46D5-AA29-C5C5AE1FE92E}" destId="{6988944E-FCD9-470E-B00B-6EFC4073BC87}" srcOrd="10" destOrd="0" presId="urn:microsoft.com/office/officeart/2011/layout/HexagonRadial"/>
    <dgm:cxn modelId="{B37A39B1-A9C1-4C06-A92A-59273F3C1F20}" type="presParOf" srcId="{3938AF15-5628-46D5-AA29-C5C5AE1FE92E}" destId="{2EEAB436-22E8-4D14-B8A4-C50BCC18D781}" srcOrd="11" destOrd="0" presId="urn:microsoft.com/office/officeart/2011/layout/HexagonRadial"/>
    <dgm:cxn modelId="{CF6B7E6E-9B5F-429C-B571-96F2A04676E7}" type="presParOf" srcId="{2EEAB436-22E8-4D14-B8A4-C50BCC18D781}" destId="{BFF087D9-54B0-4017-B0E6-404E74BD38AC}" srcOrd="0" destOrd="0" presId="urn:microsoft.com/office/officeart/2011/layout/HexagonRadial"/>
    <dgm:cxn modelId="{1860F8A8-8A8C-425D-908B-D378979A5C42}" type="presParOf" srcId="{3938AF15-5628-46D5-AA29-C5C5AE1FE92E}" destId="{45FDA3A8-D26D-4151-8E29-CEDAF9002EBC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六边形射线"/>
  <dgm:desc val="用于显示与中心观点或主题相关的顺序流程。限制为六个级别 2 形状。非常适合于少量文本。不使用的文本不出现，但是在切换版式后仍然可用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E29D0-E149-43F9-B81C-CA099975062F}" type="datetimeFigureOut">
              <a:rPr lang="zh-CN" altLang="en-US" smtClean="0"/>
              <a:t>2012/4/20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31395-A005-4C1B-8074-EA6986FDC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1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华文行楷" pitchFamily="2" charset="-122"/>
                <a:ea typeface="华文行楷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050D-1E30-49F2-8E14-F2D0DC563305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>
                <a:latin typeface="华文行楷" pitchFamily="2" charset="-122"/>
                <a:ea typeface="华文行楷" pitchFamily="2" charset="-122"/>
              </a:defRPr>
            </a:lvl1pPr>
          </a:lstStyle>
          <a:p>
            <a:r>
              <a:rPr lang="zh-CN" altLang="en-US" smtClean="0"/>
              <a:t>上海正远咨询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83568" y="3573016"/>
            <a:ext cx="77768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25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55FC-5EE0-4FA8-A5CD-C4C0478828C1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69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5469-71AA-4626-8359-B21F71F6A02A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81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67544" y="1268760"/>
            <a:ext cx="82089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51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0E7E-5B48-424F-8834-A559AA7508B1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27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13CE-C57C-4D70-9E99-46D691538D6D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69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FAA1-326E-46F3-AD84-7C6D1E009925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D436-29BB-4D41-97B4-257A4609FE45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82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806E-9AEF-4049-8A1E-F4FD1684EE2A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45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58E7-78DB-4E7C-90E7-3DDF252E493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64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8DD0-734D-49F5-9064-B1A52A8A1ACD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23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F6501-1E95-4453-90B8-BCBDF1D77900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华文行楷" pitchFamily="2" charset="-122"/>
                <a:ea typeface="华文行楷" pitchFamily="2" charset="-122"/>
              </a:defRPr>
            </a:lvl1pPr>
          </a:lstStyle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6B460-7FBD-43F8-B79A-44CAA2494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60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华文楷体" pitchFamily="2" charset="-122"/>
          <a:ea typeface="华文楷体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华文楷体" pitchFamily="2" charset="-122"/>
          <a:ea typeface="华文楷体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华文楷体" pitchFamily="2" charset="-122"/>
          <a:ea typeface="华文楷体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华文楷体" pitchFamily="2" charset="-122"/>
          <a:ea typeface="华文楷体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华文楷体" pitchFamily="2" charset="-122"/>
          <a:ea typeface="华文楷体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华文楷体" pitchFamily="2" charset="-122"/>
          <a:ea typeface="华文楷体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9.xml"/><Relationship Id="rId7" Type="http://schemas.openxmlformats.org/officeDocument/2006/relationships/slide" Target="slide36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6.xml"/><Relationship Id="rId4" Type="http://schemas.openxmlformats.org/officeDocument/2006/relationships/slide" Target="slide5.xml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4000" b="1" dirty="0" smtClean="0">
                <a:latin typeface="Arial" pitchFamily="34" charset="0"/>
                <a:ea typeface="华文楷体" pitchFamily="2" charset="-122"/>
                <a:cs typeface="Arial" pitchFamily="34" charset="0"/>
              </a:rPr>
              <a:t>LED</a:t>
            </a:r>
            <a:r>
              <a:rPr lang="zh-CN" altLang="en-US" sz="4000" b="1" dirty="0" smtClean="0">
                <a:latin typeface="华文楷体" pitchFamily="2" charset="-122"/>
                <a:ea typeface="华文楷体" pitchFamily="2" charset="-122"/>
              </a:rPr>
              <a:t>驱动控制芯片</a:t>
            </a:r>
            <a:r>
              <a:rPr lang="zh-CN" altLang="en-US" sz="4000" b="1" dirty="0" smtClean="0"/>
              <a:t>与灯具</a:t>
            </a:r>
            <a:endParaRPr lang="zh-CN" altLang="en-US" sz="40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latin typeface="华文行楷" pitchFamily="2" charset="-122"/>
                <a:ea typeface="华文行楷" pitchFamily="2" charset="-122"/>
              </a:rPr>
              <a:t>黄敏超 博士</a:t>
            </a:r>
            <a:endParaRPr lang="zh-CN" altLang="en-US" dirty="0">
              <a:solidFill>
                <a:schemeClr val="tx1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3B8A-0EEF-4821-86B7-BE2C9D6CC1A8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8" name="Picture 7" descr="u=2457111515,3665709792&amp;fm=3&amp;g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7681"/>
            <a:ext cx="23622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52308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1700"/>
            <a:ext cx="3048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5230817 - 复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35500"/>
            <a:ext cx="3048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u=592375206,2730030513&amp;fm=3&amp;gp=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681"/>
            <a:ext cx="2362200" cy="158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8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遇到哪些问题？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如何替换现有灯具？</a:t>
            </a:r>
            <a:endParaRPr lang="en-US" altLang="zh-CN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63474" y="2998377"/>
            <a:ext cx="3330345" cy="30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右箭头 19"/>
          <p:cNvSpPr/>
          <p:nvPr/>
        </p:nvSpPr>
        <p:spPr>
          <a:xfrm>
            <a:off x="2895067" y="3112491"/>
            <a:ext cx="1368152" cy="47713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右箭头 25"/>
          <p:cNvSpPr/>
          <p:nvPr/>
        </p:nvSpPr>
        <p:spPr>
          <a:xfrm>
            <a:off x="4842344" y="3112490"/>
            <a:ext cx="1214401" cy="47713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75499" y="3117058"/>
            <a:ext cx="1672534" cy="64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419" y="4902424"/>
            <a:ext cx="1374126" cy="104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13" y="4875303"/>
            <a:ext cx="1386180" cy="10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73" y="4900763"/>
            <a:ext cx="1371911" cy="101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右箭头 14"/>
          <p:cNvSpPr/>
          <p:nvPr/>
        </p:nvSpPr>
        <p:spPr>
          <a:xfrm>
            <a:off x="2895067" y="5174266"/>
            <a:ext cx="833586" cy="472129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629306" y="5187684"/>
            <a:ext cx="833586" cy="472129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11946" y="2452018"/>
            <a:ext cx="2622837" cy="132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遇到哪些问题？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1594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如何兼容调光器？</a:t>
            </a:r>
            <a:endParaRPr lang="en-US" altLang="zh-CN" sz="2800" dirty="0" smtClean="0"/>
          </a:p>
          <a:p>
            <a:pPr lvl="1"/>
            <a:r>
              <a:rPr lang="zh-CN" altLang="en-US" sz="2400" dirty="0" smtClean="0"/>
              <a:t>有</a:t>
            </a:r>
            <a:r>
              <a:rPr lang="en-US" altLang="zh-CN" sz="2400" dirty="0" smtClean="0"/>
              <a:t>&gt;200</a:t>
            </a:r>
            <a:r>
              <a:rPr lang="zh-CN" altLang="en-US" sz="2400" dirty="0" smtClean="0"/>
              <a:t>多种的调光器能否兼容？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能否做到无闪烁？</a:t>
            </a:r>
            <a:endParaRPr lang="en-US" altLang="zh-CN" sz="2400" dirty="0" smtClean="0"/>
          </a:p>
        </p:txBody>
      </p:sp>
      <p:grpSp>
        <p:nvGrpSpPr>
          <p:cNvPr id="12" name="组合 11"/>
          <p:cNvGrpSpPr/>
          <p:nvPr/>
        </p:nvGrpSpPr>
        <p:grpSpPr>
          <a:xfrm>
            <a:off x="1975937" y="4160279"/>
            <a:ext cx="4700736" cy="2126760"/>
            <a:chOff x="1187624" y="2204864"/>
            <a:chExt cx="7716837" cy="4511675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204864"/>
              <a:ext cx="3322637" cy="2097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749" y="2204864"/>
              <a:ext cx="3541712" cy="206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436889"/>
              <a:ext cx="3322637" cy="222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749" y="4436889"/>
              <a:ext cx="3541712" cy="227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886" y="3500264"/>
              <a:ext cx="1944688" cy="183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68" y="3002220"/>
            <a:ext cx="65436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449645"/>
            <a:ext cx="35623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7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遇到哪些问题？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如何解决散热问题？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散热与灯具寿命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灯珠散热问题</a:t>
            </a:r>
            <a:endParaRPr lang="en-US" altLang="zh-CN" dirty="0" smtClean="0"/>
          </a:p>
          <a:p>
            <a:pPr lvl="1"/>
            <a:r>
              <a:rPr lang="zh-CN" altLang="en-US" dirty="0"/>
              <a:t>驱动器散热</a:t>
            </a:r>
            <a:r>
              <a:rPr lang="zh-CN" altLang="en-US" dirty="0" smtClean="0"/>
              <a:t>问题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灯具散热问题</a:t>
            </a:r>
            <a:endParaRPr lang="en-US" altLang="zh-CN" dirty="0" smtClean="0"/>
          </a:p>
        </p:txBody>
      </p:sp>
      <p:grpSp>
        <p:nvGrpSpPr>
          <p:cNvPr id="8" name="组合 7"/>
          <p:cNvGrpSpPr/>
          <p:nvPr/>
        </p:nvGrpSpPr>
        <p:grpSpPr>
          <a:xfrm>
            <a:off x="4334103" y="1509712"/>
            <a:ext cx="4619136" cy="2155825"/>
            <a:chOff x="4192588" y="2170110"/>
            <a:chExt cx="4619136" cy="21558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588" y="2170110"/>
              <a:ext cx="3508641" cy="215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581900" y="2311400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LED</a:t>
              </a:r>
              <a:r>
                <a:rPr lang="zh-CN" altLang="en-US" dirty="0" smtClean="0"/>
                <a:t>驱动器</a:t>
              </a:r>
              <a:endParaRPr lang="zh-CN" altLang="en-US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599" y="2971797"/>
            <a:ext cx="18764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87" y="3882124"/>
            <a:ext cx="4482612" cy="176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6900" y="5854700"/>
            <a:ext cx="664797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散热问题处理不当会引起严重的灯具寿命问题。</a:t>
            </a:r>
            <a:endParaRPr lang="zh-CN" altLang="en-US" sz="24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97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遇到哪些问题？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如何面对法规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安全法规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电磁兼容法规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光学法规</a:t>
            </a:r>
            <a:endParaRPr lang="en-US" altLang="zh-CN" dirty="0" smtClean="0"/>
          </a:p>
          <a:p>
            <a:pPr lvl="1"/>
            <a:r>
              <a:rPr lang="zh-CN" altLang="en-US" dirty="0"/>
              <a:t>节能法规</a:t>
            </a:r>
            <a:endParaRPr lang="en-US" altLang="zh-CN" dirty="0"/>
          </a:p>
          <a:p>
            <a:pPr lvl="1"/>
            <a:r>
              <a:rPr lang="zh-CN" altLang="en-US" dirty="0" smtClean="0"/>
              <a:t>光</a:t>
            </a:r>
            <a:r>
              <a:rPr lang="zh-CN" altLang="en-US" dirty="0"/>
              <a:t>衰</a:t>
            </a:r>
            <a:r>
              <a:rPr lang="zh-CN" altLang="en-US" dirty="0" smtClean="0"/>
              <a:t>法规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56" y="1691120"/>
            <a:ext cx="5706344" cy="307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3566" y="5849044"/>
            <a:ext cx="726352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ea typeface="华文行楷" pitchFamily="2" charset="-122"/>
                <a:cs typeface="Arial" pitchFamily="34" charset="0"/>
              </a:rPr>
              <a:t>LED</a:t>
            </a:r>
            <a:r>
              <a:rPr lang="zh-CN" altLang="en-US" sz="2400" b="1" dirty="0" smtClean="0">
                <a:latin typeface="华文行楷" pitchFamily="2" charset="-122"/>
                <a:ea typeface="华文行楷" pitchFamily="2" charset="-122"/>
              </a:rPr>
              <a:t>灯具和驱动器的安规正在不断地制定或修改中。</a:t>
            </a:r>
            <a:endParaRPr lang="zh-CN" altLang="en-US" sz="2400" b="1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27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遇到哪些问题？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安全法规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灯具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GB7000.1 (IEC60598</a:t>
            </a:r>
            <a:r>
              <a:rPr lang="zh-CN" altLang="en-US" dirty="0" smtClean="0"/>
              <a:t>和</a:t>
            </a:r>
            <a:r>
              <a:rPr lang="en-US" altLang="zh-CN" dirty="0" smtClean="0"/>
              <a:t>UL1598) </a:t>
            </a:r>
            <a:r>
              <a:rPr lang="zh-CN" altLang="en-US" dirty="0" smtClean="0"/>
              <a:t>通用的照明灯具安规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UL1598 LED equipment</a:t>
            </a:r>
          </a:p>
          <a:p>
            <a:pPr lvl="1"/>
            <a:r>
              <a:rPr lang="zh-CN" altLang="en-US" dirty="0" smtClean="0"/>
              <a:t>驱动器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GB19510.1 </a:t>
            </a:r>
            <a:r>
              <a:rPr lang="en-US" altLang="zh-CN" dirty="0"/>
              <a:t>(</a:t>
            </a:r>
            <a:r>
              <a:rPr lang="en-US" altLang="zh-CN" dirty="0" smtClean="0"/>
              <a:t>IEC61347-1</a:t>
            </a:r>
            <a:r>
              <a:rPr lang="zh-CN" altLang="en-US" dirty="0" smtClean="0"/>
              <a:t>和</a:t>
            </a:r>
            <a:r>
              <a:rPr lang="en-US" altLang="zh-CN" dirty="0"/>
              <a:t>UL8750)</a:t>
            </a:r>
          </a:p>
          <a:p>
            <a:pPr lvl="2"/>
            <a:r>
              <a:rPr lang="en-US" altLang="zh-CN" dirty="0" smtClean="0"/>
              <a:t>GB19510.14 (IEC61347-2-3</a:t>
            </a:r>
            <a:r>
              <a:rPr lang="zh-CN" altLang="en-US" dirty="0" smtClean="0"/>
              <a:t>和</a:t>
            </a:r>
            <a:r>
              <a:rPr lang="en-US" altLang="zh-CN" dirty="0" smtClean="0"/>
              <a:t>UL8750)</a:t>
            </a:r>
          </a:p>
          <a:p>
            <a:pPr lvl="1"/>
            <a:r>
              <a:rPr lang="en-US" altLang="zh-CN" dirty="0" smtClean="0"/>
              <a:t>LED</a:t>
            </a:r>
            <a:r>
              <a:rPr lang="zh-CN" altLang="en-US" dirty="0" smtClean="0"/>
              <a:t>模块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GB24819 (IEC62031)</a:t>
            </a:r>
          </a:p>
          <a:p>
            <a:pPr lvl="1"/>
            <a:r>
              <a:rPr lang="zh-CN" altLang="en-US" dirty="0" smtClean="0"/>
              <a:t>光生物安全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CIE S009</a:t>
            </a:r>
          </a:p>
          <a:p>
            <a:pPr lvl="2"/>
            <a:r>
              <a:rPr lang="en-US" altLang="zh-CN" dirty="0" smtClean="0"/>
              <a:t>IEC62471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3566" y="5925244"/>
            <a:ext cx="49044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华文行楷" pitchFamily="2" charset="-122"/>
                <a:ea typeface="华文行楷" pitchFamily="2" charset="-122"/>
              </a:rPr>
              <a:t>灯具的安规与驱动器的安规会相互影响 </a:t>
            </a:r>
            <a:r>
              <a:rPr lang="en-US" altLang="zh-CN" b="1" dirty="0" smtClean="0">
                <a:latin typeface="Arial" pitchFamily="34" charset="0"/>
                <a:ea typeface="华文行楷" pitchFamily="2" charset="-122"/>
                <a:cs typeface="Arial" pitchFamily="34" charset="0"/>
              </a:rPr>
              <a:t>(SELV)</a:t>
            </a:r>
            <a:endParaRPr lang="zh-CN" altLang="en-US" b="1" dirty="0">
              <a:latin typeface="Arial" pitchFamily="34" charset="0"/>
              <a:ea typeface="华文行楷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遇到哪些问题？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02233"/>
            <a:ext cx="8507288" cy="4525963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安全法规</a:t>
            </a:r>
            <a:endParaRPr lang="en-US" altLang="zh-CN" sz="2800" dirty="0" smtClean="0"/>
          </a:p>
          <a:p>
            <a:pPr lvl="1"/>
            <a:r>
              <a:rPr lang="zh-CN" altLang="en-US" sz="2400" dirty="0" smtClean="0"/>
              <a:t>驱动器是否要电气隔离？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驱动器的输出电压多少合适？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驱动器输入是否需要地线？</a:t>
            </a:r>
            <a:endParaRPr lang="en-US" altLang="zh-CN" sz="24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37624"/>
            <a:ext cx="6515100" cy="28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914721"/>
              </p:ext>
            </p:extLst>
          </p:nvPr>
        </p:nvGraphicFramePr>
        <p:xfrm>
          <a:off x="5892800" y="1473201"/>
          <a:ext cx="3251200" cy="3488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</a:tblGrid>
              <a:tr h="39637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/>
                        <a:t>隔离驱动器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/>
                        <a:t>非隔离驱动器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6738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/>
                        <a:t>器件多，相对复杂，效率相对低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/>
                        <a:t>简单，器件少，效率相对高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6738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/>
                        <a:t>容易处理灯具结构和热设计。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/>
                        <a:t>电路板设计简单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6738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/>
                        <a:t>容易解决电磁兼容和安规问题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/>
                        <a:t>电磁兼容和安规有挑战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9637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/>
                        <a:t>成本较高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/>
                        <a:t>成本低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6738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/>
                        <a:t>适合大功率，低压大电流场合。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/>
                        <a:t>适合小功率，高压小电流场合。</a:t>
                      </a:r>
                      <a:endParaRPr lang="zh-CN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2806700" y="4114800"/>
            <a:ext cx="63500" cy="1866900"/>
            <a:chOff x="2806700" y="4114800"/>
            <a:chExt cx="63500" cy="1866900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2806700" y="4114800"/>
              <a:ext cx="12700" cy="18669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2857500" y="4114800"/>
              <a:ext cx="12700" cy="18669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3860800" y="3968750"/>
            <a:ext cx="63500" cy="1866900"/>
            <a:chOff x="2806700" y="4114800"/>
            <a:chExt cx="63500" cy="1866900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2806700" y="4114800"/>
              <a:ext cx="12700" cy="18669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2857500" y="4114800"/>
              <a:ext cx="12700" cy="18669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857250" y="3968750"/>
            <a:ext cx="63500" cy="1866900"/>
            <a:chOff x="2806700" y="4114800"/>
            <a:chExt cx="63500" cy="1866900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2806700" y="4114800"/>
              <a:ext cx="12700" cy="18669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2857500" y="4114800"/>
              <a:ext cx="12700" cy="18669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椭圆形标注 19"/>
          <p:cNvSpPr/>
          <p:nvPr/>
        </p:nvSpPr>
        <p:spPr>
          <a:xfrm>
            <a:off x="457200" y="3337560"/>
            <a:ext cx="1657350" cy="541020"/>
          </a:xfrm>
          <a:prstGeom prst="wedgeEllipseCallout">
            <a:avLst>
              <a:gd name="adj1" fmla="val -24051"/>
              <a:gd name="adj2" fmla="val 18785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电气绝缘</a:t>
            </a:r>
            <a:r>
              <a:rPr lang="zh-CN" altLang="en-US" dirty="0" smtClean="0">
                <a:solidFill>
                  <a:srgbClr val="FF0000"/>
                </a:solidFill>
              </a:rPr>
              <a:t>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椭圆形标注 20"/>
          <p:cNvSpPr/>
          <p:nvPr/>
        </p:nvSpPr>
        <p:spPr>
          <a:xfrm>
            <a:off x="2266950" y="3322320"/>
            <a:ext cx="1657350" cy="541020"/>
          </a:xfrm>
          <a:prstGeom prst="wedgeEllipseCallout">
            <a:avLst>
              <a:gd name="adj1" fmla="val -14856"/>
              <a:gd name="adj2" fmla="val 25545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电气绝缘</a:t>
            </a:r>
            <a:r>
              <a:rPr lang="zh-CN" altLang="en-US" dirty="0" smtClean="0">
                <a:solidFill>
                  <a:srgbClr val="FF0000"/>
                </a:solidFill>
              </a:rPr>
              <a:t>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椭圆形标注 21"/>
          <p:cNvSpPr/>
          <p:nvPr/>
        </p:nvSpPr>
        <p:spPr>
          <a:xfrm>
            <a:off x="3975100" y="3337560"/>
            <a:ext cx="1657350" cy="541020"/>
          </a:xfrm>
          <a:prstGeom prst="wedgeEllipseCallout">
            <a:avLst>
              <a:gd name="adj1" fmla="val -53017"/>
              <a:gd name="adj2" fmla="val 20475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电气绝缘</a:t>
            </a:r>
            <a:r>
              <a:rPr lang="zh-CN" altLang="en-US" dirty="0" smtClean="0">
                <a:solidFill>
                  <a:srgbClr val="FF0000"/>
                </a:solidFill>
              </a:rPr>
              <a:t>？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遇到哪些问题？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电磁兼容法规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电磁骚扰与辐射：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GB17743 (EN55015</a:t>
            </a:r>
            <a:r>
              <a:rPr lang="zh-CN" altLang="en-US" dirty="0" smtClean="0"/>
              <a:t>和</a:t>
            </a:r>
            <a:r>
              <a:rPr lang="en-US" altLang="zh-CN" dirty="0" smtClean="0"/>
              <a:t>FCC)</a:t>
            </a:r>
          </a:p>
          <a:p>
            <a:pPr lvl="2"/>
            <a:r>
              <a:rPr lang="en-US" altLang="zh-CN" dirty="0" smtClean="0"/>
              <a:t>IEC61000-3-2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Class C</a:t>
            </a:r>
            <a:r>
              <a:rPr lang="zh-CN" altLang="en-US" dirty="0" smtClean="0"/>
              <a:t>：</a:t>
            </a:r>
            <a:r>
              <a:rPr lang="en-US" altLang="zh-CN" dirty="0" smtClean="0"/>
              <a:t>Input power&lt;25W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PF&gt;0.9</a:t>
            </a:r>
            <a:r>
              <a:rPr lang="zh-CN" altLang="en-US" dirty="0"/>
              <a:t>？</a:t>
            </a:r>
            <a:endParaRPr lang="en-US" altLang="zh-CN" dirty="0" smtClean="0"/>
          </a:p>
          <a:p>
            <a:pPr lvl="1"/>
            <a:r>
              <a:rPr lang="zh-CN" altLang="en-US" dirty="0"/>
              <a:t>电磁</a:t>
            </a:r>
            <a:r>
              <a:rPr lang="zh-CN" altLang="en-US" dirty="0" smtClean="0"/>
              <a:t>抗骚扰和抗辐射：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GB/T18595-2001 (IEC61547)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5635059"/>
            <a:ext cx="495199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华文行楷" pitchFamily="2" charset="-122"/>
                <a:ea typeface="华文行楷" pitchFamily="2" charset="-122"/>
              </a:rPr>
              <a:t>北美要求</a:t>
            </a:r>
            <a:r>
              <a:rPr lang="en-US" altLang="zh-CN" sz="2800" b="1" dirty="0" smtClean="0">
                <a:latin typeface="Arial" pitchFamily="34" charset="0"/>
                <a:ea typeface="华文行楷" pitchFamily="2" charset="-122"/>
                <a:cs typeface="Arial" pitchFamily="34" charset="0"/>
              </a:rPr>
              <a:t>PF</a:t>
            </a:r>
            <a:r>
              <a:rPr lang="zh-CN" altLang="en-US" sz="2800" b="1" dirty="0" smtClean="0">
                <a:latin typeface="华文行楷" pitchFamily="2" charset="-122"/>
                <a:ea typeface="华文行楷" pitchFamily="2" charset="-122"/>
              </a:rPr>
              <a:t>和欧盟要求谐波？</a:t>
            </a:r>
            <a:endParaRPr lang="zh-CN" altLang="en-US" sz="2800" b="1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44" y="3744704"/>
            <a:ext cx="2522656" cy="278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72484" y="1894220"/>
            <a:ext cx="256031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Class C</a:t>
            </a:r>
            <a:r>
              <a:rPr lang="zh-CN" altLang="en-US" sz="3200" b="1" dirty="0" smtClean="0"/>
              <a:t>的谐波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500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遇到哪些问题？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381918"/>
            <a:ext cx="8229600" cy="4525963"/>
          </a:xfrm>
        </p:spPr>
        <p:txBody>
          <a:bodyPr/>
          <a:lstStyle/>
          <a:p>
            <a:r>
              <a:rPr lang="zh-CN" altLang="en-US" dirty="0" smtClean="0"/>
              <a:t>电磁兼容法规</a:t>
            </a:r>
            <a:endParaRPr lang="en-US" altLang="zh-CN" dirty="0" smtClean="0"/>
          </a:p>
          <a:p>
            <a:pPr lvl="1"/>
            <a:r>
              <a:rPr lang="en-US" altLang="zh-CN" sz="2000" dirty="0" smtClean="0"/>
              <a:t>EC61000-3-2 Class A, B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C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D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508" y="5820571"/>
            <a:ext cx="54008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ea typeface="华文行楷" pitchFamily="2" charset="-122"/>
                <a:cs typeface="Arial" pitchFamily="34" charset="0"/>
              </a:rPr>
              <a:t>Class C </a:t>
            </a:r>
            <a:r>
              <a:rPr lang="zh-CN" altLang="en-US" sz="2400" b="1" dirty="0" smtClean="0">
                <a:latin typeface="华文行楷" pitchFamily="2" charset="-122"/>
                <a:ea typeface="华文行楷" pitchFamily="2" charset="-122"/>
              </a:rPr>
              <a:t>的谐波是按照百分比要求的。</a:t>
            </a:r>
            <a:endParaRPr lang="zh-CN" altLang="en-US" sz="2400" b="1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74" y="4624795"/>
            <a:ext cx="3813426" cy="180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175442" y="2885260"/>
            <a:ext cx="4889501" cy="2494643"/>
            <a:chOff x="175442" y="2885260"/>
            <a:chExt cx="4889501" cy="2494643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42" y="2885260"/>
              <a:ext cx="4889501" cy="2494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椭圆 9"/>
            <p:cNvSpPr/>
            <p:nvPr/>
          </p:nvSpPr>
          <p:spPr>
            <a:xfrm>
              <a:off x="3314700" y="3467100"/>
              <a:ext cx="402452" cy="3556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57950" y="4008967"/>
            <a:ext cx="4044532" cy="539628"/>
            <a:chOff x="4957950" y="4008967"/>
            <a:chExt cx="4044532" cy="53962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950" y="4008967"/>
              <a:ext cx="4044532" cy="458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椭圆 15"/>
            <p:cNvSpPr/>
            <p:nvPr/>
          </p:nvSpPr>
          <p:spPr>
            <a:xfrm>
              <a:off x="6350000" y="4192995"/>
              <a:ext cx="402452" cy="3556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71345" y="1545600"/>
            <a:ext cx="3151956" cy="2244081"/>
            <a:chOff x="5471345" y="1545600"/>
            <a:chExt cx="3151956" cy="224408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345" y="1545600"/>
              <a:ext cx="3151956" cy="2244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椭圆 18"/>
            <p:cNvSpPr/>
            <p:nvPr/>
          </p:nvSpPr>
          <p:spPr>
            <a:xfrm>
              <a:off x="6623478" y="2986495"/>
              <a:ext cx="402452" cy="3556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13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遇到哪些问题？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4525963"/>
          </a:xfrm>
        </p:spPr>
        <p:txBody>
          <a:bodyPr/>
          <a:lstStyle/>
          <a:p>
            <a:r>
              <a:rPr lang="zh-CN" altLang="en-US" dirty="0" smtClean="0"/>
              <a:t>电磁兼容</a:t>
            </a:r>
            <a:r>
              <a:rPr lang="zh-CN" altLang="en-US" dirty="0"/>
              <a:t>法规</a:t>
            </a:r>
            <a:r>
              <a:rPr lang="en-US" altLang="zh-CN" dirty="0"/>
              <a:t>—</a:t>
            </a:r>
            <a:r>
              <a:rPr lang="zh-CN" altLang="en-US" dirty="0"/>
              <a:t>通过标准即可</a:t>
            </a:r>
            <a:endParaRPr lang="en-US" altLang="zh-CN" dirty="0"/>
          </a:p>
          <a:p>
            <a:endParaRPr lang="en-US" altLang="zh-CN" sz="20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10" name="矩形 10"/>
          <p:cNvSpPr>
            <a:spLocks noChangeArrowheads="1"/>
          </p:cNvSpPr>
          <p:nvPr/>
        </p:nvSpPr>
        <p:spPr bwMode="auto">
          <a:xfrm>
            <a:off x="349250" y="4999037"/>
            <a:ext cx="83518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l" defTabSz="457200"/>
            <a:r>
              <a:rPr lang="en-US" altLang="zh-CN" sz="1200" dirty="0">
                <a:solidFill>
                  <a:srgbClr val="FF0000"/>
                </a:solidFill>
                <a:hlinkClick r:id="rId2" action="ppaction://hlinksldjump"/>
              </a:rPr>
              <a:t>5.2	</a:t>
            </a:r>
            <a:r>
              <a:rPr lang="en-US" altLang="zh-CN" sz="1200" dirty="0">
                <a:hlinkClick r:id="rId2" action="ppaction://hlinksldjump"/>
              </a:rPr>
              <a:t> Electrostatic Discharge: IEC61000-4-2: 2001</a:t>
            </a:r>
            <a:endParaRPr lang="en-US" altLang="zh-CN" sz="1200" dirty="0"/>
          </a:p>
          <a:p>
            <a:pPr lvl="1" algn="l" defTabSz="457200"/>
            <a:r>
              <a:rPr lang="en-US" altLang="zh-CN" sz="1200" dirty="0">
                <a:solidFill>
                  <a:srgbClr val="FF0000"/>
                </a:solidFill>
                <a:hlinkClick r:id="rId3" action="ppaction://hlinksldjump"/>
              </a:rPr>
              <a:t>5.3</a:t>
            </a:r>
            <a:r>
              <a:rPr lang="en-US" altLang="zh-CN" sz="1200" dirty="0">
                <a:hlinkClick r:id="rId3" action="ppaction://hlinksldjump"/>
              </a:rPr>
              <a:t>  RF Electromagnetic Field Immunity: IEC61000-4-3: 2006</a:t>
            </a:r>
            <a:endParaRPr lang="en-US" altLang="zh-CN" sz="1200" dirty="0"/>
          </a:p>
          <a:p>
            <a:pPr lvl="1" algn="l" defTabSz="457200"/>
            <a:r>
              <a:rPr lang="en-US" altLang="zh-CN" sz="1200" dirty="0">
                <a:solidFill>
                  <a:srgbClr val="FF0000"/>
                </a:solidFill>
                <a:hlinkClick r:id="rId4" action="ppaction://hlinksldjump"/>
              </a:rPr>
              <a:t>5.4 </a:t>
            </a:r>
            <a:r>
              <a:rPr lang="en-US" altLang="zh-CN" sz="1200" dirty="0">
                <a:hlinkClick r:id="rId4" action="ppaction://hlinksldjump"/>
              </a:rPr>
              <a:t> Power Frequency Magnetic field Immunity: IEC61000-4-8: 2001 </a:t>
            </a:r>
            <a:endParaRPr lang="en-US" altLang="zh-CN" sz="1200" dirty="0"/>
          </a:p>
          <a:p>
            <a:pPr lvl="1" algn="l" defTabSz="457200"/>
            <a:r>
              <a:rPr lang="en-US" altLang="zh-CN" sz="1200" dirty="0">
                <a:solidFill>
                  <a:srgbClr val="FF0000"/>
                </a:solidFill>
                <a:hlinkClick r:id="rId5" action="ppaction://hlinksldjump"/>
              </a:rPr>
              <a:t>5.5 </a:t>
            </a:r>
            <a:r>
              <a:rPr lang="en-US" altLang="zh-CN" sz="1200" dirty="0">
                <a:hlinkClick r:id="rId5" action="ppaction://hlinksldjump"/>
              </a:rPr>
              <a:t> Electrical Fast Transient/Burst Immunity: IEC61000-4-4</a:t>
            </a:r>
            <a:endParaRPr lang="en-US" altLang="zh-CN" sz="1200" dirty="0"/>
          </a:p>
          <a:p>
            <a:pPr lvl="1" algn="l" defTabSz="457200"/>
            <a:r>
              <a:rPr lang="en-US" altLang="zh-CN" sz="1200" dirty="0">
                <a:solidFill>
                  <a:srgbClr val="FF0000"/>
                </a:solidFill>
                <a:hlinkClick r:id="rId6" action="ppaction://hlinksldjump"/>
              </a:rPr>
              <a:t>5.6 </a:t>
            </a:r>
            <a:r>
              <a:rPr lang="en-US" altLang="zh-CN" sz="1200" dirty="0">
                <a:hlinkClick r:id="rId6" action="ppaction://hlinksldjump"/>
              </a:rPr>
              <a:t> Conducted Disturbances Immunity: IEC61000-4-6: 2006</a:t>
            </a:r>
            <a:endParaRPr lang="en-US" altLang="zh-CN" sz="1200" dirty="0"/>
          </a:p>
          <a:p>
            <a:pPr lvl="1" algn="l" defTabSz="457200"/>
            <a:r>
              <a:rPr lang="en-US" altLang="zh-CN" sz="1200" dirty="0">
                <a:solidFill>
                  <a:srgbClr val="FF0000"/>
                </a:solidFill>
                <a:hlinkClick r:id="rId7" action="ppaction://hlinksldjump"/>
              </a:rPr>
              <a:t>5.7</a:t>
            </a:r>
            <a:r>
              <a:rPr lang="en-US" altLang="zh-CN" sz="1200" dirty="0">
                <a:hlinkClick r:id="rId7" action="ppaction://hlinksldjump"/>
              </a:rPr>
              <a:t>  Surge Immunity: IEC61000-4-5: 2005</a:t>
            </a:r>
            <a:endParaRPr lang="en-US" altLang="zh-CN" sz="1200" dirty="0"/>
          </a:p>
          <a:p>
            <a:pPr lvl="1" algn="l" defTabSz="457200"/>
            <a:r>
              <a:rPr lang="en-US" altLang="zh-CN" sz="1200" dirty="0">
                <a:solidFill>
                  <a:srgbClr val="FF0000"/>
                </a:solidFill>
                <a:hlinkClick r:id="rId8" action="ppaction://hlinksldjump"/>
              </a:rPr>
              <a:t>5.8  </a:t>
            </a:r>
            <a:r>
              <a:rPr lang="en-US" altLang="zh-CN" sz="1200" dirty="0">
                <a:hlinkClick r:id="rId8" action="ppaction://hlinksldjump"/>
              </a:rPr>
              <a:t>Voltage Dips: IEC61000-4-11: 2004</a:t>
            </a:r>
            <a:endParaRPr lang="zh-CN" altLang="en-US" sz="1100" dirty="0"/>
          </a:p>
        </p:txBody>
      </p:sp>
      <p:grpSp>
        <p:nvGrpSpPr>
          <p:cNvPr id="8" name="组合 7"/>
          <p:cNvGrpSpPr/>
          <p:nvPr/>
        </p:nvGrpSpPr>
        <p:grpSpPr>
          <a:xfrm>
            <a:off x="839788" y="1940385"/>
            <a:ext cx="5980112" cy="3066589"/>
            <a:chOff x="839788" y="1940385"/>
            <a:chExt cx="5980112" cy="306658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788" y="1940385"/>
              <a:ext cx="5980112" cy="3066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圆角矩形 6"/>
            <p:cNvSpPr/>
            <p:nvPr/>
          </p:nvSpPr>
          <p:spPr>
            <a:xfrm>
              <a:off x="839788" y="3383280"/>
              <a:ext cx="1796732" cy="33528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972299" y="3349228"/>
            <a:ext cx="1800493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灯具及电子部件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28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遇到哪些问题？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36700"/>
            <a:ext cx="8507288" cy="4525963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光学法规</a:t>
            </a:r>
            <a:endParaRPr lang="en-US" altLang="zh-CN" sz="2800" dirty="0" smtClean="0"/>
          </a:p>
          <a:p>
            <a:pPr lvl="1"/>
            <a:r>
              <a:rPr lang="en-US" altLang="zh-CN" sz="2000" dirty="0" smtClean="0"/>
              <a:t>GB/T20145 (CIE S009) </a:t>
            </a:r>
            <a:r>
              <a:rPr lang="zh-CN" altLang="en-US" sz="2000" dirty="0" smtClean="0"/>
              <a:t>光生物安全要求</a:t>
            </a:r>
            <a:r>
              <a:rPr lang="zh-CN" altLang="en-US" sz="2000" dirty="0"/>
              <a:t>；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GB/T5702 (CIE 13.3) </a:t>
            </a:r>
            <a:r>
              <a:rPr lang="zh-CN" altLang="en-US" sz="2000" dirty="0" smtClean="0"/>
              <a:t>光源显色性评价方式；</a:t>
            </a:r>
            <a:endParaRPr lang="en-US" altLang="zh-CN" sz="2000" dirty="0" smtClean="0"/>
          </a:p>
          <a:p>
            <a:pPr lvl="1"/>
            <a:r>
              <a:rPr lang="en-US" altLang="zh-CN" sz="2000" dirty="0"/>
              <a:t>CIE 177 </a:t>
            </a:r>
            <a:r>
              <a:rPr lang="zh-CN" altLang="en-US" sz="2000" dirty="0"/>
              <a:t>白色</a:t>
            </a:r>
            <a:r>
              <a:rPr lang="en-US" altLang="zh-CN" sz="2000" dirty="0"/>
              <a:t>LED</a:t>
            </a:r>
            <a:r>
              <a:rPr lang="zh-CN" altLang="en-US" sz="2000" dirty="0"/>
              <a:t>光源的显色性；</a:t>
            </a:r>
            <a:endParaRPr lang="en-US" altLang="zh-CN" sz="2000" dirty="0"/>
          </a:p>
          <a:p>
            <a:pPr lvl="1"/>
            <a:r>
              <a:rPr lang="en-US" altLang="zh-CN" sz="2000" dirty="0" smtClean="0"/>
              <a:t>GB/T22907 </a:t>
            </a:r>
            <a:r>
              <a:rPr lang="en-US" altLang="zh-CN" sz="2000" dirty="0"/>
              <a:t>(CIE </a:t>
            </a:r>
            <a:r>
              <a:rPr lang="en-US" altLang="zh-CN" sz="2000" dirty="0" smtClean="0"/>
              <a:t>121) </a:t>
            </a:r>
            <a:r>
              <a:rPr lang="zh-CN" altLang="en-US" sz="2000" dirty="0" smtClean="0"/>
              <a:t>灯具的光度测试；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IESNA LM-79 </a:t>
            </a:r>
            <a:r>
              <a:rPr lang="zh-CN" altLang="en-US" sz="2000" dirty="0" smtClean="0"/>
              <a:t>颜色特性测量；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ANSI C78. 377 </a:t>
            </a:r>
            <a:r>
              <a:rPr lang="zh-CN" altLang="en-US" sz="2000" dirty="0" smtClean="0"/>
              <a:t>固态照明产品的色度指标；</a:t>
            </a:r>
            <a:endParaRPr lang="en-US" altLang="zh-CN" sz="2000" dirty="0" smtClean="0"/>
          </a:p>
          <a:p>
            <a:pPr lvl="1"/>
            <a:endParaRPr lang="en-US" altLang="zh-CN" sz="2400" dirty="0" smtClean="0"/>
          </a:p>
          <a:p>
            <a:pPr lvl="1"/>
            <a:endParaRPr lang="en-US" altLang="zh-CN" sz="2400" dirty="0" smtClean="0"/>
          </a:p>
          <a:p>
            <a:pPr lvl="1"/>
            <a:endParaRPr lang="zh-CN" altLang="en-US" sz="24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8470" y="5853806"/>
            <a:ext cx="861325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华文行楷" pitchFamily="2" charset="-122"/>
                <a:ea typeface="华文行楷" pitchFamily="2" charset="-122"/>
              </a:rPr>
              <a:t>LED</a:t>
            </a:r>
            <a:r>
              <a:rPr lang="zh-CN" altLang="en-US" sz="2000" b="1" dirty="0" smtClean="0">
                <a:latin typeface="华文行楷" pitchFamily="2" charset="-122"/>
                <a:ea typeface="华文行楷" pitchFamily="2" charset="-122"/>
              </a:rPr>
              <a:t>光源的光学特性会随着光衰会不断漂移，驱动器的发热会有间接影响。</a:t>
            </a:r>
            <a:endParaRPr lang="en-US" altLang="zh-CN" sz="2000" b="1" dirty="0" smtClean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00" y="2617786"/>
            <a:ext cx="26384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0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1" y="2054747"/>
            <a:ext cx="2809872" cy="420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LED</a:t>
            </a:r>
            <a:r>
              <a:rPr lang="zh-CN" altLang="en-US" dirty="0" smtClean="0"/>
              <a:t>进入普通照明市场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遇到哪些问题？</a:t>
            </a:r>
            <a:endParaRPr lang="en-US" altLang="zh-CN" dirty="0" smtClean="0"/>
          </a:p>
          <a:p>
            <a:r>
              <a:rPr lang="zh-CN" altLang="en-US" dirty="0" smtClean="0"/>
              <a:t>如何确定驱动器电路方案？</a:t>
            </a:r>
            <a:endParaRPr lang="en-US" altLang="zh-CN" dirty="0" smtClean="0"/>
          </a:p>
          <a:p>
            <a:r>
              <a:rPr lang="zh-CN" altLang="en-US" dirty="0" smtClean="0"/>
              <a:t>如何选择</a:t>
            </a:r>
            <a:r>
              <a:rPr lang="en-US" altLang="zh-CN" dirty="0" smtClean="0"/>
              <a:t>LED</a:t>
            </a:r>
            <a:r>
              <a:rPr lang="zh-CN" altLang="en-US" dirty="0" smtClean="0"/>
              <a:t>驱动控制芯片？</a:t>
            </a:r>
          </a:p>
          <a:p>
            <a:r>
              <a:rPr lang="zh-CN" altLang="en-US" dirty="0" smtClean="0"/>
              <a:t>总结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4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遇到哪些问题？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Arial" pitchFamily="34" charset="0"/>
                <a:cs typeface="Arial" pitchFamily="34" charset="0"/>
              </a:rPr>
              <a:t>节能</a:t>
            </a:r>
            <a:r>
              <a:rPr lang="zh-CN" altLang="en-US" dirty="0" smtClean="0">
                <a:latin typeface="Arial" pitchFamily="34" charset="0"/>
                <a:cs typeface="Arial" pitchFamily="34" charset="0"/>
              </a:rPr>
              <a:t>法规</a:t>
            </a:r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Energy 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Star Program 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Requirement for SSL Luminaires</a:t>
            </a: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；</a:t>
            </a:r>
            <a:endParaRPr lang="en-US" altLang="zh-CN" sz="16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CQC3127 LED</a:t>
            </a: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道路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隧道照明节能认证技术规范</a:t>
            </a:r>
            <a:endParaRPr lang="en-US" altLang="zh-CN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CQC3128 LED</a:t>
            </a: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筒灯节能</a:t>
            </a:r>
            <a:r>
              <a:rPr lang="zh-CN" altLang="en-US" sz="1600" dirty="0">
                <a:latin typeface="Arial" pitchFamily="34" charset="0"/>
                <a:cs typeface="Arial" pitchFamily="34" charset="0"/>
              </a:rPr>
              <a:t>认证技术</a:t>
            </a: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规范</a:t>
            </a:r>
            <a:endParaRPr lang="en-US" altLang="zh-CN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CQC3129 </a:t>
            </a: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反射型自镇流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LED</a:t>
            </a:r>
            <a:r>
              <a:rPr lang="zh-CN" altLang="en-US" sz="1600" dirty="0">
                <a:latin typeface="Arial" pitchFamily="34" charset="0"/>
                <a:cs typeface="Arial" pitchFamily="34" charset="0"/>
              </a:rPr>
              <a:t>节能认证技术</a:t>
            </a: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规范</a:t>
            </a:r>
            <a:endParaRPr lang="en-US" altLang="zh-CN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en-US" altLang="zh-CN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en-US" altLang="zh-CN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>
                <a:latin typeface="Arial" pitchFamily="34" charset="0"/>
                <a:cs typeface="Arial" pitchFamily="34" charset="0"/>
              </a:rPr>
              <a:t>April 20, 2012</a:t>
            </a:fld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latin typeface="Arial" pitchFamily="34" charset="0"/>
                <a:cs typeface="Arial" pitchFamily="34" charset="0"/>
              </a:rPr>
              <a:t>上海正远咨询</a:t>
            </a: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>
                <a:latin typeface="Arial" pitchFamily="34" charset="0"/>
                <a:cs typeface="Arial" pitchFamily="34" charset="0"/>
              </a:rPr>
              <a:t>20</a:t>
            </a:fld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942706"/>
            <a:ext cx="531427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华文行楷" pitchFamily="2" charset="-122"/>
                <a:ea typeface="华文行楷" pitchFamily="2" charset="-122"/>
              </a:rPr>
              <a:t>目前节能标准更多用于商业竞争或项目投标。</a:t>
            </a:r>
            <a:endParaRPr lang="zh-CN" altLang="en-US" sz="2000" b="1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51" y="3898007"/>
            <a:ext cx="7104885" cy="195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4" y="1684339"/>
            <a:ext cx="2054102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遇到哪些问题？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7844" y="1408585"/>
            <a:ext cx="8229600" cy="4382616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LED</a:t>
            </a:r>
            <a:r>
              <a:rPr lang="zh-CN" altLang="en-US" sz="2400" dirty="0" smtClean="0"/>
              <a:t>驱动器需要满足：</a:t>
            </a:r>
            <a:endParaRPr lang="en-US" altLang="zh-CN" sz="24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000" dirty="0"/>
              <a:t>法规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pPr marL="1371600" lvl="2" indent="-514350">
              <a:buFont typeface="+mj-lt"/>
              <a:buAutoNum type="arabicPeriod"/>
            </a:pPr>
            <a:r>
              <a:rPr lang="zh-CN" altLang="en-US" sz="1800" dirty="0" smtClean="0"/>
              <a:t>安全</a:t>
            </a:r>
            <a:endParaRPr lang="en-US" altLang="zh-CN" sz="1800" dirty="0" smtClean="0"/>
          </a:p>
          <a:p>
            <a:pPr marL="1828800" lvl="3" indent="-514350">
              <a:buFont typeface="Wingdings" pitchFamily="2" charset="2"/>
              <a:buChar char="Ø"/>
            </a:pPr>
            <a:r>
              <a:rPr lang="en-US" altLang="zh-CN" sz="1400" dirty="0" smtClean="0"/>
              <a:t>IEC60598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UL1598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IEC61347</a:t>
            </a:r>
            <a:r>
              <a:rPr lang="zh-CN" altLang="en-US" sz="1400" dirty="0" smtClean="0"/>
              <a:t>，及其它灯具安全标准；</a:t>
            </a:r>
            <a:endParaRPr lang="en-US" altLang="zh-CN" sz="1400" dirty="0" smtClean="0"/>
          </a:p>
          <a:p>
            <a:pPr marL="1371600" lvl="2" indent="-514350">
              <a:buFont typeface="Wingdings" pitchFamily="2" charset="2"/>
              <a:buChar char="Ø"/>
            </a:pPr>
            <a:r>
              <a:rPr lang="zh-CN" altLang="en-US" sz="1800" dirty="0"/>
              <a:t>电磁兼容</a:t>
            </a:r>
            <a:endParaRPr lang="en-US" altLang="zh-CN" sz="1800" dirty="0" smtClean="0"/>
          </a:p>
          <a:p>
            <a:pPr marL="1828800" lvl="3" indent="-514350">
              <a:buFont typeface="Wingdings" pitchFamily="2" charset="2"/>
              <a:buChar char="Ø"/>
            </a:pPr>
            <a:r>
              <a:rPr lang="en-US" altLang="zh-CN" sz="1400" dirty="0" smtClean="0"/>
              <a:t>EN55015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IEC61547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IEC61000-2-3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FCC</a:t>
            </a:r>
          </a:p>
          <a:p>
            <a:pPr marL="571500" indent="-514350">
              <a:buFont typeface="Wingdings" pitchFamily="2" charset="2"/>
              <a:buChar char="Ø"/>
            </a:pPr>
            <a:r>
              <a:rPr lang="en-US" altLang="zh-CN" sz="2800" dirty="0"/>
              <a:t>LED</a:t>
            </a:r>
            <a:r>
              <a:rPr lang="zh-CN" altLang="en-US" sz="2800" dirty="0"/>
              <a:t>驱动器</a:t>
            </a:r>
            <a:r>
              <a:rPr lang="zh-CN" altLang="en-US" sz="2800" dirty="0" smtClean="0"/>
              <a:t>需要考虑的因素</a:t>
            </a:r>
            <a:endParaRPr lang="en-US" altLang="zh-CN" sz="2600" dirty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000" dirty="0" smtClean="0"/>
              <a:t>效率：节能标准；</a:t>
            </a:r>
            <a:endParaRPr lang="en-US" altLang="zh-CN" sz="1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000" dirty="0"/>
              <a:t>价格</a:t>
            </a:r>
            <a:r>
              <a:rPr lang="zh-CN" altLang="en-US" sz="2000" dirty="0" smtClean="0"/>
              <a:t>：</a:t>
            </a:r>
            <a:r>
              <a:rPr lang="zh-CN" altLang="en-US" sz="2000" dirty="0"/>
              <a:t>关系灯具成本；</a:t>
            </a:r>
            <a:endParaRPr lang="en-US" altLang="zh-CN" sz="2000" dirty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000" dirty="0" smtClean="0"/>
              <a:t>体积：匹配现有灯具结构和配件；</a:t>
            </a:r>
            <a:endParaRPr lang="en-US" altLang="zh-CN" sz="2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000" dirty="0" smtClean="0"/>
              <a:t>兼容性：关系灯具体积、调光器匹配</a:t>
            </a:r>
            <a:endParaRPr lang="en-US" altLang="zh-CN" sz="2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000" dirty="0" smtClean="0"/>
              <a:t>寿命：关系灯具整体的寿命；</a:t>
            </a:r>
            <a:endParaRPr lang="en-US" altLang="zh-CN" sz="2000" dirty="0"/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1439238033"/>
              </p:ext>
            </p:extLst>
          </p:nvPr>
        </p:nvGraphicFramePr>
        <p:xfrm>
          <a:off x="4775200" y="2857500"/>
          <a:ext cx="4917752" cy="342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4818" y="5864572"/>
            <a:ext cx="449353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华文行楷" pitchFamily="2" charset="-122"/>
                <a:ea typeface="华文行楷" pitchFamily="2" charset="-122"/>
              </a:rPr>
              <a:t>驱动器电路方案必须考虑的因素</a:t>
            </a:r>
            <a:endParaRPr lang="zh-CN" altLang="en-US" sz="2400" b="1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62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如何确定</a:t>
            </a:r>
            <a:r>
              <a:rPr lang="en-US" altLang="zh-CN" dirty="0"/>
              <a:t>LED</a:t>
            </a:r>
            <a:r>
              <a:rPr lang="zh-CN" altLang="en-US" dirty="0" smtClean="0"/>
              <a:t>驱动电路</a:t>
            </a:r>
            <a:r>
              <a:rPr lang="zh-CN" altLang="en-US" dirty="0"/>
              <a:t>方案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电路方案 </a:t>
            </a:r>
            <a:r>
              <a:rPr lang="en-US" altLang="zh-CN" dirty="0" smtClean="0"/>
              <a:t>(AC/DC)</a:t>
            </a:r>
          </a:p>
          <a:p>
            <a:pPr lvl="1"/>
            <a:r>
              <a:rPr lang="zh-CN" altLang="en-US" dirty="0" smtClean="0"/>
              <a:t>恒压与恒流驱动方案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线性与开关模式驱动方案</a:t>
            </a:r>
            <a:endParaRPr lang="en-US" altLang="zh-CN" dirty="0" smtClean="0"/>
          </a:p>
          <a:p>
            <a:pPr lvl="1"/>
            <a:r>
              <a:rPr lang="zh-CN" altLang="en-US" dirty="0"/>
              <a:t>单</a:t>
            </a:r>
            <a:r>
              <a:rPr lang="zh-CN" altLang="en-US" dirty="0" smtClean="0"/>
              <a:t>级与两级功率变换驱动方案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电气隔离与非隔离方案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模拟、</a:t>
            </a:r>
            <a:r>
              <a:rPr lang="en-US" altLang="zh-CN" dirty="0" smtClean="0"/>
              <a:t>PWM</a:t>
            </a:r>
            <a:r>
              <a:rPr lang="zh-CN" altLang="en-US" dirty="0" smtClean="0"/>
              <a:t>和数</a:t>
            </a:r>
            <a:r>
              <a:rPr lang="zh-CN" altLang="en-US" dirty="0"/>
              <a:t>字调</a:t>
            </a:r>
            <a:r>
              <a:rPr lang="zh-CN" altLang="en-US" dirty="0" smtClean="0"/>
              <a:t>光方案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10" name="Picture 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305" y="4978134"/>
            <a:ext cx="203041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6056">
            <a:off x="6462992" y="3816063"/>
            <a:ext cx="1632109" cy="283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08" y="1769734"/>
            <a:ext cx="21717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如何确定</a:t>
            </a:r>
            <a:r>
              <a:rPr lang="en-US" altLang="zh-CN" dirty="0"/>
              <a:t>LED</a:t>
            </a:r>
            <a:r>
              <a:rPr lang="zh-CN" altLang="en-US" dirty="0" smtClean="0"/>
              <a:t>驱动电路</a:t>
            </a:r>
            <a:r>
              <a:rPr lang="zh-CN" altLang="en-US" dirty="0"/>
              <a:t>方案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线性与开关模式驱动方案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常规线性恒流驱动方案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优点：电路简单，电流纹波小，电磁骚扰小；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缺点：效率低，电气隔离方案体积大；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常规开关模式驱动方案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优点：效率高，容易实现</a:t>
            </a:r>
            <a:r>
              <a:rPr lang="en-US" altLang="zh-CN" dirty="0" smtClean="0"/>
              <a:t>APFC</a:t>
            </a:r>
            <a:r>
              <a:rPr lang="zh-CN" altLang="en-US" dirty="0" smtClean="0"/>
              <a:t>和电气隔离；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缺点：电路复杂，电流纹波大，电磁骚扰大。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21474" y="5085183"/>
            <a:ext cx="6984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Arial" pitchFamily="34" charset="0"/>
                <a:ea typeface="华文彩云" pitchFamily="2" charset="-122"/>
                <a:cs typeface="Arial" pitchFamily="34" charset="0"/>
              </a:rPr>
              <a:t>最新的线性恒流驱动方案：</a:t>
            </a:r>
            <a:endParaRPr lang="en-US" altLang="zh-CN" sz="2400" b="1" dirty="0" smtClean="0">
              <a:latin typeface="Arial" pitchFamily="34" charset="0"/>
              <a:ea typeface="华文彩云" pitchFamily="2" charset="-122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400" b="1" dirty="0" smtClean="0">
                <a:latin typeface="Arial" pitchFamily="34" charset="0"/>
                <a:ea typeface="华文彩云" pitchFamily="2" charset="-122"/>
                <a:cs typeface="Arial" pitchFamily="34" charset="0"/>
              </a:rPr>
              <a:t>可以达到</a:t>
            </a:r>
            <a:r>
              <a:rPr lang="en-US" altLang="zh-CN" sz="2400" b="1" dirty="0" smtClean="0">
                <a:latin typeface="Arial" pitchFamily="34" charset="0"/>
                <a:ea typeface="华文彩云" pitchFamily="2" charset="-122"/>
                <a:cs typeface="Arial" pitchFamily="34" charset="0"/>
              </a:rPr>
              <a:t>95%</a:t>
            </a:r>
            <a:r>
              <a:rPr lang="zh-CN" altLang="en-US" sz="2400" b="1" dirty="0" smtClean="0">
                <a:latin typeface="Arial" pitchFamily="34" charset="0"/>
                <a:ea typeface="华文彩云" pitchFamily="2" charset="-122"/>
                <a:cs typeface="Arial" pitchFamily="34" charset="0"/>
              </a:rPr>
              <a:t>的效率，</a:t>
            </a:r>
            <a:endParaRPr lang="en-US" altLang="zh-CN" sz="2400" b="1" dirty="0" smtClean="0">
              <a:latin typeface="Arial" pitchFamily="34" charset="0"/>
              <a:ea typeface="华文彩云" pitchFamily="2" charset="-122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400" b="1" dirty="0" smtClean="0">
                <a:latin typeface="Arial" pitchFamily="34" charset="0"/>
                <a:ea typeface="华文彩云" pitchFamily="2" charset="-122"/>
                <a:cs typeface="Arial" pitchFamily="34" charset="0"/>
              </a:rPr>
              <a:t>同时实现</a:t>
            </a:r>
            <a:r>
              <a:rPr lang="en-US" altLang="zh-CN" sz="2400" b="1" dirty="0" smtClean="0">
                <a:latin typeface="Arial" pitchFamily="34" charset="0"/>
                <a:ea typeface="华文彩云" pitchFamily="2" charset="-122"/>
                <a:cs typeface="Arial" pitchFamily="34" charset="0"/>
              </a:rPr>
              <a:t>Class C</a:t>
            </a:r>
            <a:r>
              <a:rPr lang="zh-CN" altLang="en-US" sz="2400" b="1" dirty="0" smtClean="0">
                <a:latin typeface="Arial" pitchFamily="34" charset="0"/>
                <a:ea typeface="华文彩云" pitchFamily="2" charset="-122"/>
                <a:cs typeface="Arial" pitchFamily="34" charset="0"/>
              </a:rPr>
              <a:t>的输入谐波电流发的要求。</a:t>
            </a:r>
            <a:endParaRPr lang="zh-CN" altLang="en-US" sz="2400" b="1" dirty="0">
              <a:latin typeface="Arial" pitchFamily="34" charset="0"/>
              <a:ea typeface="华文彩云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如何确定</a:t>
            </a:r>
            <a:r>
              <a:rPr lang="en-US" altLang="zh-CN" dirty="0"/>
              <a:t>LED</a:t>
            </a:r>
            <a:r>
              <a:rPr lang="zh-CN" altLang="en-US" dirty="0" smtClean="0"/>
              <a:t>驱动电路</a:t>
            </a:r>
            <a:r>
              <a:rPr lang="zh-CN" altLang="en-US" dirty="0"/>
              <a:t>方案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95325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开关</a:t>
            </a:r>
            <a:r>
              <a:rPr lang="zh-CN" altLang="en-US" sz="2800" dirty="0" smtClean="0"/>
              <a:t>模式恒</a:t>
            </a:r>
            <a:r>
              <a:rPr lang="zh-CN" altLang="en-US" sz="2800" dirty="0"/>
              <a:t>流</a:t>
            </a:r>
            <a:r>
              <a:rPr lang="zh-CN" altLang="en-US" sz="2800" dirty="0" smtClean="0"/>
              <a:t>驱动方案</a:t>
            </a:r>
            <a:endParaRPr lang="en-US" altLang="zh-CN" sz="28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24</a:t>
            </a:fld>
            <a:endParaRPr lang="zh-CN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651309"/>
              </p:ext>
            </p:extLst>
          </p:nvPr>
        </p:nvGraphicFramePr>
        <p:xfrm>
          <a:off x="801391" y="2298394"/>
          <a:ext cx="7560839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85"/>
                <a:gridCol w="1692368"/>
                <a:gridCol w="895223"/>
                <a:gridCol w="1098623"/>
                <a:gridCol w="1098623"/>
                <a:gridCol w="966498"/>
                <a:gridCol w="618870"/>
                <a:gridCol w="803749"/>
              </a:tblGrid>
              <a:tr h="263103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电路方案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输出控制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功率变换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PFC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电气隔离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PSR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Class</a:t>
                      </a:r>
                      <a:r>
                        <a:rPr lang="en-US" altLang="zh-CN" sz="1400" baseline="0" dirty="0" smtClean="0"/>
                        <a:t> C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2761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Buck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单级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N/A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2761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Buck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CC + </a:t>
                      </a:r>
                      <a:r>
                        <a:rPr lang="en-US" altLang="zh-CN" sz="1400" dirty="0" err="1" smtClean="0"/>
                        <a:t>Toff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单级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APFC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N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N/A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Y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2761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err="1" smtClean="0"/>
                        <a:t>PPFC+Buck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PPFC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N/A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2761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4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err="1" smtClean="0"/>
                        <a:t>Boost+Buck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APFC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N/A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2761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Buck-Boost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CC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单级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APFC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N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N/A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Y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2761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err="1" smtClean="0"/>
                        <a:t>PPFC+Buck-Boost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PPFC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N/A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2761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7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err="1" smtClean="0"/>
                        <a:t>Boost+Buck-Boost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APFC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N/A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2761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8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Flyback (</a:t>
                      </a:r>
                      <a:r>
                        <a:rPr lang="zh-CN" altLang="en-US" sz="1400" dirty="0" smtClean="0"/>
                        <a:t>隔离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CC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单级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APFC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Y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Y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Y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2761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err="1" smtClean="0"/>
                        <a:t>PPFC+Flyback</a:t>
                      </a:r>
                      <a:r>
                        <a:rPr lang="en-US" altLang="zh-CN" sz="1400" dirty="0" smtClean="0"/>
                        <a:t> (</a:t>
                      </a:r>
                      <a:r>
                        <a:rPr lang="zh-CN" altLang="en-US" sz="1400" dirty="0" smtClean="0"/>
                        <a:t>隔离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PPFC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2761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err="1" smtClean="0"/>
                        <a:t>Boost+Flyback</a:t>
                      </a:r>
                      <a:r>
                        <a:rPr lang="en-US" altLang="zh-CN" sz="1400" dirty="0" smtClean="0"/>
                        <a:t> (</a:t>
                      </a:r>
                      <a:r>
                        <a:rPr lang="zh-CN" altLang="en-US" sz="1400" dirty="0" smtClean="0"/>
                        <a:t>隔离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APFC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2761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SEPIC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单级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APEC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N/A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2761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12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err="1" smtClean="0"/>
                        <a:t>Boost+HB</a:t>
                      </a:r>
                      <a:r>
                        <a:rPr lang="en-US" altLang="zh-CN" sz="1400" dirty="0" smtClean="0"/>
                        <a:t> (</a:t>
                      </a:r>
                      <a:r>
                        <a:rPr lang="zh-CN" altLang="en-US" sz="1400" dirty="0" smtClean="0"/>
                        <a:t>隔离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APFC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椭圆形标注 7"/>
          <p:cNvSpPr/>
          <p:nvPr/>
        </p:nvSpPr>
        <p:spPr>
          <a:xfrm>
            <a:off x="5022937" y="1283395"/>
            <a:ext cx="3457018" cy="714375"/>
          </a:xfrm>
          <a:prstGeom prst="wedgeEllipseCallout">
            <a:avLst>
              <a:gd name="adj1" fmla="val 15897"/>
              <a:gd name="adj2" fmla="val 8741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原</a:t>
            </a:r>
            <a:r>
              <a:rPr lang="zh-CN" altLang="en-US" dirty="0" smtClean="0">
                <a:solidFill>
                  <a:schemeClr val="tx1"/>
                </a:solidFill>
              </a:rPr>
              <a:t>边控制可以解决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光耦光衰的问题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91141" y="2260816"/>
            <a:ext cx="695325" cy="3571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2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如何确定</a:t>
            </a:r>
            <a:r>
              <a:rPr lang="en-US" altLang="zh-CN" dirty="0"/>
              <a:t>LED</a:t>
            </a:r>
            <a:r>
              <a:rPr lang="zh-CN" altLang="en-US" dirty="0" smtClean="0"/>
              <a:t>驱动电路</a:t>
            </a:r>
            <a:r>
              <a:rPr lang="zh-CN" altLang="en-US" dirty="0"/>
              <a:t>方案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6835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Buck </a:t>
            </a:r>
            <a:r>
              <a:rPr lang="zh-CN" altLang="en-US" sz="2800" dirty="0" smtClean="0"/>
              <a:t>单级功率变换</a:t>
            </a:r>
            <a:endParaRPr lang="en-US" altLang="zh-CN" sz="28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7" y="1864658"/>
            <a:ext cx="8110209" cy="255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667714"/>
              </p:ext>
            </p:extLst>
          </p:nvPr>
        </p:nvGraphicFramePr>
        <p:xfrm>
          <a:off x="846280" y="4908811"/>
          <a:ext cx="756083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85"/>
                <a:gridCol w="1692368"/>
                <a:gridCol w="895223"/>
                <a:gridCol w="1098623"/>
                <a:gridCol w="1098623"/>
                <a:gridCol w="966498"/>
                <a:gridCol w="618870"/>
                <a:gridCol w="803749"/>
              </a:tblGrid>
              <a:tr h="198468"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电路方案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输出控制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功率变换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PFC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电气隔离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PSR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Class</a:t>
                      </a:r>
                      <a:r>
                        <a:rPr lang="en-US" altLang="zh-CN" sz="1200" baseline="0" dirty="0" smtClean="0"/>
                        <a:t> C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1939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/>
                        <a:t>Buck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单级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N/A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1939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/>
                        <a:t>Buck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CC + </a:t>
                      </a:r>
                      <a:r>
                        <a:rPr lang="en-US" altLang="zh-CN" sz="1200" dirty="0" err="1" smtClean="0"/>
                        <a:t>Toff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单级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Y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N/A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Y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1939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err="1" smtClean="0"/>
                        <a:t>PPFC+Buck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双级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PPFC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N/A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Y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1939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err="1" smtClean="0"/>
                        <a:t>Boost+Buck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APFC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N/A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Y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圆角矩形标注 9"/>
          <p:cNvSpPr/>
          <p:nvPr/>
        </p:nvSpPr>
        <p:spPr>
          <a:xfrm>
            <a:off x="5316254" y="4222836"/>
            <a:ext cx="3505200" cy="474423"/>
          </a:xfrm>
          <a:prstGeom prst="wedgeRoundRectCallout">
            <a:avLst>
              <a:gd name="adj1" fmla="val -48369"/>
              <a:gd name="adj2" fmla="val -10190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适合小功率应用场合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99660" y="5181600"/>
            <a:ext cx="3482340" cy="2782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52749" y="5459896"/>
            <a:ext cx="866775" cy="2782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4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如何确定</a:t>
            </a:r>
            <a:r>
              <a:rPr lang="en-US" altLang="zh-CN" dirty="0"/>
              <a:t>LED</a:t>
            </a:r>
            <a:r>
              <a:rPr lang="zh-CN" altLang="en-US" dirty="0" smtClean="0"/>
              <a:t>驱动电路</a:t>
            </a:r>
            <a:r>
              <a:rPr lang="zh-CN" altLang="en-US" dirty="0"/>
              <a:t>方案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368435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 err="1" smtClean="0"/>
              <a:t>PPFC+Buck</a:t>
            </a:r>
            <a:r>
              <a:rPr lang="en-US" altLang="zh-CN" sz="2800" dirty="0" smtClean="0"/>
              <a:t> </a:t>
            </a:r>
            <a:r>
              <a:rPr lang="zh-CN" altLang="en-US" sz="2800" dirty="0"/>
              <a:t>两</a:t>
            </a:r>
            <a:r>
              <a:rPr lang="zh-CN" altLang="en-US" sz="2800" dirty="0" smtClean="0"/>
              <a:t>级功率变换</a:t>
            </a:r>
            <a:endParaRPr lang="en-US" altLang="zh-CN" sz="28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26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62577" y="1979972"/>
            <a:ext cx="8087723" cy="2717289"/>
            <a:chOff x="662577" y="2405856"/>
            <a:chExt cx="8087723" cy="271728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577" y="2405856"/>
              <a:ext cx="7703408" cy="2509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圆角矩形 8"/>
            <p:cNvSpPr/>
            <p:nvPr/>
          </p:nvSpPr>
          <p:spPr>
            <a:xfrm>
              <a:off x="3180080" y="2438400"/>
              <a:ext cx="1049020" cy="23241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标注 12"/>
            <p:cNvSpPr/>
            <p:nvPr/>
          </p:nvSpPr>
          <p:spPr>
            <a:xfrm>
              <a:off x="5245100" y="4599662"/>
              <a:ext cx="3505200" cy="523483"/>
            </a:xfrm>
            <a:prstGeom prst="wedgeRoundRectCallout">
              <a:avLst>
                <a:gd name="adj1" fmla="val -40035"/>
                <a:gd name="adj2" fmla="val -81568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1"/>
                  </a:solidFill>
                </a:rPr>
                <a:t>适合小功率应用场合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29643"/>
              </p:ext>
            </p:extLst>
          </p:nvPr>
        </p:nvGraphicFramePr>
        <p:xfrm>
          <a:off x="846280" y="4908811"/>
          <a:ext cx="756083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85"/>
                <a:gridCol w="1692368"/>
                <a:gridCol w="895223"/>
                <a:gridCol w="1098623"/>
                <a:gridCol w="1098623"/>
                <a:gridCol w="966498"/>
                <a:gridCol w="618870"/>
                <a:gridCol w="803749"/>
              </a:tblGrid>
              <a:tr h="198468"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电路方案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输出控制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功率变换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PFC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电气隔离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PSR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Class</a:t>
                      </a:r>
                      <a:r>
                        <a:rPr lang="en-US" altLang="zh-CN" sz="1200" baseline="0" dirty="0" smtClean="0"/>
                        <a:t> C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1939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/>
                        <a:t>Buck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单级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N/A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1939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/>
                        <a:t>Buck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CC + </a:t>
                      </a:r>
                      <a:r>
                        <a:rPr lang="en-US" altLang="zh-CN" sz="1200" dirty="0" err="1" smtClean="0"/>
                        <a:t>Toff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单级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Y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N/A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Y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1939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err="1" smtClean="0"/>
                        <a:t>PPFC+Buck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双级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PPFC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N/A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Y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1939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err="1" smtClean="0"/>
                        <a:t>Boost+Buck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APFC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N/A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Y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0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如何确定</a:t>
            </a:r>
            <a:r>
              <a:rPr lang="en-US" altLang="zh-CN" dirty="0"/>
              <a:t>LED</a:t>
            </a:r>
            <a:r>
              <a:rPr lang="zh-CN" altLang="en-US" dirty="0" smtClean="0"/>
              <a:t>驱动电路</a:t>
            </a:r>
            <a:r>
              <a:rPr lang="zh-CN" altLang="en-US" dirty="0"/>
              <a:t>方案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95325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 err="1" smtClean="0"/>
              <a:t>Boost+Buck</a:t>
            </a:r>
            <a:r>
              <a:rPr lang="en-US" altLang="zh-CN" sz="2800" dirty="0" smtClean="0"/>
              <a:t> </a:t>
            </a:r>
            <a:r>
              <a:rPr lang="zh-CN" altLang="en-US" sz="2800" dirty="0"/>
              <a:t>两</a:t>
            </a:r>
            <a:r>
              <a:rPr lang="zh-CN" altLang="en-US" sz="2800" dirty="0" smtClean="0"/>
              <a:t>级功率变换</a:t>
            </a:r>
            <a:endParaRPr lang="en-US" altLang="zh-CN" sz="28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27</a:t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49263" y="2008688"/>
            <a:ext cx="8217059" cy="2654300"/>
            <a:chOff x="347663" y="2159000"/>
            <a:chExt cx="8217059" cy="2654300"/>
          </a:xfrm>
        </p:grpSpPr>
        <p:sp>
          <p:nvSpPr>
            <p:cNvPr id="8" name="圆角矩形 7"/>
            <p:cNvSpPr/>
            <p:nvPr/>
          </p:nvSpPr>
          <p:spPr>
            <a:xfrm>
              <a:off x="2755900" y="2159000"/>
              <a:ext cx="1700293" cy="26543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2406650"/>
              <a:ext cx="8217059" cy="236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圆角矩形标注 12"/>
          <p:cNvSpPr/>
          <p:nvPr/>
        </p:nvSpPr>
        <p:spPr>
          <a:xfrm>
            <a:off x="5325822" y="4356100"/>
            <a:ext cx="3505200" cy="554235"/>
          </a:xfrm>
          <a:prstGeom prst="wedgeRoundRectCallout">
            <a:avLst>
              <a:gd name="adj1" fmla="val -40760"/>
              <a:gd name="adj2" fmla="val -10190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适合中大功率应用场合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调光应用场合提高兼容性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028082"/>
              </p:ext>
            </p:extLst>
          </p:nvPr>
        </p:nvGraphicFramePr>
        <p:xfrm>
          <a:off x="846280" y="4983967"/>
          <a:ext cx="756083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85"/>
                <a:gridCol w="1692368"/>
                <a:gridCol w="895223"/>
                <a:gridCol w="1098623"/>
                <a:gridCol w="1098623"/>
                <a:gridCol w="966498"/>
                <a:gridCol w="618870"/>
                <a:gridCol w="803749"/>
              </a:tblGrid>
              <a:tr h="198468"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电路方案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输出控制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功率变换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PFC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电气隔离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PSR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Class</a:t>
                      </a:r>
                      <a:r>
                        <a:rPr lang="en-US" altLang="zh-CN" sz="1200" baseline="0" dirty="0" smtClean="0"/>
                        <a:t> C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1939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/>
                        <a:t>Buck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单级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N/A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1939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/>
                        <a:t>Buck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CC + </a:t>
                      </a:r>
                      <a:r>
                        <a:rPr lang="en-US" altLang="zh-CN" sz="1200" dirty="0" err="1" smtClean="0"/>
                        <a:t>Toff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单级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Y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N/A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Y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1939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err="1" smtClean="0"/>
                        <a:t>PPFC+Buck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双级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PPFC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N/A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Y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1939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err="1" smtClean="0"/>
                        <a:t>Boost+Buck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APFC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N/A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Y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8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如何确定</a:t>
            </a:r>
            <a:r>
              <a:rPr lang="en-US" altLang="zh-CN" dirty="0"/>
              <a:t>LED</a:t>
            </a:r>
            <a:r>
              <a:rPr lang="zh-CN" altLang="en-US" dirty="0" smtClean="0"/>
              <a:t>驱动电路</a:t>
            </a:r>
            <a:r>
              <a:rPr lang="zh-CN" altLang="en-US" dirty="0"/>
              <a:t>方案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95325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Buck-Boost </a:t>
            </a:r>
            <a:r>
              <a:rPr lang="zh-CN" altLang="en-US" sz="2800" dirty="0" smtClean="0"/>
              <a:t>单级功率变换</a:t>
            </a:r>
            <a:endParaRPr lang="en-US" altLang="zh-CN" sz="28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17" y="2253206"/>
            <a:ext cx="7514512" cy="258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758251"/>
              </p:ext>
            </p:extLst>
          </p:nvPr>
        </p:nvGraphicFramePr>
        <p:xfrm>
          <a:off x="847032" y="5162319"/>
          <a:ext cx="756083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85"/>
                <a:gridCol w="1692368"/>
                <a:gridCol w="895223"/>
                <a:gridCol w="1098623"/>
                <a:gridCol w="1098623"/>
                <a:gridCol w="966498"/>
                <a:gridCol w="618870"/>
                <a:gridCol w="803749"/>
              </a:tblGrid>
              <a:tr h="228343"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电路方案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输出控制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功率变换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PFC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电气隔离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PSR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Class</a:t>
                      </a:r>
                      <a:r>
                        <a:rPr lang="en-US" altLang="zh-CN" sz="1200" baseline="0" dirty="0" smtClean="0"/>
                        <a:t> C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2283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/>
                        <a:t>Buck-Boost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CC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单级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APFC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283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err="1" smtClean="0"/>
                        <a:t>PPFC+Buck-Boost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PPFC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Y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Y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2283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err="1" smtClean="0"/>
                        <a:t>Boost+Buck-Boost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APFC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N/A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Y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圆角矩形标注 10"/>
          <p:cNvSpPr/>
          <p:nvPr/>
        </p:nvSpPr>
        <p:spPr>
          <a:xfrm>
            <a:off x="5266150" y="4575826"/>
            <a:ext cx="3505200" cy="499127"/>
          </a:xfrm>
          <a:prstGeom prst="wedgeRoundRectCallout">
            <a:avLst>
              <a:gd name="adj1" fmla="val -25856"/>
              <a:gd name="adj2" fmla="val -12700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适合中小功率应用场合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如何确定</a:t>
            </a:r>
            <a:r>
              <a:rPr lang="en-US" altLang="zh-CN" dirty="0"/>
              <a:t>LED</a:t>
            </a:r>
            <a:r>
              <a:rPr lang="zh-CN" altLang="en-US" dirty="0" smtClean="0"/>
              <a:t>驱动电路</a:t>
            </a:r>
            <a:r>
              <a:rPr lang="zh-CN" altLang="en-US" dirty="0"/>
              <a:t>方案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95325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 err="1" smtClean="0"/>
              <a:t>PPFC+Buck-Boost</a:t>
            </a:r>
            <a:r>
              <a:rPr lang="en-US" altLang="zh-CN" sz="2800" dirty="0" smtClean="0"/>
              <a:t> </a:t>
            </a:r>
            <a:r>
              <a:rPr lang="zh-CN" altLang="en-US" sz="2800" dirty="0"/>
              <a:t>两</a:t>
            </a:r>
            <a:r>
              <a:rPr lang="zh-CN" altLang="en-US" sz="2800" dirty="0" smtClean="0"/>
              <a:t>级功率变换</a:t>
            </a:r>
            <a:endParaRPr lang="en-US" altLang="zh-CN" sz="28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303463"/>
            <a:ext cx="8043364" cy="261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3521937" y="2159000"/>
            <a:ext cx="1342164" cy="2489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5488488" y="4475489"/>
            <a:ext cx="3505200" cy="374650"/>
          </a:xfrm>
          <a:prstGeom prst="wedgeRoundRectCallout">
            <a:avLst>
              <a:gd name="adj1" fmla="val -15036"/>
              <a:gd name="adj2" fmla="val -10657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适合中小功率应用场合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51216"/>
              </p:ext>
            </p:extLst>
          </p:nvPr>
        </p:nvGraphicFramePr>
        <p:xfrm>
          <a:off x="752437" y="5162319"/>
          <a:ext cx="756083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85"/>
                <a:gridCol w="1692368"/>
                <a:gridCol w="895223"/>
                <a:gridCol w="1098623"/>
                <a:gridCol w="1098623"/>
                <a:gridCol w="966498"/>
                <a:gridCol w="618870"/>
                <a:gridCol w="803749"/>
              </a:tblGrid>
              <a:tr h="228343"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电路方案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输出控制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功率变换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PFC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电气隔离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PSR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Class</a:t>
                      </a:r>
                      <a:r>
                        <a:rPr lang="en-US" altLang="zh-CN" sz="1200" baseline="0" dirty="0" smtClean="0"/>
                        <a:t> C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2283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/>
                        <a:t>Buck-Boost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CC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单级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APFC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283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err="1" smtClean="0"/>
                        <a:t>PPFC+Buck-Boost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PPFC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Y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Y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2283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err="1" smtClean="0"/>
                        <a:t>Boost+Buck-Boost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APFC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N/A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Y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5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/>
              <a:t>遇到哪些问题？</a:t>
            </a:r>
            <a:endParaRPr lang="en-US" altLang="zh-CN" sz="4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LED</a:t>
            </a:r>
            <a:r>
              <a:rPr lang="zh-CN" altLang="en-US" dirty="0" smtClean="0"/>
              <a:t>灯具的优点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更加节能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85%</a:t>
            </a:r>
            <a:r>
              <a:rPr lang="zh-CN" altLang="en-US" dirty="0" smtClean="0"/>
              <a:t>优于白炽灯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30%</a:t>
            </a:r>
            <a:r>
              <a:rPr lang="zh-CN" altLang="en-US" dirty="0" smtClean="0"/>
              <a:t>优于节能灯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更长的寿命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10</a:t>
            </a:r>
            <a:r>
              <a:rPr lang="zh-CN" altLang="en-US" dirty="0" smtClean="0"/>
              <a:t>倍于白炽灯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3</a:t>
            </a:r>
            <a:r>
              <a:rPr lang="zh-CN" altLang="en-US" dirty="0" smtClean="0"/>
              <a:t>倍于节能灯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无公害的材料</a:t>
            </a:r>
            <a:endParaRPr lang="en-US" altLang="zh-CN" dirty="0" smtClean="0"/>
          </a:p>
          <a:p>
            <a:pPr lvl="2"/>
            <a:r>
              <a:rPr lang="zh-CN" altLang="en-US" dirty="0"/>
              <a:t>节能</a:t>
            </a:r>
            <a:r>
              <a:rPr lang="zh-CN" altLang="en-US" dirty="0" smtClean="0"/>
              <a:t>灯含</a:t>
            </a:r>
            <a:r>
              <a:rPr lang="en-US" altLang="zh-CN" dirty="0" smtClean="0"/>
              <a:t>4mg</a:t>
            </a:r>
            <a:r>
              <a:rPr lang="zh-CN" altLang="en-US" dirty="0" smtClean="0"/>
              <a:t>的汞</a:t>
            </a:r>
            <a:endParaRPr lang="en-US" altLang="zh-CN" dirty="0" smtClean="0"/>
          </a:p>
          <a:p>
            <a:pPr lvl="1"/>
            <a:r>
              <a:rPr lang="zh-CN" altLang="en-US" dirty="0"/>
              <a:t>不需要</a:t>
            </a:r>
            <a:r>
              <a:rPr lang="zh-CN" altLang="en-US" dirty="0" smtClean="0"/>
              <a:t>预热，对电源周期不敏感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可以实现扁平的外形结构。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……</a:t>
            </a:r>
            <a:endParaRPr lang="zh-CN" altLang="en-US" dirty="0"/>
          </a:p>
        </p:txBody>
      </p:sp>
      <p:sp>
        <p:nvSpPr>
          <p:cNvPr id="9" name="云形标注 8"/>
          <p:cNvSpPr/>
          <p:nvPr/>
        </p:nvSpPr>
        <p:spPr>
          <a:xfrm>
            <a:off x="4057972" y="1438275"/>
            <a:ext cx="4762500" cy="1152525"/>
          </a:xfrm>
          <a:prstGeom prst="cloudCallout">
            <a:avLst>
              <a:gd name="adj1" fmla="val -61233"/>
              <a:gd name="adj2" fmla="val 467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降低使用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成本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云形标注 10"/>
          <p:cNvSpPr/>
          <p:nvPr/>
        </p:nvSpPr>
        <p:spPr>
          <a:xfrm>
            <a:off x="3800152" y="2676525"/>
            <a:ext cx="5343848" cy="1152525"/>
          </a:xfrm>
          <a:prstGeom prst="cloudCallout">
            <a:avLst>
              <a:gd name="adj1" fmla="val -59451"/>
              <a:gd name="adj2" fmla="val 607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大大降低维护成本</a:t>
            </a:r>
          </a:p>
        </p:txBody>
      </p:sp>
    </p:spTree>
    <p:extLst>
      <p:ext uri="{BB962C8B-B14F-4D97-AF65-F5344CB8AC3E}">
        <p14:creationId xmlns:p14="http://schemas.microsoft.com/office/powerpoint/2010/main" val="3419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如何确定</a:t>
            </a:r>
            <a:r>
              <a:rPr lang="en-US" altLang="zh-CN" dirty="0"/>
              <a:t>LED</a:t>
            </a:r>
            <a:r>
              <a:rPr lang="zh-CN" altLang="en-US" dirty="0" smtClean="0"/>
              <a:t>驱动电路</a:t>
            </a:r>
            <a:r>
              <a:rPr lang="zh-CN" altLang="en-US" dirty="0"/>
              <a:t>方案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95325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Flyback </a:t>
            </a:r>
            <a:r>
              <a:rPr lang="zh-CN" altLang="en-US" sz="2800" dirty="0" smtClean="0"/>
              <a:t>单级功率变换 （隔离）</a:t>
            </a:r>
            <a:endParaRPr lang="en-US" altLang="zh-CN" sz="28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30</a:t>
            </a:fld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710694"/>
              </p:ext>
            </p:extLst>
          </p:nvPr>
        </p:nvGraphicFramePr>
        <p:xfrm>
          <a:off x="633860" y="4996493"/>
          <a:ext cx="7560839" cy="126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85"/>
                <a:gridCol w="1692368"/>
                <a:gridCol w="895223"/>
                <a:gridCol w="1098623"/>
                <a:gridCol w="1098623"/>
                <a:gridCol w="966498"/>
                <a:gridCol w="618870"/>
                <a:gridCol w="803749"/>
              </a:tblGrid>
              <a:tr h="301089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电路方案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输出控制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功率变换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PFC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电气隔离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PSR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Class</a:t>
                      </a:r>
                      <a:r>
                        <a:rPr lang="en-US" altLang="zh-CN" sz="1400" baseline="0" dirty="0" smtClean="0"/>
                        <a:t> C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319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8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Flyback (</a:t>
                      </a:r>
                      <a:r>
                        <a:rPr lang="zh-CN" altLang="en-US" sz="1400" dirty="0" smtClean="0"/>
                        <a:t>隔离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CC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单级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APFC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Y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Y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Y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19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err="1" smtClean="0"/>
                        <a:t>PPFC+Flyback</a:t>
                      </a:r>
                      <a:r>
                        <a:rPr lang="en-US" altLang="zh-CN" sz="1400" dirty="0" smtClean="0"/>
                        <a:t> (</a:t>
                      </a:r>
                      <a:r>
                        <a:rPr lang="zh-CN" altLang="en-US" sz="1400" dirty="0" smtClean="0"/>
                        <a:t>隔离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PPFC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319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err="1" smtClean="0"/>
                        <a:t>Boost+Flyback</a:t>
                      </a:r>
                      <a:r>
                        <a:rPr lang="en-US" altLang="zh-CN" sz="1400" dirty="0" smtClean="0"/>
                        <a:t>(</a:t>
                      </a:r>
                      <a:r>
                        <a:rPr lang="zh-CN" altLang="en-US" sz="1400" dirty="0" smtClean="0"/>
                        <a:t>隔离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APFC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圆角矩形标注 13"/>
          <p:cNvSpPr/>
          <p:nvPr/>
        </p:nvSpPr>
        <p:spPr>
          <a:xfrm>
            <a:off x="5180209" y="4440390"/>
            <a:ext cx="3505200" cy="496778"/>
          </a:xfrm>
          <a:prstGeom prst="wedgeRoundRectCallout">
            <a:avLst>
              <a:gd name="adj1" fmla="val -28357"/>
              <a:gd name="adj2" fmla="val -9856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适合中小功率应用场合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3" y="2194120"/>
            <a:ext cx="8044886" cy="253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流程图: 汇总连接 11"/>
          <p:cNvSpPr/>
          <p:nvPr/>
        </p:nvSpPr>
        <p:spPr>
          <a:xfrm>
            <a:off x="6875844" y="3461738"/>
            <a:ext cx="748927" cy="751321"/>
          </a:xfrm>
          <a:prstGeom prst="flowChartSummingJunction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743700" y="4937168"/>
            <a:ext cx="665543" cy="13874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7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如何确定</a:t>
            </a:r>
            <a:r>
              <a:rPr lang="en-US" altLang="zh-CN" dirty="0"/>
              <a:t>LED</a:t>
            </a:r>
            <a:r>
              <a:rPr lang="zh-CN" altLang="en-US" dirty="0" smtClean="0"/>
              <a:t>驱动电路</a:t>
            </a:r>
            <a:r>
              <a:rPr lang="zh-CN" altLang="en-US" dirty="0"/>
              <a:t>方案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95325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 err="1" smtClean="0"/>
              <a:t>PPFC+Flyback</a:t>
            </a:r>
            <a:r>
              <a:rPr lang="en-US" altLang="zh-CN" sz="2800" dirty="0" smtClean="0"/>
              <a:t> </a:t>
            </a:r>
            <a:r>
              <a:rPr lang="zh-CN" altLang="en-US" sz="2800" dirty="0"/>
              <a:t>两</a:t>
            </a:r>
            <a:r>
              <a:rPr lang="zh-CN" altLang="en-US" sz="2800" dirty="0" smtClean="0"/>
              <a:t>级功率变换</a:t>
            </a:r>
            <a:endParaRPr lang="en-US" altLang="zh-CN" sz="28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3179037" y="2109244"/>
            <a:ext cx="1138963" cy="2387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5248330" y="4410608"/>
            <a:ext cx="3505200" cy="549579"/>
          </a:xfrm>
          <a:prstGeom prst="wedgeRoundRectCallout">
            <a:avLst>
              <a:gd name="adj1" fmla="val -31574"/>
              <a:gd name="adj2" fmla="val -10418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适合中小功率应用场合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453794"/>
              </p:ext>
            </p:extLst>
          </p:nvPr>
        </p:nvGraphicFramePr>
        <p:xfrm>
          <a:off x="633860" y="5021545"/>
          <a:ext cx="7560839" cy="126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85"/>
                <a:gridCol w="1692368"/>
                <a:gridCol w="895223"/>
                <a:gridCol w="1098623"/>
                <a:gridCol w="1098623"/>
                <a:gridCol w="966498"/>
                <a:gridCol w="618870"/>
                <a:gridCol w="803749"/>
              </a:tblGrid>
              <a:tr h="301089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电路方案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输出控制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功率变换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PFC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电气隔离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PSR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Class</a:t>
                      </a:r>
                      <a:r>
                        <a:rPr lang="en-US" altLang="zh-CN" sz="1400" baseline="0" dirty="0" smtClean="0"/>
                        <a:t> C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319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8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Flyback (</a:t>
                      </a:r>
                      <a:r>
                        <a:rPr lang="zh-CN" altLang="en-US" sz="1400" dirty="0" smtClean="0"/>
                        <a:t>隔离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CC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单级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APFC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Y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Y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Y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19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err="1" smtClean="0"/>
                        <a:t>PPFC+Flyback</a:t>
                      </a:r>
                      <a:r>
                        <a:rPr lang="en-US" altLang="zh-CN" sz="1400" dirty="0" smtClean="0"/>
                        <a:t> (</a:t>
                      </a:r>
                      <a:r>
                        <a:rPr lang="zh-CN" altLang="en-US" sz="1400" dirty="0" smtClean="0"/>
                        <a:t>隔离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PPFC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319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err="1" smtClean="0"/>
                        <a:t>Boost+Flyback</a:t>
                      </a:r>
                      <a:r>
                        <a:rPr lang="en-US" altLang="zh-CN" sz="1400" dirty="0" smtClean="0"/>
                        <a:t>(</a:t>
                      </a:r>
                      <a:r>
                        <a:rPr lang="zh-CN" altLang="en-US" sz="1400" dirty="0" smtClean="0"/>
                        <a:t>隔离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APFC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4" y="2260600"/>
            <a:ext cx="8272058" cy="240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流程图: 汇总连接 13"/>
          <p:cNvSpPr/>
          <p:nvPr/>
        </p:nvSpPr>
        <p:spPr>
          <a:xfrm>
            <a:off x="7015544" y="3461738"/>
            <a:ext cx="748927" cy="751321"/>
          </a:xfrm>
          <a:prstGeom prst="flowChartSummingJunction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6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如何确定</a:t>
            </a:r>
            <a:r>
              <a:rPr lang="en-US" altLang="zh-CN" dirty="0"/>
              <a:t>LED</a:t>
            </a:r>
            <a:r>
              <a:rPr lang="zh-CN" altLang="en-US" dirty="0" smtClean="0"/>
              <a:t>驱动电路</a:t>
            </a:r>
            <a:r>
              <a:rPr lang="zh-CN" altLang="en-US" dirty="0"/>
              <a:t>方案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95325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 err="1" smtClean="0"/>
              <a:t>Boost+Flyback</a:t>
            </a:r>
            <a:r>
              <a:rPr lang="en-US" altLang="zh-CN" sz="2800" dirty="0" smtClean="0"/>
              <a:t> </a:t>
            </a:r>
            <a:r>
              <a:rPr lang="zh-CN" altLang="en-US" sz="2800" dirty="0"/>
              <a:t>两</a:t>
            </a:r>
            <a:r>
              <a:rPr lang="zh-CN" altLang="en-US" sz="2800" dirty="0" smtClean="0"/>
              <a:t>级功率变换</a:t>
            </a:r>
            <a:endParaRPr lang="en-US" altLang="zh-CN" sz="28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086100" y="2084888"/>
            <a:ext cx="1790699" cy="2654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5440470" y="4680298"/>
            <a:ext cx="3505200" cy="514002"/>
          </a:xfrm>
          <a:prstGeom prst="wedgeRoundRectCallout">
            <a:avLst>
              <a:gd name="adj1" fmla="val -34075"/>
              <a:gd name="adj2" fmla="val -13155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适合中大功率应用场合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调光应用场合提高兼容性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82798"/>
              </p:ext>
            </p:extLst>
          </p:nvPr>
        </p:nvGraphicFramePr>
        <p:xfrm>
          <a:off x="704857" y="5237793"/>
          <a:ext cx="7560839" cy="126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85"/>
                <a:gridCol w="1692368"/>
                <a:gridCol w="895223"/>
                <a:gridCol w="1098623"/>
                <a:gridCol w="1098623"/>
                <a:gridCol w="966498"/>
                <a:gridCol w="618870"/>
                <a:gridCol w="803749"/>
              </a:tblGrid>
              <a:tr h="301089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电路方案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输出控制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功率变换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PFC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电气隔离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PSR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Class</a:t>
                      </a:r>
                      <a:r>
                        <a:rPr lang="en-US" altLang="zh-CN" sz="1400" baseline="0" dirty="0" smtClean="0"/>
                        <a:t> C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319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8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Flyback (</a:t>
                      </a:r>
                      <a:r>
                        <a:rPr lang="zh-CN" altLang="en-US" sz="1400" dirty="0" smtClean="0"/>
                        <a:t>隔离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CC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单级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APFC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Y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Y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Y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19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err="1" smtClean="0"/>
                        <a:t>PPFC+Flyback</a:t>
                      </a:r>
                      <a:r>
                        <a:rPr lang="en-US" altLang="zh-CN" sz="1400" dirty="0" smtClean="0"/>
                        <a:t> (</a:t>
                      </a:r>
                      <a:r>
                        <a:rPr lang="zh-CN" altLang="en-US" sz="1400" dirty="0" smtClean="0"/>
                        <a:t>隔离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PPFC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319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err="1" smtClean="0"/>
                        <a:t>Boost+Flyback</a:t>
                      </a:r>
                      <a:r>
                        <a:rPr lang="en-US" altLang="zh-CN" sz="1400" dirty="0" smtClean="0"/>
                        <a:t>(</a:t>
                      </a:r>
                      <a:r>
                        <a:rPr lang="zh-CN" altLang="en-US" sz="1400" dirty="0" smtClean="0"/>
                        <a:t>隔离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APFC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97100"/>
            <a:ext cx="8465628" cy="269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流程图: 汇总连接 10"/>
          <p:cNvSpPr/>
          <p:nvPr/>
        </p:nvSpPr>
        <p:spPr>
          <a:xfrm>
            <a:off x="7167944" y="3715738"/>
            <a:ext cx="748927" cy="751321"/>
          </a:xfrm>
          <a:prstGeom prst="flowChartSummingJunction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如何确定</a:t>
            </a:r>
            <a:r>
              <a:rPr lang="en-US" altLang="zh-CN" dirty="0"/>
              <a:t>LED</a:t>
            </a:r>
            <a:r>
              <a:rPr lang="zh-CN" altLang="en-US" dirty="0" smtClean="0"/>
              <a:t>驱动电路</a:t>
            </a:r>
            <a:r>
              <a:rPr lang="zh-CN" altLang="en-US" dirty="0"/>
              <a:t>方案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95325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 err="1" smtClean="0"/>
              <a:t>Boost+HB</a:t>
            </a:r>
            <a:r>
              <a:rPr lang="en-US" altLang="zh-CN" sz="2800" dirty="0" smtClean="0"/>
              <a:t>(LLC) </a:t>
            </a:r>
            <a:r>
              <a:rPr lang="zh-CN" altLang="en-US" sz="2800" dirty="0" smtClean="0"/>
              <a:t>两级功率变换</a:t>
            </a:r>
            <a:endParaRPr lang="en-US" altLang="zh-CN" sz="28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33</a:t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57040"/>
              </p:ext>
            </p:extLst>
          </p:nvPr>
        </p:nvGraphicFramePr>
        <p:xfrm>
          <a:off x="733158" y="5316483"/>
          <a:ext cx="7560839" cy="944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85"/>
                <a:gridCol w="1692368"/>
                <a:gridCol w="895223"/>
                <a:gridCol w="1098623"/>
                <a:gridCol w="1098623"/>
                <a:gridCol w="966498"/>
                <a:gridCol w="618870"/>
                <a:gridCol w="803749"/>
              </a:tblGrid>
              <a:tr h="301089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电路方案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输出控制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功率变换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PFC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电气隔离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PSR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Class</a:t>
                      </a:r>
                      <a:r>
                        <a:rPr lang="en-US" altLang="zh-CN" sz="1400" baseline="0" dirty="0" smtClean="0"/>
                        <a:t> C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319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SEPIC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单级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APFC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N/A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319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12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err="1" smtClean="0"/>
                        <a:t>Boost+HB</a:t>
                      </a:r>
                      <a:r>
                        <a:rPr lang="en-US" altLang="zh-CN" sz="1400" dirty="0" smtClean="0"/>
                        <a:t> (</a:t>
                      </a:r>
                      <a:r>
                        <a:rPr lang="zh-CN" altLang="en-US" sz="1400" dirty="0" smtClean="0"/>
                        <a:t>隔离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两级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APFC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Y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412750" y="2171700"/>
            <a:ext cx="8201656" cy="2641600"/>
            <a:chOff x="412750" y="2171700"/>
            <a:chExt cx="8201656" cy="2641600"/>
          </a:xfrm>
        </p:grpSpPr>
        <p:sp>
          <p:nvSpPr>
            <p:cNvPr id="11" name="圆角矩形标注 10"/>
            <p:cNvSpPr/>
            <p:nvPr/>
          </p:nvSpPr>
          <p:spPr>
            <a:xfrm>
              <a:off x="4950371" y="4432300"/>
              <a:ext cx="3505200" cy="381000"/>
            </a:xfrm>
            <a:prstGeom prst="wedgeRoundRectCallout">
              <a:avLst>
                <a:gd name="adj1" fmla="val -29691"/>
                <a:gd name="adj2" fmla="val -143000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1"/>
                  </a:solidFill>
                </a:rPr>
                <a:t>适合中大功率应用场合</a:t>
              </a:r>
            </a:p>
          </p:txBody>
        </p:sp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0" y="2273300"/>
              <a:ext cx="8201656" cy="2335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圆角矩形 13"/>
            <p:cNvSpPr/>
            <p:nvPr/>
          </p:nvSpPr>
          <p:spPr>
            <a:xfrm>
              <a:off x="2768600" y="2171700"/>
              <a:ext cx="1700293" cy="22606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17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078514"/>
            <a:ext cx="5095875" cy="296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如何确定</a:t>
            </a:r>
            <a:r>
              <a:rPr lang="en-US" altLang="zh-CN" dirty="0"/>
              <a:t>LED</a:t>
            </a:r>
            <a:r>
              <a:rPr lang="zh-CN" altLang="en-US" dirty="0" smtClean="0"/>
              <a:t>驱动电路</a:t>
            </a:r>
            <a:r>
              <a:rPr lang="zh-CN" altLang="en-US" dirty="0"/>
              <a:t>方案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00" y="140970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模拟和</a:t>
            </a:r>
            <a:r>
              <a:rPr lang="en-US" altLang="zh-CN" sz="2800" dirty="0" smtClean="0"/>
              <a:t>PWM</a:t>
            </a:r>
          </a:p>
          <a:p>
            <a:pPr lvl="1"/>
            <a:r>
              <a:rPr lang="en-US" altLang="zh-CN" sz="2400" dirty="0" smtClean="0"/>
              <a:t>50% </a:t>
            </a:r>
            <a:r>
              <a:rPr lang="zh-CN" altLang="en-US" sz="2400" dirty="0" smtClean="0"/>
              <a:t>调光器兼容度；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80%</a:t>
            </a:r>
            <a:r>
              <a:rPr lang="zh-CN" altLang="en-US" sz="2400" dirty="0" smtClean="0"/>
              <a:t>效率。</a:t>
            </a:r>
            <a:endParaRPr lang="en-US" altLang="zh-CN" sz="2400" dirty="0" smtClean="0"/>
          </a:p>
          <a:p>
            <a:r>
              <a:rPr lang="zh-CN" altLang="en-US" sz="2800" dirty="0" smtClean="0"/>
              <a:t>数字调光方案</a:t>
            </a:r>
            <a:endParaRPr lang="en-US" altLang="zh-CN" sz="2800" dirty="0" smtClean="0"/>
          </a:p>
          <a:p>
            <a:pPr lvl="1"/>
            <a:r>
              <a:rPr lang="en-US" altLang="zh-CN" sz="2400" dirty="0" smtClean="0"/>
              <a:t>98%</a:t>
            </a:r>
            <a:r>
              <a:rPr lang="zh-CN" altLang="en-US" sz="2400" dirty="0" smtClean="0"/>
              <a:t>调光器兼容度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90%</a:t>
            </a:r>
            <a:r>
              <a:rPr lang="zh-CN" altLang="en-US" sz="2400" dirty="0" smtClean="0"/>
              <a:t>高效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无闪烁</a:t>
            </a:r>
            <a:endParaRPr lang="en-US" altLang="zh-CN" sz="24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7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如何确定</a:t>
            </a:r>
            <a:r>
              <a:rPr lang="en-US" altLang="zh-CN" dirty="0"/>
              <a:t>LED</a:t>
            </a:r>
            <a:r>
              <a:rPr lang="zh-CN" altLang="en-US" dirty="0" smtClean="0"/>
              <a:t>驱动电路</a:t>
            </a:r>
            <a:r>
              <a:rPr lang="zh-CN" altLang="en-US" dirty="0"/>
              <a:t>方案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电路方案需要考虑的问题</a:t>
            </a:r>
            <a:endParaRPr lang="en-US" altLang="zh-CN" dirty="0" smtClean="0"/>
          </a:p>
          <a:p>
            <a:pPr lvl="1"/>
            <a:r>
              <a:rPr lang="zh-CN" altLang="en-US" dirty="0"/>
              <a:t>灯具</a:t>
            </a:r>
            <a:r>
              <a:rPr lang="zh-CN" altLang="en-US" dirty="0" smtClean="0"/>
              <a:t>功率要求</a:t>
            </a:r>
            <a:r>
              <a:rPr lang="zh-CN" altLang="en-US" dirty="0"/>
              <a:t>；</a:t>
            </a:r>
            <a:endParaRPr lang="en-US" altLang="zh-CN" dirty="0"/>
          </a:p>
          <a:p>
            <a:pPr lvl="1"/>
            <a:r>
              <a:rPr lang="zh-CN" altLang="en-US" dirty="0"/>
              <a:t>灯具</a:t>
            </a:r>
            <a:r>
              <a:rPr lang="zh-CN" altLang="en-US" dirty="0" smtClean="0"/>
              <a:t>结构要求：隔离与非隔离；</a:t>
            </a:r>
            <a:endParaRPr lang="en-US" altLang="zh-CN" dirty="0"/>
          </a:p>
          <a:p>
            <a:pPr lvl="1"/>
            <a:r>
              <a:rPr lang="zh-CN" altLang="en-US" dirty="0" smtClean="0"/>
              <a:t>灯具输入要求；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灯具配光要求；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灯具调光的要求；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兼容性；</a:t>
            </a:r>
            <a:endParaRPr lang="en-US" altLang="zh-CN" dirty="0" smtClean="0"/>
          </a:p>
          <a:p>
            <a:pPr lvl="1"/>
            <a:r>
              <a:rPr lang="zh-CN" altLang="en-US" dirty="0"/>
              <a:t>寿命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9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如何选择</a:t>
            </a:r>
            <a:r>
              <a:rPr lang="en-US" altLang="zh-CN" dirty="0"/>
              <a:t>LED</a:t>
            </a:r>
            <a:r>
              <a:rPr lang="zh-CN" altLang="en-US" dirty="0" smtClean="0"/>
              <a:t>驱动控制</a:t>
            </a:r>
            <a:r>
              <a:rPr lang="zh-CN" altLang="en-US" dirty="0"/>
              <a:t>芯片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1960" y="143256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AC/DC LED</a:t>
            </a:r>
            <a:r>
              <a:rPr lang="zh-CN" altLang="en-US" dirty="0" smtClean="0"/>
              <a:t>驱动器芯片</a:t>
            </a:r>
            <a:r>
              <a:rPr lang="en-US" altLang="zh-CN" dirty="0" smtClean="0"/>
              <a:t>—</a:t>
            </a:r>
            <a:r>
              <a:rPr lang="zh-CN" altLang="en-US" dirty="0" smtClean="0"/>
              <a:t> </a:t>
            </a:r>
            <a:r>
              <a:rPr lang="en-US" altLang="zh-CN" dirty="0" smtClean="0"/>
              <a:t>10W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36</a:t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095531"/>
              </p:ext>
            </p:extLst>
          </p:nvPr>
        </p:nvGraphicFramePr>
        <p:xfrm>
          <a:off x="377822" y="2158999"/>
          <a:ext cx="8594729" cy="303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718"/>
                <a:gridCol w="970698"/>
                <a:gridCol w="882987"/>
                <a:gridCol w="2047875"/>
                <a:gridCol w="733425"/>
                <a:gridCol w="638175"/>
                <a:gridCol w="942975"/>
                <a:gridCol w="962025"/>
                <a:gridCol w="704851"/>
              </a:tblGrid>
              <a:tr h="2759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Vendor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MPN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Package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Topology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PFC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PSR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Dimmable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Internal</a:t>
                      </a:r>
                      <a:r>
                        <a:rPr lang="en-US" altLang="zh-CN" sz="1200" baseline="0" dirty="0" smtClean="0"/>
                        <a:t> </a:t>
                      </a:r>
                      <a:r>
                        <a:rPr lang="en-US" altLang="zh-CN" sz="1200" dirty="0" smtClean="0"/>
                        <a:t>SW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Pomax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759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BPS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BP28x2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SOP8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Buck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N/A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5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759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BPS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BP3102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SOP8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Flyback</a:t>
                      </a:r>
                      <a:r>
                        <a:rPr lang="zh-CN" altLang="en-US" sz="1200" dirty="0" smtClean="0"/>
                        <a:t>（隔离）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5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75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iWatt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iW1696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SOT23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Flyback</a:t>
                      </a:r>
                      <a:r>
                        <a:rPr lang="zh-CN" altLang="en-US" sz="1200" dirty="0" smtClean="0"/>
                        <a:t>（隔离）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75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iWatt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iW1692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SOT23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Flyback</a:t>
                      </a:r>
                      <a:r>
                        <a:rPr lang="zh-CN" altLang="en-US" sz="1200" dirty="0" smtClean="0"/>
                        <a:t>（隔离）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75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iWatt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iW3602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SOP8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(QR)Flyback</a:t>
                      </a:r>
                      <a:r>
                        <a:rPr lang="zh-CN" altLang="en-US" sz="1200" dirty="0" smtClean="0"/>
                        <a:t>（隔离）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75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PI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LNK45x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eSOP-12C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Flyback</a:t>
                      </a:r>
                      <a:r>
                        <a:rPr lang="zh-CN" altLang="en-US" sz="1200" dirty="0" smtClean="0"/>
                        <a:t>（隔离）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3-10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75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OB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OB2532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SOT23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Flyback</a:t>
                      </a:r>
                      <a:r>
                        <a:rPr lang="zh-CN" altLang="en-US" sz="1200" dirty="0" smtClean="0"/>
                        <a:t>（隔离）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5</a:t>
                      </a:r>
                    </a:p>
                  </a:txBody>
                  <a:tcPr anchor="ctr"/>
                </a:tc>
              </a:tr>
              <a:tr h="2759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OB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OB2536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DIP8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Flyback</a:t>
                      </a:r>
                      <a:r>
                        <a:rPr lang="zh-CN" altLang="en-US" sz="1200" dirty="0" smtClean="0"/>
                        <a:t>（隔离）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759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OB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OB3380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SOP8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Buck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N/A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759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NXP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SSL21081T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SOP8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Buck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N/A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15</a:t>
                      </a:r>
                      <a:endParaRPr lang="zh-CN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5905500"/>
            <a:ext cx="572464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体积小、成本低是整体解决方案的关键。</a:t>
            </a:r>
            <a:endParaRPr lang="zh-CN" altLang="en-US" sz="2400" dirty="0"/>
          </a:p>
        </p:txBody>
      </p:sp>
      <p:sp>
        <p:nvSpPr>
          <p:cNvPr id="10" name="圆角矩形 9"/>
          <p:cNvSpPr/>
          <p:nvPr/>
        </p:nvSpPr>
        <p:spPr>
          <a:xfrm>
            <a:off x="5667375" y="1952626"/>
            <a:ext cx="752475" cy="3409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305675" y="1952626"/>
            <a:ext cx="990600" cy="3409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1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如何选择</a:t>
            </a:r>
            <a:r>
              <a:rPr lang="en-US" altLang="zh-CN" dirty="0"/>
              <a:t>LED</a:t>
            </a:r>
            <a:r>
              <a:rPr lang="zh-CN" altLang="en-US" dirty="0" smtClean="0"/>
              <a:t>驱动控制</a:t>
            </a:r>
            <a:r>
              <a:rPr lang="zh-CN" altLang="en-US" dirty="0"/>
              <a:t>芯片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1960" y="1346835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AC/DC LED</a:t>
            </a:r>
            <a:r>
              <a:rPr lang="zh-CN" altLang="en-US" sz="2800" dirty="0" smtClean="0"/>
              <a:t>驱动器芯片</a:t>
            </a:r>
            <a:r>
              <a:rPr lang="en-US" altLang="zh-CN" sz="2800" dirty="0" smtClean="0"/>
              <a:t>—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50W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37</a:t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341620"/>
              </p:ext>
            </p:extLst>
          </p:nvPr>
        </p:nvGraphicFramePr>
        <p:xfrm>
          <a:off x="358772" y="1854199"/>
          <a:ext cx="8594729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718"/>
                <a:gridCol w="970698"/>
                <a:gridCol w="882987"/>
                <a:gridCol w="2047875"/>
                <a:gridCol w="733425"/>
                <a:gridCol w="638175"/>
                <a:gridCol w="942975"/>
                <a:gridCol w="962025"/>
                <a:gridCol w="704851"/>
              </a:tblGrid>
              <a:tr h="2162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Vendor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MPN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Package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Topology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PFC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PSR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Dimmable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Internal</a:t>
                      </a:r>
                      <a:r>
                        <a:rPr lang="en-US" altLang="zh-CN" sz="1100" baseline="0" dirty="0" smtClean="0"/>
                        <a:t> </a:t>
                      </a:r>
                      <a:r>
                        <a:rPr lang="en-US" altLang="zh-CN" sz="1100" dirty="0" smtClean="0"/>
                        <a:t>SW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err="1" smtClean="0"/>
                        <a:t>Pomax</a:t>
                      </a:r>
                      <a:endParaRPr lang="zh-CN" altLang="en-US" sz="1100" dirty="0"/>
                    </a:p>
                  </a:txBody>
                  <a:tcPr anchor="ctr"/>
                </a:tc>
              </a:tr>
              <a:tr h="2162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BPS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BP2309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SOP8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(QR)Buck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N/A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30</a:t>
                      </a:r>
                      <a:endParaRPr lang="zh-CN" altLang="en-US" sz="1100" dirty="0"/>
                    </a:p>
                  </a:txBody>
                  <a:tcPr anchor="ctr"/>
                </a:tc>
              </a:tr>
              <a:tr h="2162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BPS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BP2808B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SOP8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(QR)Buck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N/A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30</a:t>
                      </a:r>
                      <a:endParaRPr lang="zh-CN" altLang="en-US" sz="1100" dirty="0"/>
                    </a:p>
                  </a:txBody>
                  <a:tcPr anchor="ctr"/>
                </a:tc>
              </a:tr>
              <a:tr h="216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BPS</a:t>
                      </a:r>
                      <a:endParaRPr lang="zh-CN" alt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BP3108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SOP8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Flyback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30</a:t>
                      </a:r>
                      <a:endParaRPr lang="zh-CN" altLang="en-US" sz="1100" dirty="0"/>
                    </a:p>
                  </a:txBody>
                  <a:tcPr anchor="ctr"/>
                </a:tc>
              </a:tr>
              <a:tr h="216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BPS</a:t>
                      </a:r>
                      <a:endParaRPr lang="zh-CN" alt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BP330x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SOP8</a:t>
                      </a:r>
                      <a:endParaRPr lang="zh-CN" alt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(QR)Flyback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50</a:t>
                      </a:r>
                      <a:endParaRPr lang="zh-CN" altLang="en-US" sz="1100" dirty="0"/>
                    </a:p>
                  </a:txBody>
                  <a:tcPr anchor="ctr"/>
                </a:tc>
              </a:tr>
              <a:tr h="216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 smtClean="0"/>
                        <a:t>iWatt</a:t>
                      </a:r>
                      <a:endParaRPr lang="zh-CN" alt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iW3620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SOP8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(QR)Flyback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40</a:t>
                      </a:r>
                    </a:p>
                  </a:txBody>
                  <a:tcPr anchor="ctr"/>
                </a:tc>
              </a:tr>
              <a:tr h="216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 smtClean="0"/>
                        <a:t>iWatt</a:t>
                      </a:r>
                      <a:endParaRPr lang="zh-CN" alt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iW361x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SOP8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(QR)Flyback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25</a:t>
                      </a:r>
                    </a:p>
                  </a:txBody>
                  <a:tcPr anchor="ctr"/>
                </a:tc>
              </a:tr>
              <a:tr h="216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MPS</a:t>
                      </a:r>
                      <a:endParaRPr lang="zh-CN" alt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MP4000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SOP8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(BCM)Buck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12</a:t>
                      </a:r>
                    </a:p>
                  </a:txBody>
                  <a:tcPr anchor="ctr"/>
                </a:tc>
              </a:tr>
              <a:tr h="216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MPS</a:t>
                      </a:r>
                      <a:endParaRPr lang="zh-CN" alt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MP4021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SOP8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(BCM)Flyback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25</a:t>
                      </a:r>
                    </a:p>
                  </a:txBody>
                  <a:tcPr anchor="ctr"/>
                </a:tc>
              </a:tr>
              <a:tr h="216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NXP</a:t>
                      </a:r>
                      <a:endParaRPr lang="zh-CN" alt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SSL21081T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SOP8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Buck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N/A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15</a:t>
                      </a:r>
                    </a:p>
                  </a:txBody>
                  <a:tcPr anchor="ctr"/>
                </a:tc>
              </a:tr>
              <a:tr h="216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NXP</a:t>
                      </a:r>
                      <a:endParaRPr lang="zh-CN" alt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SSL2102T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SOP20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(QR)Buck/Flyback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25</a:t>
                      </a:r>
                    </a:p>
                  </a:txBody>
                  <a:tcPr anchor="ctr"/>
                </a:tc>
              </a:tr>
              <a:tr h="216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OB</a:t>
                      </a:r>
                      <a:endParaRPr lang="zh-CN" alt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OB253x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DIP8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Flyback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18</a:t>
                      </a:r>
                    </a:p>
                  </a:txBody>
                  <a:tcPr anchor="ctr"/>
                </a:tc>
              </a:tr>
              <a:tr h="2162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OB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SN03A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SOP8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Flyback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 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25</a:t>
                      </a:r>
                      <a:endParaRPr lang="zh-CN" altLang="en-US" sz="1100" dirty="0"/>
                    </a:p>
                  </a:txBody>
                  <a:tcPr anchor="ctr"/>
                </a:tc>
              </a:tr>
              <a:tr h="2162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Linear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LTC3799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MSOP16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(QR)Flyback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100</a:t>
                      </a:r>
                      <a:endParaRPr lang="zh-CN" altLang="en-US" sz="1100" dirty="0"/>
                    </a:p>
                  </a:txBody>
                  <a:tcPr anchor="ctr"/>
                </a:tc>
              </a:tr>
              <a:tr h="2162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Fairchild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FAN10x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SOP8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Flyback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25</a:t>
                      </a:r>
                      <a:endParaRPr lang="zh-CN" altLang="en-US" sz="1100" dirty="0"/>
                    </a:p>
                  </a:txBody>
                  <a:tcPr anchor="ctr"/>
                </a:tc>
              </a:tr>
              <a:tr h="2162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Fairchild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FSZE1x16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SOP8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Flyback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Y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25</a:t>
                      </a:r>
                      <a:endParaRPr lang="zh-CN" altLang="en-US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1475" y="6040398"/>
            <a:ext cx="36499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PSR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PFC</a:t>
            </a:r>
            <a:r>
              <a:rPr lang="zh-CN" altLang="en-US" dirty="0" smtClean="0"/>
              <a:t>是整体解决方案的关键。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4914900" y="1790700"/>
            <a:ext cx="1457325" cy="42877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8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如何选择</a:t>
            </a:r>
            <a:r>
              <a:rPr lang="en-US" altLang="zh-CN" dirty="0"/>
              <a:t>LED</a:t>
            </a:r>
            <a:r>
              <a:rPr lang="zh-CN" altLang="en-US" dirty="0" smtClean="0"/>
              <a:t>驱动控制</a:t>
            </a:r>
            <a:r>
              <a:rPr lang="zh-CN" altLang="en-US" dirty="0"/>
              <a:t>芯片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1960" y="143256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AC/DC LED</a:t>
            </a:r>
            <a:r>
              <a:rPr lang="zh-CN" altLang="en-US" dirty="0" smtClean="0"/>
              <a:t>驱动器芯片</a:t>
            </a:r>
            <a:r>
              <a:rPr lang="en-US" altLang="zh-CN" dirty="0" smtClean="0"/>
              <a:t>—</a:t>
            </a:r>
            <a:r>
              <a:rPr lang="zh-CN" altLang="en-US" dirty="0" smtClean="0"/>
              <a:t> </a:t>
            </a:r>
            <a:r>
              <a:rPr lang="en-US" altLang="zh-CN" dirty="0" smtClean="0"/>
              <a:t>&gt;50W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38</a:t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825365"/>
              </p:ext>
            </p:extLst>
          </p:nvPr>
        </p:nvGraphicFramePr>
        <p:xfrm>
          <a:off x="339722" y="2520949"/>
          <a:ext cx="8594729" cy="201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718"/>
                <a:gridCol w="939285"/>
                <a:gridCol w="914400"/>
                <a:gridCol w="2047875"/>
                <a:gridCol w="733425"/>
                <a:gridCol w="638175"/>
                <a:gridCol w="942975"/>
                <a:gridCol w="962025"/>
                <a:gridCol w="704851"/>
              </a:tblGrid>
              <a:tr h="2759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Vendor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MPN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Package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Topology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PFC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PSR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Dimmable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Internal</a:t>
                      </a:r>
                      <a:r>
                        <a:rPr lang="en-US" altLang="zh-CN" sz="1200" baseline="0" dirty="0" smtClean="0"/>
                        <a:t> </a:t>
                      </a:r>
                      <a:r>
                        <a:rPr lang="en-US" altLang="zh-CN" sz="1200" dirty="0" smtClean="0"/>
                        <a:t>SW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Pomax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759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TI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UCC28810/UCC28811/TPS92020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SOP8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Boost+Buck+LLC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Any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759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TI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UCC28810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SOP8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SEPIC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Any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75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Linear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LTC3799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SOP8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(QR)Flyback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Any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75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Fairchild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FAN6991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SOP8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(BCM)</a:t>
                      </a:r>
                      <a:r>
                        <a:rPr lang="en-US" altLang="zh-CN" sz="1200" baseline="0" dirty="0" smtClean="0"/>
                        <a:t>Flyback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Any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BPS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BP3309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SOP8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(QR)Flyback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Any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7675" y="5811798"/>
            <a:ext cx="537839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可靠性和</a:t>
            </a:r>
            <a:r>
              <a:rPr lang="en-US" altLang="zh-CN" sz="2400" dirty="0" smtClean="0"/>
              <a:t>EMC</a:t>
            </a:r>
            <a:r>
              <a:rPr lang="zh-CN" altLang="en-US" sz="2400" dirty="0" smtClean="0"/>
              <a:t>是整体解决方案的关键。</a:t>
            </a:r>
            <a:endParaRPr lang="zh-CN" altLang="en-US" sz="2400" dirty="0"/>
          </a:p>
        </p:txBody>
      </p:sp>
      <p:sp>
        <p:nvSpPr>
          <p:cNvPr id="9" name="圆角矩形 8"/>
          <p:cNvSpPr/>
          <p:nvPr/>
        </p:nvSpPr>
        <p:spPr>
          <a:xfrm>
            <a:off x="4895850" y="2362200"/>
            <a:ext cx="1447800" cy="22987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4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总 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8500" y="14859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dirty="0" smtClean="0"/>
              <a:t>LED</a:t>
            </a:r>
            <a:r>
              <a:rPr lang="zh-CN" altLang="en-US" sz="3600" dirty="0" smtClean="0"/>
              <a:t>驱动控制芯片需要考虑的因素</a:t>
            </a:r>
            <a:endParaRPr lang="en-US" altLang="zh-CN" sz="3600" dirty="0" smtClean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驱动器和灯具的法规</a:t>
            </a:r>
            <a:endParaRPr lang="en-US" altLang="zh-CN" dirty="0" smtClean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电路方案与灯具</a:t>
            </a:r>
            <a:r>
              <a:rPr lang="zh-CN" altLang="en-US" dirty="0"/>
              <a:t>结构</a:t>
            </a:r>
            <a:endParaRPr lang="en-US" altLang="zh-CN" dirty="0" smtClean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灯具的成本</a:t>
            </a:r>
            <a:endParaRPr lang="en-US" altLang="zh-CN" dirty="0" smtClean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已</a:t>
            </a:r>
            <a:r>
              <a:rPr lang="zh-CN" altLang="en-US" dirty="0" smtClean="0"/>
              <a:t>有灯具和配件的兼容性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3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/>
              <a:t>遇到哪些问题？</a:t>
            </a:r>
            <a:endParaRPr lang="en-US" altLang="zh-CN" sz="4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价格？</a:t>
            </a:r>
            <a:endParaRPr lang="en-US" altLang="zh-CN" dirty="0" smtClean="0"/>
          </a:p>
          <a:p>
            <a:r>
              <a:rPr lang="zh-CN" altLang="en-US" dirty="0"/>
              <a:t>配</a:t>
            </a:r>
            <a:r>
              <a:rPr lang="zh-CN" altLang="en-US" dirty="0" smtClean="0"/>
              <a:t>光？</a:t>
            </a:r>
            <a:endParaRPr lang="en-US" altLang="zh-CN" dirty="0" smtClean="0"/>
          </a:p>
          <a:p>
            <a:r>
              <a:rPr lang="zh-CN" altLang="en-US" dirty="0" smtClean="0"/>
              <a:t>替代？</a:t>
            </a:r>
            <a:endParaRPr lang="en-US" altLang="zh-CN" dirty="0" smtClean="0"/>
          </a:p>
          <a:p>
            <a:r>
              <a:rPr lang="zh-CN" altLang="en-US" dirty="0" smtClean="0"/>
              <a:t>法规？</a:t>
            </a:r>
            <a:endParaRPr lang="zh-CN" alt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19" y="1630070"/>
            <a:ext cx="2634605" cy="441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9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6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LED</a:t>
            </a:r>
            <a:r>
              <a:rPr lang="zh-CN" altLang="en-US" sz="6000" dirty="0" smtClean="0">
                <a:latin typeface="华文行楷" pitchFamily="2" charset="-122"/>
                <a:ea typeface="华文行楷" pitchFamily="2" charset="-122"/>
              </a:rPr>
              <a:t>驱动控制芯片与灯具</a:t>
            </a:r>
            <a:endParaRPr lang="zh-CN" altLang="en-US" sz="60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8078" y="1894508"/>
            <a:ext cx="6168887" cy="19911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138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谢谢！</a:t>
            </a:r>
            <a:endParaRPr lang="zh-CN" altLang="en-US" sz="138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7600" cy="365125"/>
          </a:xfrm>
        </p:spPr>
        <p:txBody>
          <a:bodyPr/>
          <a:lstStyle/>
          <a:p>
            <a:r>
              <a:rPr lang="zh-CN" altLang="en-US" smtClean="0"/>
              <a:t>黄敏超</a:t>
            </a:r>
            <a:r>
              <a:rPr lang="en-US" altLang="zh-CN" smtClean="0"/>
              <a:t>: mickey1972@163.com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40</a:t>
            </a:fld>
            <a:endParaRPr lang="zh-CN" altLang="en-US"/>
          </a:p>
        </p:txBody>
      </p:sp>
      <p:sp>
        <p:nvSpPr>
          <p:cNvPr id="7" name="笑脸 6"/>
          <p:cNvSpPr/>
          <p:nvPr/>
        </p:nvSpPr>
        <p:spPr>
          <a:xfrm>
            <a:off x="5794512" y="1725540"/>
            <a:ext cx="2464906" cy="1987827"/>
          </a:xfrm>
          <a:prstGeom prst="smileyFac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4597400"/>
            <a:ext cx="7766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华文行楷" pitchFamily="2" charset="-122"/>
                <a:ea typeface="华文行楷" pitchFamily="2" charset="-122"/>
              </a:rPr>
              <a:t>黄敏</a:t>
            </a:r>
            <a:r>
              <a:rPr lang="zh-CN" altLang="en-US" sz="3600" dirty="0" smtClean="0">
                <a:latin typeface="华文行楷" pitchFamily="2" charset="-122"/>
                <a:ea typeface="华文行楷" pitchFamily="2" charset="-122"/>
              </a:rPr>
              <a:t>超 博士</a:t>
            </a:r>
            <a:r>
              <a:rPr lang="zh-CN" altLang="en-US" sz="3600" dirty="0" smtClean="0">
                <a:latin typeface="Arial" pitchFamily="34" charset="0"/>
                <a:ea typeface="华文行楷" pitchFamily="2" charset="-122"/>
                <a:cs typeface="Arial" pitchFamily="34" charset="0"/>
              </a:rPr>
              <a:t>：</a:t>
            </a:r>
            <a:r>
              <a:rPr lang="en-US" altLang="zh-CN" sz="3600" dirty="0" smtClean="0">
                <a:latin typeface="Arial" pitchFamily="34" charset="0"/>
                <a:ea typeface="华文行楷" pitchFamily="2" charset="-122"/>
                <a:cs typeface="Arial" pitchFamily="34" charset="0"/>
              </a:rPr>
              <a:t>mickey1972@163.com</a:t>
            </a:r>
            <a:endParaRPr lang="zh-CN" altLang="en-US" sz="3600" dirty="0">
              <a:latin typeface="Arial" pitchFamily="34" charset="0"/>
              <a:ea typeface="华文行楷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9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遇到哪些问题？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如何降低价格？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灯具市场的市场机制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光效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??lm/$</a:t>
            </a:r>
            <a:r>
              <a:rPr lang="zh-CN" altLang="en-US" dirty="0" smtClean="0"/>
              <a:t>和灯具价格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???lm/$?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78" y="953532"/>
            <a:ext cx="1697017" cy="245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78" y="4194658"/>
            <a:ext cx="1697017" cy="220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 rot="21067449">
            <a:off x="783704" y="4662606"/>
            <a:ext cx="6841284" cy="13037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prstTxWarp prst="textFadeLeft">
              <a:avLst>
                <a:gd name="adj" fmla="val 29521"/>
              </a:avLst>
            </a:prstTxWarp>
            <a:spAutoFit/>
          </a:bodyPr>
          <a:lstStyle/>
          <a:p>
            <a:pPr algn="ctr"/>
            <a:r>
              <a:rPr lang="zh-CN" altLang="en-US" sz="96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价格，价格，还是价格！</a:t>
            </a:r>
            <a:endParaRPr lang="zh-CN" altLang="en-US" sz="96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100" y="3523734"/>
            <a:ext cx="82269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光</a:t>
            </a:r>
            <a:r>
              <a:rPr lang="zh-CN" altLang="en-US" sz="2400" b="1" dirty="0" smtClean="0"/>
              <a:t>效 </a:t>
            </a:r>
            <a:r>
              <a:rPr lang="en-US" altLang="zh-CN" sz="2400" b="1" dirty="0" smtClean="0"/>
              <a:t>= LED</a:t>
            </a:r>
            <a:r>
              <a:rPr lang="zh-CN" altLang="en-US" sz="2400" b="1" dirty="0" smtClean="0"/>
              <a:t>发光效率 </a:t>
            </a:r>
            <a:r>
              <a:rPr lang="en-US" altLang="zh-CN" sz="2400" b="1" dirty="0"/>
              <a:t>X LED</a:t>
            </a:r>
            <a:r>
              <a:rPr lang="zh-CN" altLang="en-US" sz="2400" b="1" dirty="0"/>
              <a:t>散热</a:t>
            </a:r>
            <a:r>
              <a:rPr lang="zh-CN" altLang="en-US" sz="2400" b="1" dirty="0" smtClean="0"/>
              <a:t>效率 </a:t>
            </a:r>
            <a:r>
              <a:rPr lang="en-US" altLang="zh-CN" sz="2400" b="1" dirty="0" smtClean="0"/>
              <a:t>X </a:t>
            </a:r>
            <a:r>
              <a:rPr lang="zh-CN" altLang="en-US" sz="2400" b="1" dirty="0" smtClean="0"/>
              <a:t>驱动器效率  </a:t>
            </a:r>
            <a:r>
              <a:rPr lang="en-US" altLang="zh-CN" sz="2400" b="1" dirty="0" smtClean="0"/>
              <a:t>X </a:t>
            </a:r>
            <a:r>
              <a:rPr lang="zh-CN" altLang="en-US" sz="2400" b="1" dirty="0" smtClean="0"/>
              <a:t>配光效率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763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遇到哪些问题？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4500" y="1460500"/>
            <a:ext cx="8229600" cy="4525963"/>
          </a:xfrm>
        </p:spPr>
        <p:txBody>
          <a:bodyPr/>
          <a:lstStyle/>
          <a:p>
            <a:r>
              <a:rPr lang="zh-CN" altLang="en-US" dirty="0" smtClean="0"/>
              <a:t>如何降低价格？</a:t>
            </a:r>
            <a:endParaRPr lang="en-US" altLang="zh-C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2085975"/>
            <a:ext cx="5788025" cy="431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4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遇到哪些问题？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如何解决炫光问题和光效的冲突？</a:t>
            </a:r>
            <a:endParaRPr lang="en-US" altLang="zh-CN" dirty="0" smtClean="0"/>
          </a:p>
        </p:txBody>
      </p:sp>
      <p:pic>
        <p:nvPicPr>
          <p:cNvPr id="7" name="扩散PC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1800" y="2780928"/>
            <a:ext cx="33528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900" y="5777077"/>
            <a:ext cx="760977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眩光问题是通过灯具配光解决的，但会</a:t>
            </a:r>
            <a:r>
              <a:rPr lang="zh-CN" altLang="en-US" sz="2400" b="1" dirty="0"/>
              <a:t>严重</a:t>
            </a:r>
            <a:r>
              <a:rPr lang="zh-CN" altLang="en-US" sz="2400" b="1" dirty="0" smtClean="0"/>
              <a:t>影响光效。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7756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遇到哪些问题？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881" y="1422400"/>
            <a:ext cx="8229600" cy="4525963"/>
          </a:xfrm>
        </p:spPr>
        <p:txBody>
          <a:bodyPr/>
          <a:lstStyle/>
          <a:p>
            <a:r>
              <a:rPr lang="zh-CN" altLang="en-US" dirty="0" smtClean="0"/>
              <a:t>如何解决闪烁的问题？</a:t>
            </a:r>
            <a:endParaRPr lang="en-US" altLang="zh-CN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003424"/>
            <a:ext cx="7107237" cy="43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7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遇到哪些问题？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0B49-7BD7-40CA-95A1-439BD5D1052F}" type="datetime4">
              <a:rPr lang="en-US" altLang="zh-CN" smtClean="0"/>
              <a:t>April 20, 2012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上海正远咨询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B460-7FBD-43F8-B79A-44CAA24940D1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LED</a:t>
            </a:r>
            <a:r>
              <a:rPr lang="zh-CN" altLang="en-US" dirty="0" smtClean="0"/>
              <a:t>灯具需要解决的问题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如何替换现有灯具？</a:t>
            </a:r>
            <a:endParaRPr lang="en-US" altLang="zh-CN" dirty="0" smtClean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7643"/>
            <a:ext cx="18891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22" y="3046554"/>
            <a:ext cx="1793329" cy="298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37" y="2927643"/>
            <a:ext cx="2115054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右箭头 9"/>
          <p:cNvSpPr/>
          <p:nvPr/>
        </p:nvSpPr>
        <p:spPr>
          <a:xfrm>
            <a:off x="2481511" y="4647377"/>
            <a:ext cx="1368152" cy="47713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5512439" y="4647377"/>
            <a:ext cx="1368152" cy="47713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5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上海正远咨询演示文稿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上海正远咨询演示文稿模板</Template>
  <TotalTime>4701</TotalTime>
  <Words>2443</Words>
  <Application>Microsoft Office PowerPoint</Application>
  <PresentationFormat>全屏显示(4:3)</PresentationFormat>
  <Paragraphs>1062</Paragraphs>
  <Slides>40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上海正远咨询演示文稿模板</vt:lpstr>
      <vt:lpstr>LED驱动控制芯片与灯具</vt:lpstr>
      <vt:lpstr>LED进入普通照明市场</vt:lpstr>
      <vt:lpstr>遇到哪些问题？</vt:lpstr>
      <vt:lpstr>遇到哪些问题？</vt:lpstr>
      <vt:lpstr>遇到哪些问题？</vt:lpstr>
      <vt:lpstr>遇到哪些问题？</vt:lpstr>
      <vt:lpstr>遇到哪些问题？</vt:lpstr>
      <vt:lpstr>遇到哪些问题？</vt:lpstr>
      <vt:lpstr>遇到哪些问题？</vt:lpstr>
      <vt:lpstr>遇到哪些问题？</vt:lpstr>
      <vt:lpstr>遇到哪些问题？</vt:lpstr>
      <vt:lpstr>遇到哪些问题？</vt:lpstr>
      <vt:lpstr>遇到哪些问题？</vt:lpstr>
      <vt:lpstr>遇到哪些问题？</vt:lpstr>
      <vt:lpstr>遇到哪些问题？</vt:lpstr>
      <vt:lpstr>遇到哪些问题？</vt:lpstr>
      <vt:lpstr>遇到哪些问题？</vt:lpstr>
      <vt:lpstr>遇到哪些问题？</vt:lpstr>
      <vt:lpstr>遇到哪些问题？</vt:lpstr>
      <vt:lpstr>遇到哪些问题？</vt:lpstr>
      <vt:lpstr>遇到哪些问题？</vt:lpstr>
      <vt:lpstr>如何确定LED驱动电路方案？</vt:lpstr>
      <vt:lpstr>如何确定LED驱动电路方案？</vt:lpstr>
      <vt:lpstr>如何确定LED驱动电路方案？</vt:lpstr>
      <vt:lpstr>如何确定LED驱动电路方案？</vt:lpstr>
      <vt:lpstr>如何确定LED驱动电路方案？</vt:lpstr>
      <vt:lpstr>如何确定LED驱动电路方案？</vt:lpstr>
      <vt:lpstr>如何确定LED驱动电路方案？</vt:lpstr>
      <vt:lpstr>如何确定LED驱动电路方案？</vt:lpstr>
      <vt:lpstr>如何确定LED驱动电路方案？</vt:lpstr>
      <vt:lpstr>如何确定LED驱动电路方案？</vt:lpstr>
      <vt:lpstr>如何确定LED驱动电路方案？</vt:lpstr>
      <vt:lpstr>如何确定LED驱动电路方案？</vt:lpstr>
      <vt:lpstr>如何确定LED驱动电路方案？</vt:lpstr>
      <vt:lpstr>如何确定LED驱动电路方案？</vt:lpstr>
      <vt:lpstr>如何选择LED驱动控制芯片？</vt:lpstr>
      <vt:lpstr>如何选择LED驱动控制芯片？</vt:lpstr>
      <vt:lpstr>如何选择LED驱动控制芯片？</vt:lpstr>
      <vt:lpstr>总 结</vt:lpstr>
      <vt:lpstr>LED驱动控制芯片与灯具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mickey</dc:creator>
  <cp:lastModifiedBy>mickey</cp:lastModifiedBy>
  <cp:revision>350</cp:revision>
  <dcterms:created xsi:type="dcterms:W3CDTF">2012-03-21T01:14:05Z</dcterms:created>
  <dcterms:modified xsi:type="dcterms:W3CDTF">2012-04-20T02:56:13Z</dcterms:modified>
</cp:coreProperties>
</file>